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4"/>
  </p:notesMasterIdLst>
  <p:sldIdLst>
    <p:sldId id="513" r:id="rId3"/>
    <p:sldId id="574" r:id="rId4"/>
    <p:sldId id="572" r:id="rId5"/>
    <p:sldId id="580" r:id="rId6"/>
    <p:sldId id="579" r:id="rId7"/>
    <p:sldId id="577" r:id="rId8"/>
    <p:sldId id="576" r:id="rId9"/>
    <p:sldId id="583" r:id="rId10"/>
    <p:sldId id="582" r:id="rId11"/>
    <p:sldId id="581" r:id="rId12"/>
    <p:sldId id="588" r:id="rId13"/>
    <p:sldId id="587" r:id="rId14"/>
    <p:sldId id="595" r:id="rId15"/>
    <p:sldId id="593" r:id="rId16"/>
    <p:sldId id="599" r:id="rId17"/>
    <p:sldId id="600" r:id="rId18"/>
    <p:sldId id="601" r:id="rId19"/>
    <p:sldId id="602" r:id="rId20"/>
    <p:sldId id="596" r:id="rId21"/>
    <p:sldId id="516" r:id="rId22"/>
    <p:sldId id="257" r:id="rId23"/>
    <p:sldId id="258" r:id="rId24"/>
    <p:sldId id="261" r:id="rId25"/>
    <p:sldId id="262" r:id="rId26"/>
    <p:sldId id="259" r:id="rId27"/>
    <p:sldId id="266" r:id="rId28"/>
    <p:sldId id="260" r:id="rId29"/>
    <p:sldId id="268" r:id="rId30"/>
    <p:sldId id="269" r:id="rId31"/>
    <p:sldId id="270" r:id="rId32"/>
    <p:sldId id="314" r:id="rId33"/>
    <p:sldId id="271" r:id="rId34"/>
    <p:sldId id="300" r:id="rId35"/>
    <p:sldId id="301" r:id="rId36"/>
    <p:sldId id="302" r:id="rId37"/>
    <p:sldId id="303" r:id="rId38"/>
    <p:sldId id="304" r:id="rId39"/>
    <p:sldId id="305" r:id="rId40"/>
    <p:sldId id="306" r:id="rId41"/>
    <p:sldId id="307" r:id="rId42"/>
    <p:sldId id="316" r:id="rId43"/>
    <p:sldId id="317" r:id="rId44"/>
    <p:sldId id="362" r:id="rId45"/>
    <p:sldId id="319" r:id="rId46"/>
    <p:sldId id="321" r:id="rId47"/>
    <p:sldId id="327" r:id="rId48"/>
    <p:sldId id="322" r:id="rId49"/>
    <p:sldId id="323" r:id="rId50"/>
    <p:sldId id="329" r:id="rId51"/>
    <p:sldId id="330" r:id="rId52"/>
    <p:sldId id="332" r:id="rId53"/>
    <p:sldId id="335" r:id="rId54"/>
    <p:sldId id="336" r:id="rId55"/>
    <p:sldId id="338" r:id="rId56"/>
    <p:sldId id="363" r:id="rId57"/>
    <p:sldId id="518" r:id="rId58"/>
    <p:sldId id="375" r:id="rId59"/>
    <p:sldId id="519" r:id="rId60"/>
    <p:sldId id="520" r:id="rId61"/>
    <p:sldId id="521" r:id="rId62"/>
    <p:sldId id="376" r:id="rId63"/>
    <p:sldId id="377" r:id="rId64"/>
    <p:sldId id="378" r:id="rId65"/>
    <p:sldId id="379" r:id="rId66"/>
    <p:sldId id="380" r:id="rId67"/>
    <p:sldId id="522" r:id="rId68"/>
    <p:sldId id="381" r:id="rId69"/>
    <p:sldId id="382" r:id="rId70"/>
    <p:sldId id="383" r:id="rId71"/>
    <p:sldId id="536" r:id="rId72"/>
    <p:sldId id="527" r:id="rId73"/>
    <p:sldId id="276" r:id="rId74"/>
    <p:sldId id="275" r:id="rId75"/>
    <p:sldId id="277" r:id="rId76"/>
    <p:sldId id="278" r:id="rId77"/>
    <p:sldId id="281" r:id="rId78"/>
    <p:sldId id="282" r:id="rId79"/>
    <p:sldId id="284" r:id="rId80"/>
    <p:sldId id="285" r:id="rId81"/>
    <p:sldId id="286" r:id="rId82"/>
    <p:sldId id="287" r:id="rId83"/>
    <p:sldId id="288" r:id="rId84"/>
    <p:sldId id="526" r:id="rId85"/>
    <p:sldId id="396" r:id="rId86"/>
    <p:sldId id="417" r:id="rId87"/>
    <p:sldId id="418" r:id="rId88"/>
    <p:sldId id="419" r:id="rId89"/>
    <p:sldId id="420" r:id="rId90"/>
    <p:sldId id="421" r:id="rId91"/>
    <p:sldId id="422" r:id="rId92"/>
    <p:sldId id="423" r:id="rId93"/>
    <p:sldId id="424" r:id="rId94"/>
    <p:sldId id="425" r:id="rId95"/>
    <p:sldId id="426" r:id="rId96"/>
    <p:sldId id="427" r:id="rId97"/>
    <p:sldId id="428" r:id="rId98"/>
    <p:sldId id="533" r:id="rId99"/>
    <p:sldId id="429" r:id="rId100"/>
    <p:sldId id="430" r:id="rId101"/>
    <p:sldId id="458" r:id="rId102"/>
    <p:sldId id="459" r:id="rId103"/>
    <p:sldId id="463" r:id="rId104"/>
    <p:sldId id="464" r:id="rId105"/>
    <p:sldId id="465" r:id="rId106"/>
    <p:sldId id="466" r:id="rId107"/>
    <p:sldId id="477" r:id="rId108"/>
    <p:sldId id="488" r:id="rId109"/>
    <p:sldId id="489" r:id="rId110"/>
    <p:sldId id="409" r:id="rId111"/>
    <p:sldId id="410" r:id="rId112"/>
    <p:sldId id="608" r:id="rId113"/>
    <p:sldId id="605" r:id="rId114"/>
    <p:sldId id="613" r:id="rId115"/>
    <p:sldId id="612" r:id="rId116"/>
    <p:sldId id="611" r:id="rId117"/>
    <p:sldId id="610" r:id="rId118"/>
    <p:sldId id="606" r:id="rId119"/>
    <p:sldId id="609" r:id="rId120"/>
    <p:sldId id="617" r:id="rId121"/>
    <p:sldId id="616" r:id="rId122"/>
    <p:sldId id="544" r:id="rId1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9" autoAdjust="0"/>
  </p:normalViewPr>
  <p:slideViewPr>
    <p:cSldViewPr>
      <p:cViewPr>
        <p:scale>
          <a:sx n="70" d="100"/>
          <a:sy n="70" d="100"/>
        </p:scale>
        <p:origin x="-1164" y="70"/>
      </p:cViewPr>
      <p:guideLst>
        <p:guide orient="horz" pos="2160"/>
        <p:guide pos="2880"/>
      </p:guideLst>
    </p:cSldViewPr>
  </p:slideViewPr>
  <p:notesTextViewPr>
    <p:cViewPr>
      <p:scale>
        <a:sx n="1" d="1"/>
        <a:sy n="1" d="1"/>
      </p:scale>
      <p:origin x="0" y="0"/>
    </p:cViewPr>
  </p:notesTextViewPr>
  <p:sorterViewPr>
    <p:cViewPr>
      <p:scale>
        <a:sx n="66" d="100"/>
        <a:sy n="66" d="100"/>
      </p:scale>
      <p:origin x="0" y="276"/>
    </p:cViewPr>
  </p:sorterViewPr>
  <p:notesViewPr>
    <p:cSldViewPr>
      <p:cViewPr varScale="1">
        <p:scale>
          <a:sx n="76" d="100"/>
          <a:sy n="76" d="100"/>
        </p:scale>
        <p:origin x="-1518"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55E78E-8848-4CF9-8290-932C9F7FBE44}" type="datetimeFigureOut">
              <a:rPr lang="en-US" smtClean="0"/>
              <a:pPr/>
              <a:t>1/7/2018</a:t>
            </a:fld>
            <a:endParaRPr lang="en-US"/>
          </a:p>
        </p:txBody>
      </p:sp>
      <p:sp>
        <p:nvSpPr>
          <p:cNvPr id="4" name="Slide Image Placeholder 3"/>
          <p:cNvSpPr>
            <a:spLocks noGrp="1" noRot="1" noChangeAspect="1"/>
          </p:cNvSpPr>
          <p:nvPr>
            <p:ph type="sldImg" idx="2"/>
          </p:nvPr>
        </p:nvSpPr>
        <p:spPr>
          <a:xfrm>
            <a:off x="857224" y="514350"/>
            <a:ext cx="7429552"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000628" y="5929330"/>
            <a:ext cx="3962400" cy="342900"/>
          </a:xfrm>
          <a:prstGeom prst="rect">
            <a:avLst/>
          </a:prstGeom>
        </p:spPr>
        <p:txBody>
          <a:bodyPr vert="horz" lIns="91440" tIns="45720" rIns="91440" bIns="45720" rtlCol="0" anchor="b"/>
          <a:lstStyle>
            <a:lvl1pPr algn="r">
              <a:defRPr sz="1200"/>
            </a:lvl1pPr>
          </a:lstStyle>
          <a:p>
            <a:fld id="{68D76794-6F6C-42CA-AC90-9EA07C110CD4}" type="slidenum">
              <a:rPr lang="en-US" smtClean="0"/>
              <a:pPr/>
              <a:t>‹#›</a:t>
            </a:fld>
            <a:endParaRPr lang="en-US" dirty="0"/>
          </a:p>
        </p:txBody>
      </p:sp>
    </p:spTree>
    <p:extLst>
      <p:ext uri="{BB962C8B-B14F-4D97-AF65-F5344CB8AC3E}">
        <p14:creationId xmlns:p14="http://schemas.microsoft.com/office/powerpoint/2010/main" val="202854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dirty="0" smtClean="0"/>
              <a:t>Devralınan veya bölünen kurumun öz sermaye tutarının sıfır veya negatif olması halinde bu kurumların zararlarının mahsubu mümkün değildir. Ayrıca devir ve bölünme halinde zarar mahsubunun yapılabilmesi için ilave olarak;</a:t>
            </a:r>
          </a:p>
          <a:p>
            <a:r>
              <a:rPr lang="tr-TR" sz="1200" dirty="0" smtClean="0"/>
              <a:t> -Devralınan veya bölünen kurumların son 5 yıla ilişkin kurumlar vergisi beyannamelerinin </a:t>
            </a:r>
            <a:r>
              <a:rPr lang="tr-TR" sz="1200" u="sng" dirty="0" smtClean="0"/>
              <a:t>kanuni süresinde </a:t>
            </a:r>
            <a:r>
              <a:rPr lang="tr-TR" sz="1200" dirty="0" smtClean="0"/>
              <a:t>verilmiş olması, </a:t>
            </a:r>
          </a:p>
          <a:p>
            <a:r>
              <a:rPr lang="tr-TR" sz="1200" dirty="0" smtClean="0"/>
              <a:t>-Devir veya bölünme neticesinde zarar mahsubu yapacak kurumun, aynı faaliyete devir veya bölünmenin meydana geldiği hesap döneminden itibaren </a:t>
            </a:r>
            <a:r>
              <a:rPr lang="tr-TR" sz="1200" u="sng" dirty="0" smtClean="0"/>
              <a:t>en az 5 yıl süreyle devam </a:t>
            </a:r>
            <a:r>
              <a:rPr lang="tr-TR" sz="1200" dirty="0" smtClean="0"/>
              <a:t>etmesi,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b="0" baseline="0" dirty="0" err="1" smtClean="0"/>
              <a:t>merekfaskfkasfkasdf</a:t>
            </a:r>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kern="1200" baseline="0" dirty="0" smtClean="0">
                <a:solidFill>
                  <a:schemeClr val="tx1"/>
                </a:solidFill>
                <a:latin typeface="+mn-lt"/>
                <a:ea typeface="+mn-ea"/>
                <a:cs typeface="+mn-cs"/>
              </a:rPr>
              <a:t>Dönem sonu kasa bakiyesinin çok büyük meblağlarda olması halinde bu paranın kasada olamayacağı ve ortaklar tarafından kullanılmış olduğu gerekçesiyle örtülü kazanç dağıtımı sayılarak cezalı tarhiyata muhatap olunabilir. Bu nedenle dönem sonu kasa bakiyesinin işletmenin büyüklüğüne iş hacmine ve kasa işlemlerinin yoğunluğuna uygun bir tutar olması gerektiğine dikkat edilmelidir. </a:t>
            </a:r>
          </a:p>
          <a:p>
            <a:r>
              <a:rPr lang="tr-TR" sz="1200" kern="1200" baseline="0" dirty="0" smtClean="0">
                <a:solidFill>
                  <a:schemeClr val="tx1"/>
                </a:solidFill>
                <a:latin typeface="+mn-lt"/>
                <a:ea typeface="+mn-ea"/>
                <a:cs typeface="+mn-cs"/>
              </a:rPr>
              <a:t>Mal ve Hizmet bedeli olarak yapılan 8.000 TL’yi aşan tahsilat ve ödemelerin banka veya özel finans kurumları aracı kılınarak yapılacağı ve bu kurumlarca düzenlenecek belgelerle tevsik edileceği, bu zorunluluğa uymayan mükelleflere her bir işlem için mükerrer 355. madde de belirtilen özel usulsüzlük cezasının uygulanacağı unutulmamalıdır. Dönem sonunda bu zorunluluğa uyulmayan işlem yapılıp yapılmadığı kontrol edilerek hatalı kayıtlardan düzeltilmesi mümkün olanlar için gerekli düzeltme kayıtlarının yapılması yerinde olacaktır. </a:t>
            </a:r>
          </a:p>
          <a:p>
            <a:endParaRPr lang="tr-TR" sz="1200" kern="1200" baseline="0" dirty="0" smtClean="0">
              <a:solidFill>
                <a:schemeClr val="tx1"/>
              </a:solidFill>
              <a:latin typeface="+mn-lt"/>
              <a:ea typeface="+mn-ea"/>
              <a:cs typeface="+mn-cs"/>
            </a:endParaRP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Buna göre; vadesi değerleme gününden ( 31 Aralık 2017) sonra, ancak beyanname verme tarihinden önce (25 Nisan) dolan mevduat hesaplarında </a:t>
            </a:r>
            <a:r>
              <a:rPr lang="tr-TR" sz="1200" kern="1200" baseline="0" dirty="0" err="1" smtClean="0">
                <a:solidFill>
                  <a:schemeClr val="tx1"/>
                </a:solidFill>
                <a:latin typeface="+mn-lt"/>
                <a:ea typeface="+mn-ea"/>
                <a:cs typeface="+mn-cs"/>
              </a:rPr>
              <a:t>kıst</a:t>
            </a:r>
            <a:r>
              <a:rPr lang="tr-TR" sz="1200" kern="1200" baseline="0" dirty="0" smtClean="0">
                <a:solidFill>
                  <a:schemeClr val="tx1"/>
                </a:solidFill>
                <a:latin typeface="+mn-lt"/>
                <a:ea typeface="+mn-ea"/>
                <a:cs typeface="+mn-cs"/>
              </a:rPr>
              <a:t> olarak hesaplanıp gelir yazılan işlemiş faizlere isabet eden gelir vergisi stopajı mahsuba konu edilebilecektir. Vadesi beyanname verme süresinden sonra (Kurumlar Vergisinde izleyen yıl 25 Nisan) dolan mevduat hesaplarında ise stopajın tamamı faiz ödemesinin yapıldığı yıla ilişkin gelir veya kurumlar vergisi beyannamesinde hesaplanan vergilerden yapılacaktır.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kern="1200" baseline="0" dirty="0" smtClean="0">
                <a:solidFill>
                  <a:schemeClr val="tx1"/>
                </a:solidFill>
                <a:latin typeface="+mn-lt"/>
                <a:ea typeface="+mn-ea"/>
                <a:cs typeface="+mn-cs"/>
              </a:rPr>
              <a:t>Alacakların (müşteriler </a:t>
            </a:r>
            <a:r>
              <a:rPr lang="tr-TR" sz="1200" kern="1200" baseline="0" dirty="0" err="1" smtClean="0">
                <a:solidFill>
                  <a:schemeClr val="tx1"/>
                </a:solidFill>
                <a:latin typeface="+mn-lt"/>
                <a:ea typeface="+mn-ea"/>
                <a:cs typeface="+mn-cs"/>
              </a:rPr>
              <a:t>hs</a:t>
            </a:r>
            <a:r>
              <a:rPr lang="tr-TR" sz="1200" kern="1200" baseline="0" dirty="0" smtClean="0">
                <a:solidFill>
                  <a:schemeClr val="tx1"/>
                </a:solidFill>
                <a:latin typeface="+mn-lt"/>
                <a:ea typeface="+mn-ea"/>
                <a:cs typeface="+mn-cs"/>
              </a:rPr>
              <a:t>.) bakiye mutabakatının yapılması gerekir. Bu yazılı olarak, mümkünse ıslak imzalı olarak gerçekleştirilmelidir. </a:t>
            </a:r>
          </a:p>
          <a:p>
            <a:r>
              <a:rPr lang="tr-TR" sz="1200" kern="1200" baseline="0" dirty="0" smtClean="0">
                <a:solidFill>
                  <a:schemeClr val="tx1"/>
                </a:solidFill>
                <a:latin typeface="+mn-lt"/>
                <a:ea typeface="+mn-ea"/>
                <a:cs typeface="+mn-cs"/>
              </a:rPr>
              <a:t>Alacaklarda oluşan mutabakatsızlıkların sebebi araştırılmalı. Araştırma sonucu tespit yapılırsa gereken düzeltme yapılır. Tespit yapılamıyor ise fark gelir veya gider olarak kayıtlara alınarak düzeltme tamamlanır. Gider yazılan tutar KV beyannamesinde KKEG olarak dikkate alınır. </a:t>
            </a:r>
          </a:p>
          <a:p>
            <a:endParaRPr lang="tr-TR" sz="1200" kern="1200" baseline="0" dirty="0" smtClean="0">
              <a:solidFill>
                <a:schemeClr val="tx1"/>
              </a:solidFill>
              <a:latin typeface="+mn-lt"/>
              <a:ea typeface="+mn-ea"/>
              <a:cs typeface="+mn-cs"/>
            </a:endParaRP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b="1" kern="1200" baseline="0" dirty="0" smtClean="0">
                <a:solidFill>
                  <a:schemeClr val="tx1"/>
                </a:solidFill>
                <a:latin typeface="+mn-lt"/>
                <a:ea typeface="+mn-ea"/>
                <a:cs typeface="+mn-cs"/>
              </a:rPr>
              <a:t>Söz konusu fatura bedelleri tahsil edildiğinde tahsilat tarihi itibariyle kesinleşen kur farkı tutarı için KDV’li fatura düzenlenmesi gerekir. </a:t>
            </a:r>
            <a:r>
              <a:rPr lang="tr-TR" sz="1200" kern="1200" baseline="0" dirty="0" smtClean="0">
                <a:solidFill>
                  <a:schemeClr val="tx1"/>
                </a:solidFill>
                <a:latin typeface="+mn-lt"/>
                <a:ea typeface="+mn-ea"/>
                <a:cs typeface="+mn-cs"/>
              </a:rPr>
              <a:t>Kur farkı tutarları; her bir fatura için yapılan tahsilata göre ayrı ayrı hesaplanarak faturalanması gerekir. (Dönem içi aylık işlemlerde aynı)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kern="1200" baseline="0" dirty="0" smtClean="0">
                <a:solidFill>
                  <a:schemeClr val="tx1"/>
                </a:solidFill>
                <a:latin typeface="+mn-lt"/>
                <a:ea typeface="+mn-ea"/>
                <a:cs typeface="+mn-cs"/>
              </a:rPr>
              <a:t>Kamu idare ve müesseselerinden olan alacağın tahsil edilememesi ve bu yüzden bir zararın oluşması ihtimali olmadığından bu tür alacaklar için prensip olarak şüphelilikten bahsedilemez .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840412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474059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621423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621423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62142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775370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775370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440111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8580637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45986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94263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595136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5951362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pPr indent="185738"/>
            <a:r>
              <a:rPr lang="tr-TR" dirty="0" smtClean="0">
                <a:solidFill>
                  <a:prstClr val="black"/>
                </a:solidFill>
              </a:rPr>
              <a:t>Çalınan mallara ilgili değerleme yapılamayacaktır. Çalınma ve kaybolma halinde söz konusu emtianın herhangi bir biçimde gider olarak kaydedilmesi mümkün bulunmamaktadır. </a:t>
            </a:r>
          </a:p>
          <a:p>
            <a:pPr indent="185738"/>
            <a:r>
              <a:rPr lang="tr-TR" dirty="0" smtClean="0">
                <a:solidFill>
                  <a:prstClr val="black"/>
                </a:solidFill>
              </a:rPr>
              <a:t>Çalınan mal ve sair kıymetler dolayısıyla bu malların iktisabında veya üretiminde indirim konusu yapılan KDV düzeltilmeli, çalınan mal veya kıymetin mukayyet değeri işletme aktifinden çıkarılarak düzeltilen KDV ile birlikte kanunen kabul edilmeyen giderler hesabına atılmalıdır</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344245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51200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776643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776643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708527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377278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5054535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36442884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2041885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b="1" kern="1200" baseline="0" dirty="0" smtClean="0">
                <a:solidFill>
                  <a:schemeClr val="tx1"/>
                </a:solidFill>
                <a:latin typeface="+mn-lt"/>
                <a:ea typeface="+mn-ea"/>
                <a:cs typeface="+mn-cs"/>
              </a:rPr>
              <a:t>Plakası Faturanın Alındığı Yılı İzleyen Yılda Alınan Taşıtlarda Amortisman Uygulaması: </a:t>
            </a:r>
          </a:p>
          <a:p>
            <a:r>
              <a:rPr lang="tr-TR" sz="1200" kern="1200" baseline="0" dirty="0" smtClean="0">
                <a:solidFill>
                  <a:schemeClr val="tx1"/>
                </a:solidFill>
                <a:latin typeface="+mn-lt"/>
                <a:ea typeface="+mn-ea"/>
                <a:cs typeface="+mn-cs"/>
              </a:rPr>
              <a:t>•Vergi Usul Kanunu’nun 320. maddesinde amortisman süresinin, kıymetlerin aktife girdiği yıldan başlayacağı hükme bağlanmıştır. Buna göre, mükellefler tarafından iktisap edilerek defter kayıtlarına geçirilen, değerleme gününde envantere dahil olan ve kullanılma şartı aranmaksızın kullanılmaya hazır halde bulunan iktisadi kıymetler için amortisman ayrılabilecektir. Bu kapsamda kullanılabilmesi kayıt ve tescile tabi taşıtların, ilgili sicillerine yasal süresi içerisinde kayıt ve tescil işlemi yapılmak şartıyla; aktife alındıkları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4292167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14786812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336624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kern="1200" baseline="0" dirty="0" smtClean="0">
                <a:solidFill>
                  <a:schemeClr val="tx1"/>
                </a:solidFill>
                <a:latin typeface="+mn-lt"/>
                <a:ea typeface="+mn-ea"/>
                <a:cs typeface="+mn-cs"/>
              </a:rPr>
              <a:t>Bu sürede kullanılmamış fon, kara ilave edilip vergilendirilir. (2010 YILI FONLARI GELİR YAZILMALIDIR) </a:t>
            </a:r>
          </a:p>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6548529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27247299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37977068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extLst>
      <p:ext uri="{BB962C8B-B14F-4D97-AF65-F5344CB8AC3E}">
        <p14:creationId xmlns:p14="http://schemas.microsoft.com/office/powerpoint/2010/main" val="8407622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r>
              <a:rPr lang="tr-TR" sz="1200" dirty="0" smtClean="0"/>
              <a:t>Yukarıda sayılan K.K.E. Giderlerden 9. Maddede sayılan gider vergi mevzuatımıza 15.06.2012 tarihinde girdiği halde Bakanlar Kurulu halen bir belirleme yapmadığından uygulanılmamaktadır. Ancak 2013 yılı beyanname verme süresi içinde Bakanlar Kurulu tarafından bir belirleme yapılması halinde bendin uygulanması söz konusu olabilir. Uygulamanın nasıl yapılacağı konusu da bir tebliğ ile açıklanmaya ihtiyaç duyduğundan Bakanlar Kurulu Kararına paralel olarak Maliye Bakanlığı tarafından da bu konuda bir tebliğ düzenlemesi gelmesi beklenmektedir</a:t>
            </a:r>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800225"/>
            <a:ext cx="8229600" cy="5057775"/>
          </a:xfrm>
        </p:spPr>
        <p:txBody>
          <a:bodyPr>
            <a:noAutofit/>
          </a:bodyPr>
          <a:lstStyle/>
          <a:p>
            <a:endParaRPr lang="tr-TR" sz="1200" b="0" baseline="0" dirty="0" smtClean="0"/>
          </a:p>
        </p:txBody>
      </p:sp>
      <p:sp>
        <p:nvSpPr>
          <p:cNvPr id="6" name="Slide Image Placeholder 5"/>
          <p:cNvSpPr>
            <a:spLocks noGrp="1" noRot="1" noChangeAspect="1"/>
          </p:cNvSpPr>
          <p:nvPr>
            <p:ph type="sldImg"/>
          </p:nvPr>
        </p:nvSpPr>
        <p:spPr>
          <a:xfrm>
            <a:off x="1420813" y="344488"/>
            <a:ext cx="1825625" cy="1370012"/>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D09642CA-DE3F-4EEE-996B-35E68BE611E7}"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715008" y="6000768"/>
            <a:ext cx="2133600" cy="365125"/>
          </a:xfrm>
        </p:spPr>
        <p:txBody>
          <a:bodyPr/>
          <a:lstStyle/>
          <a:p>
            <a:fld id="{FA1C692C-4F2D-45F6-A9A8-8A3A8FE278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5415-FA8C-45B0-85F9-E79C9598376B}" type="datetime1">
              <a:rPr lang="en-US" smtClean="0"/>
              <a:pPr/>
              <a:t>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a:t>
            </a:fld>
            <a:endParaRPr lang="en-US"/>
          </a:p>
        </p:txBody>
      </p:sp>
    </p:spTree>
    <p:extLst>
      <p:ext uri="{BB962C8B-B14F-4D97-AF65-F5344CB8AC3E}">
        <p14:creationId xmlns:p14="http://schemas.microsoft.com/office/powerpoint/2010/main" val="387564733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file:///D:\Belgeler\d&#246;nem%20sonu\maddeler\itibari%20de&#287;er.docx"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hyperlink" Target="file:///D:\Belgeler\d&#246;nem%20sonu\maddeler\itibari%20de&#287;er.doc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562.docx" TargetMode="External"/><Relationship Id="rId4" Type="http://schemas.openxmlformats.org/officeDocument/2006/relationships/hyperlink" Target="maddeler/MADDE%20358.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file:///D:\Belgeler\d&#246;nem%20sonu\maddeler\itibari%20de&#287;er.doc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maddeler/KDV%20Md.%2030.docx"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1214414" y="214290"/>
            <a:ext cx="771530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73939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135732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6" name="Book cover"/>
          <p:cNvGrpSpPr/>
          <p:nvPr/>
        </p:nvGrpSpPr>
        <p:grpSpPr>
          <a:xfrm>
            <a:off x="-1" y="214290"/>
            <a:ext cx="8929719" cy="6357982"/>
            <a:chOff x="4497060" y="1371600"/>
            <a:chExt cx="3122940" cy="4114800"/>
          </a:xfrm>
        </p:grpSpPr>
        <p:sp>
          <p:nvSpPr>
            <p:cNvPr id="27" name="Rounded Rectangle 26"/>
            <p:cNvSpPr/>
            <p:nvPr/>
          </p:nvSpPr>
          <p:spPr>
            <a:xfrm>
              <a:off x="4572000" y="1371600"/>
              <a:ext cx="3048000" cy="4114800"/>
            </a:xfrm>
            <a:prstGeom prst="roundRect">
              <a:avLst>
                <a:gd name="adj" fmla="val 2196"/>
              </a:avLst>
            </a:prstGeom>
            <a:gradFill flip="none" rotWithShape="1">
              <a:gsLst>
                <a:gs pos="0">
                  <a:schemeClr val="accent2">
                    <a:lumMod val="50000"/>
                  </a:schemeClr>
                </a:gs>
                <a:gs pos="100000">
                  <a:schemeClr val="accent2">
                    <a:lumMod val="75000"/>
                  </a:schemeClr>
                </a:gs>
              </a:gsLst>
              <a:lin ang="0" scaled="1"/>
              <a:tileRect/>
            </a:gra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4" name="Rounded Rectangle 83"/>
            <p:cNvSpPr/>
            <p:nvPr/>
          </p:nvSpPr>
          <p:spPr>
            <a:xfrm>
              <a:off x="4497060" y="1371600"/>
              <a:ext cx="742451" cy="4114800"/>
            </a:xfrm>
            <a:prstGeom prst="roundRect">
              <a:avLst>
                <a:gd name="adj" fmla="val 2196"/>
              </a:avLst>
            </a:prstGeom>
            <a:gradFill flip="none" rotWithShape="1">
              <a:gsLst>
                <a:gs pos="0">
                  <a:schemeClr val="tx1">
                    <a:alpha val="50000"/>
                  </a:schemeClr>
                </a:gs>
                <a:gs pos="100000">
                  <a:schemeClr val="tx1">
                    <a:alpha val="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8" name="Rounded Rectangle 87"/>
            <p:cNvSpPr/>
            <p:nvPr/>
          </p:nvSpPr>
          <p:spPr>
            <a:xfrm>
              <a:off x="4572000" y="3886200"/>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8" name="Rounded Rectangle 97"/>
            <p:cNvSpPr/>
            <p:nvPr/>
          </p:nvSpPr>
          <p:spPr>
            <a:xfrm>
              <a:off x="4572000" y="4953000"/>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9" name="Rounded Rectangle 98"/>
            <p:cNvSpPr/>
            <p:nvPr/>
          </p:nvSpPr>
          <p:spPr>
            <a:xfrm>
              <a:off x="4572000" y="2819400"/>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0" name="Rounded Rectangle 99"/>
            <p:cNvSpPr/>
            <p:nvPr/>
          </p:nvSpPr>
          <p:spPr>
            <a:xfrm>
              <a:off x="4572000" y="1752600"/>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6" name="Picture 4" descr="ismmmo"/>
          <p:cNvPicPr>
            <a:picLocks noChangeAspect="1" noChangeArrowheads="1"/>
          </p:cNvPicPr>
          <p:nvPr/>
        </p:nvPicPr>
        <p:blipFill>
          <a:blip r:embed="rId3" cstate="print"/>
          <a:srcRect/>
          <a:stretch>
            <a:fillRect/>
          </a:stretch>
        </p:blipFill>
        <p:spPr bwMode="auto">
          <a:xfrm>
            <a:off x="642910" y="1071546"/>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9" name="28 Yuvarlatılmış Dikdörtgen"/>
          <p:cNvSpPr/>
          <p:nvPr/>
        </p:nvSpPr>
        <p:spPr>
          <a:xfrm>
            <a:off x="2428860" y="1071546"/>
            <a:ext cx="5929354" cy="1214446"/>
          </a:xfrm>
          <a:prstGeom prst="roundRect">
            <a:avLst/>
          </a:prstGeom>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İSTANBUL SERBEST MUHASEBECİ MALİ MÜŞAVİRLER ODASI</a:t>
            </a:r>
          </a:p>
          <a:p>
            <a:pPr algn="ctr"/>
            <a:r>
              <a:rPr lang="tr-TR" dirty="0" smtClean="0"/>
              <a:t>İSTANBUL CHAMBER OF  CERTIFIED PUBLIC ACCOUNTANTS</a:t>
            </a:r>
            <a:endParaRPr lang="tr-TR" dirty="0"/>
          </a:p>
        </p:txBody>
      </p:sp>
      <p:sp>
        <p:nvSpPr>
          <p:cNvPr id="31" name="30 Yuvarlatılmış Dikdörtgen"/>
          <p:cNvSpPr/>
          <p:nvPr/>
        </p:nvSpPr>
        <p:spPr>
          <a:xfrm>
            <a:off x="2500298" y="3933056"/>
            <a:ext cx="5857916" cy="1496208"/>
          </a:xfrm>
          <a:prstGeom prst="roundRect">
            <a:avLst/>
          </a:prstGeom>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000" dirty="0" smtClean="0"/>
              <a:t>DÖNEM SONU İŞLEMLERİ VE VERGİ UYGULAMALARI</a:t>
            </a:r>
          </a:p>
          <a:p>
            <a:pPr algn="ctr"/>
            <a:endParaRPr lang="tr-TR" dirty="0" smtClean="0"/>
          </a:p>
          <a:p>
            <a:pPr algn="r"/>
            <a:r>
              <a:rPr lang="tr-TR" b="1" dirty="0" smtClean="0"/>
              <a:t>SMMM Mustafa GÜN</a:t>
            </a:r>
          </a:p>
          <a:p>
            <a:pPr algn="r"/>
            <a:r>
              <a:rPr lang="tr-TR" b="1" dirty="0" smtClean="0"/>
              <a:t>İSMMMO TESMER Eğitmeni</a:t>
            </a:r>
            <a:endParaRPr lang="tr-TR" b="1" dirty="0"/>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1</a:t>
            </a:fld>
            <a:endParaRPr lang="en-US" dirty="0"/>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a:t>
            </a:fld>
            <a:endParaRPr lang="en-US" dirty="0"/>
          </a:p>
        </p:txBody>
      </p:sp>
      <p:sp>
        <p:nvSpPr>
          <p:cNvPr id="6" name="Dikdörtgen 5"/>
          <p:cNvSpPr/>
          <p:nvPr/>
        </p:nvSpPr>
        <p:spPr>
          <a:xfrm>
            <a:off x="722281" y="1500174"/>
            <a:ext cx="6658031" cy="2092881"/>
          </a:xfrm>
          <a:prstGeom prst="rect">
            <a:avLst/>
          </a:prstGeom>
        </p:spPr>
        <p:txBody>
          <a:bodyPr wrap="square">
            <a:spAutoFit/>
          </a:bodyPr>
          <a:lstStyle/>
          <a:p>
            <a:pPr>
              <a:spcBef>
                <a:spcPts val="1200"/>
              </a:spcBef>
            </a:pPr>
            <a:r>
              <a:rPr lang="tr-TR" sz="2000" b="1" dirty="0"/>
              <a:t>c- Vergi İndirimi Uygulaması ve Kapsamı</a:t>
            </a:r>
          </a:p>
          <a:p>
            <a:pPr>
              <a:spcBef>
                <a:spcPts val="1200"/>
              </a:spcBef>
            </a:pPr>
            <a:r>
              <a:rPr lang="tr-TR" dirty="0"/>
              <a:t>1- Bu uygulama, 1.1.2018 tarihinden sonra verilecek yani </a:t>
            </a:r>
            <a:r>
              <a:rPr lang="tr-TR" b="1" u="sng" dirty="0"/>
              <a:t>2017 takvim yılı gelir ve kurumlar vergisi beyannameleri için söz konusu olacaktır. </a:t>
            </a:r>
          </a:p>
          <a:p>
            <a:pPr>
              <a:spcBef>
                <a:spcPts val="1200"/>
              </a:spcBef>
            </a:pPr>
            <a:r>
              <a:rPr lang="tr-TR" dirty="0"/>
              <a:t>2- Yıllık gelir ve kurumlar vergisi beyannameleri üzerinden hesaplanan verginin %5 i, ödenmesi gereken gelir ve kurumlar vergisinden mahsup edilecektir. </a:t>
            </a:r>
          </a:p>
        </p:txBody>
      </p:sp>
    </p:spTree>
    <p:extLst>
      <p:ext uri="{BB962C8B-B14F-4D97-AF65-F5344CB8AC3E}">
        <p14:creationId xmlns:p14="http://schemas.microsoft.com/office/powerpoint/2010/main" val="673865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85786" y="2214554"/>
            <a:ext cx="6030416" cy="2308324"/>
          </a:xfrm>
          <a:prstGeom prst="rect">
            <a:avLst/>
          </a:prstGeom>
        </p:spPr>
        <p:txBody>
          <a:bodyPr wrap="square">
            <a:spAutoFit/>
          </a:bodyPr>
          <a:lstStyle/>
          <a:p>
            <a:pPr algn="ctr"/>
            <a:r>
              <a:rPr lang="tr-TR" sz="4800" b="1" dirty="0" smtClean="0"/>
              <a:t>GEÇMİŞ YIL ZARARLARININ MAHSUBU</a:t>
            </a:r>
            <a:endParaRPr lang="tr-TR" sz="4800" dirty="0"/>
          </a:p>
        </p:txBody>
      </p:sp>
      <p:sp>
        <p:nvSpPr>
          <p:cNvPr id="18" name="17 Yuvarlatılmış Dikdörtgen"/>
          <p:cNvSpPr/>
          <p:nvPr/>
        </p:nvSpPr>
        <p:spPr>
          <a:xfrm>
            <a:off x="785786"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100</a:t>
            </a:fld>
            <a:endParaRPr lang="en-US"/>
          </a:p>
        </p:txBody>
      </p:sp>
    </p:spTree>
    <p:extLst>
      <p:ext uri="{BB962C8B-B14F-4D97-AF65-F5344CB8AC3E}">
        <p14:creationId xmlns:p14="http://schemas.microsoft.com/office/powerpoint/2010/main" val="1396315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80819" cy="6357982"/>
            <a:chOff x="1527048" y="1371600"/>
            <a:chExt cx="3074719"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721407"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092280" y="2636912"/>
            <a:ext cx="1696399" cy="1631216"/>
          </a:xfrm>
          <a:prstGeom prst="rect">
            <a:avLst/>
          </a:prstGeom>
        </p:spPr>
        <p:txBody>
          <a:bodyPr wrap="square">
            <a:spAutoFit/>
          </a:bodyPr>
          <a:lstStyle/>
          <a:p>
            <a:r>
              <a:rPr lang="tr-TR" sz="2000" b="1" dirty="0"/>
              <a:t>GEÇMİŞ YIL ZARARLARI </a:t>
            </a:r>
            <a:r>
              <a:rPr lang="tr-TR" sz="2000" b="1" dirty="0" smtClean="0"/>
              <a:t> </a:t>
            </a:r>
            <a:endParaRPr lang="tr-TR" sz="2000" dirty="0"/>
          </a:p>
          <a:p>
            <a:r>
              <a:rPr lang="tr-TR" sz="2000" b="1" dirty="0"/>
              <a:t> </a:t>
            </a:r>
            <a:endParaRPr lang="tr-TR" sz="2000" b="1" dirty="0" smtClean="0"/>
          </a:p>
          <a:p>
            <a:r>
              <a:rPr lang="tr-TR" sz="2000" b="1" dirty="0" smtClean="0"/>
              <a:t>G.V.K. Md. 88</a:t>
            </a:r>
          </a:p>
          <a:p>
            <a:r>
              <a:rPr lang="tr-TR" sz="2000" b="1" dirty="0" smtClean="0"/>
              <a:t>K.V.K. Md. 9</a:t>
            </a:r>
            <a:endParaRPr lang="tr-TR" sz="2000" dirty="0"/>
          </a:p>
        </p:txBody>
      </p:sp>
      <p:sp>
        <p:nvSpPr>
          <p:cNvPr id="8" name="Dikdörtgen 7"/>
          <p:cNvSpPr/>
          <p:nvPr/>
        </p:nvSpPr>
        <p:spPr>
          <a:xfrm>
            <a:off x="857224" y="1214422"/>
            <a:ext cx="5904656" cy="1015663"/>
          </a:xfrm>
          <a:prstGeom prst="rect">
            <a:avLst/>
          </a:prstGeom>
        </p:spPr>
        <p:txBody>
          <a:bodyPr wrap="square">
            <a:spAutoFit/>
          </a:bodyPr>
          <a:lstStyle/>
          <a:p>
            <a:r>
              <a:rPr lang="tr-TR" sz="3000" b="1" u="sng" dirty="0" smtClean="0"/>
              <a:t>Gelir Vergisi </a:t>
            </a:r>
            <a:r>
              <a:rPr lang="tr-TR" sz="3000" b="1" dirty="0" smtClean="0"/>
              <a:t>Kanununda Geçmiş Yıl Zararlarının Mahsubu</a:t>
            </a:r>
            <a:endParaRPr lang="tr-TR" sz="3000" dirty="0"/>
          </a:p>
        </p:txBody>
      </p:sp>
      <p:sp>
        <p:nvSpPr>
          <p:cNvPr id="9" name="Dikdörtgen 8"/>
          <p:cNvSpPr/>
          <p:nvPr/>
        </p:nvSpPr>
        <p:spPr>
          <a:xfrm>
            <a:off x="857224" y="2214554"/>
            <a:ext cx="5958408" cy="4093428"/>
          </a:xfrm>
          <a:prstGeom prst="rect">
            <a:avLst/>
          </a:prstGeom>
        </p:spPr>
        <p:txBody>
          <a:bodyPr wrap="square">
            <a:spAutoFit/>
          </a:bodyPr>
          <a:lstStyle/>
          <a:p>
            <a:pPr algn="just"/>
            <a:r>
              <a:rPr lang="tr-TR" sz="2000" dirty="0"/>
              <a:t>Gelir vergisi mükellefleri, beyana tabi gelirlerini G.V.K.’</a:t>
            </a:r>
            <a:r>
              <a:rPr lang="tr-TR" sz="2000" dirty="0" err="1"/>
              <a:t>nun</a:t>
            </a:r>
            <a:r>
              <a:rPr lang="tr-TR" sz="2000" dirty="0"/>
              <a:t> 2. maddesinde belirtilen yedi farklı kazanç ve irat unsurundan elde </a:t>
            </a:r>
            <a:r>
              <a:rPr lang="tr-TR" sz="2000" dirty="0" smtClean="0"/>
              <a:t>ederler</a:t>
            </a:r>
            <a:r>
              <a:rPr lang="tr-TR" sz="2000" dirty="0"/>
              <a:t>. </a:t>
            </a:r>
          </a:p>
          <a:p>
            <a:pPr algn="just"/>
            <a:r>
              <a:rPr lang="tr-TR" sz="2000" dirty="0" smtClean="0"/>
              <a:t>Farklı </a:t>
            </a:r>
            <a:r>
              <a:rPr lang="tr-TR" sz="2000" dirty="0"/>
              <a:t>gelir unsurlarından elde ettikleri kazanç ve iratlarını yıllık G.V. beyannamesinde toplamak zorunda olan mükellefler öncelikle, gelirin toplanması sonucu gelir kaynaklarının bir kısmından meydana gelen zararlarını (80'inci maddede yazılı diğer kazanç ve iratlardan doğanlar hariç)</a:t>
            </a:r>
            <a:r>
              <a:rPr lang="tr-TR" sz="2000" b="1" dirty="0"/>
              <a:t> </a:t>
            </a:r>
            <a:r>
              <a:rPr lang="tr-TR" sz="2000" dirty="0"/>
              <a:t>diğer kaynakların kazanç ve iratlarına mahsup ederler</a:t>
            </a:r>
            <a:r>
              <a:rPr lang="tr-TR" sz="2000" dirty="0" smtClean="0"/>
              <a:t>.</a:t>
            </a:r>
          </a:p>
          <a:p>
            <a:pPr algn="just"/>
            <a:r>
              <a:rPr lang="tr-TR" sz="2000" b="1" u="sng" dirty="0" smtClean="0"/>
              <a:t>Bu mahsup neticesinde kapatılmayan zarar kısmı, müteakip yılların gelirinden indirilir. </a:t>
            </a:r>
          </a:p>
          <a:p>
            <a:pPr algn="just"/>
            <a:endParaRPr lang="tr-TR" sz="2000" dirty="0"/>
          </a:p>
        </p:txBody>
      </p:sp>
      <p:sp>
        <p:nvSpPr>
          <p:cNvPr id="21" name="20 Yuvarlatılmış Dikdörtgen"/>
          <p:cNvSpPr/>
          <p:nvPr/>
        </p:nvSpPr>
        <p:spPr>
          <a:xfrm>
            <a:off x="785786"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101</a:t>
            </a:fld>
            <a:endParaRPr lang="en-US"/>
          </a:p>
        </p:txBody>
      </p:sp>
    </p:spTree>
    <p:extLst>
      <p:ext uri="{BB962C8B-B14F-4D97-AF65-F5344CB8AC3E}">
        <p14:creationId xmlns:p14="http://schemas.microsoft.com/office/powerpoint/2010/main" val="1379780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092280" y="2636912"/>
            <a:ext cx="1696399" cy="1631216"/>
          </a:xfrm>
          <a:prstGeom prst="rect">
            <a:avLst/>
          </a:prstGeom>
        </p:spPr>
        <p:txBody>
          <a:bodyPr wrap="square">
            <a:spAutoFit/>
          </a:bodyPr>
          <a:lstStyle/>
          <a:p>
            <a:r>
              <a:rPr lang="tr-TR" sz="2000" b="1" dirty="0"/>
              <a:t>GEÇMİŞ YIL ZARARLARI </a:t>
            </a:r>
            <a:r>
              <a:rPr lang="tr-TR" sz="2000" b="1" dirty="0" smtClean="0"/>
              <a:t> </a:t>
            </a:r>
            <a:endParaRPr lang="tr-TR" sz="2000" dirty="0"/>
          </a:p>
          <a:p>
            <a:r>
              <a:rPr lang="tr-TR" sz="2000" b="1" dirty="0"/>
              <a:t> </a:t>
            </a:r>
            <a:endParaRPr lang="tr-TR" sz="2000" b="1" dirty="0" smtClean="0"/>
          </a:p>
          <a:p>
            <a:r>
              <a:rPr lang="tr-TR" sz="2000" b="1" dirty="0" smtClean="0"/>
              <a:t>G.V.K. Md. 88</a:t>
            </a:r>
          </a:p>
          <a:p>
            <a:r>
              <a:rPr lang="tr-TR" sz="2000" b="1" dirty="0" smtClean="0"/>
              <a:t>K.V.K. Md. 9</a:t>
            </a:r>
            <a:endParaRPr lang="tr-TR" sz="2000" dirty="0"/>
          </a:p>
        </p:txBody>
      </p:sp>
      <p:sp>
        <p:nvSpPr>
          <p:cNvPr id="8" name="Dikdörtgen 7"/>
          <p:cNvSpPr/>
          <p:nvPr/>
        </p:nvSpPr>
        <p:spPr>
          <a:xfrm>
            <a:off x="714348" y="1571612"/>
            <a:ext cx="5904656" cy="1077218"/>
          </a:xfrm>
          <a:prstGeom prst="rect">
            <a:avLst/>
          </a:prstGeom>
        </p:spPr>
        <p:txBody>
          <a:bodyPr wrap="square">
            <a:spAutoFit/>
          </a:bodyPr>
          <a:lstStyle/>
          <a:p>
            <a:r>
              <a:rPr lang="tr-TR" sz="3200" b="1" u="sng" dirty="0"/>
              <a:t>Kurumlar Vergisi </a:t>
            </a:r>
            <a:r>
              <a:rPr lang="tr-TR" sz="3200" b="1" dirty="0"/>
              <a:t>Mükellefleri İçin Geçmiş Yıl Zararlarının Mahsubu</a:t>
            </a:r>
            <a:endParaRPr lang="tr-TR" sz="3000" dirty="0"/>
          </a:p>
        </p:txBody>
      </p:sp>
      <p:sp>
        <p:nvSpPr>
          <p:cNvPr id="9" name="Dikdörtgen 8"/>
          <p:cNvSpPr/>
          <p:nvPr/>
        </p:nvSpPr>
        <p:spPr>
          <a:xfrm>
            <a:off x="857224" y="3214686"/>
            <a:ext cx="5958408" cy="2308324"/>
          </a:xfrm>
          <a:prstGeom prst="rect">
            <a:avLst/>
          </a:prstGeom>
        </p:spPr>
        <p:txBody>
          <a:bodyPr wrap="square">
            <a:spAutoFit/>
          </a:bodyPr>
          <a:lstStyle/>
          <a:p>
            <a:pPr algn="just"/>
            <a:r>
              <a:rPr lang="tr-TR" sz="2400" dirty="0"/>
              <a:t>Kurumlar Vergisi mükelleflerinin </a:t>
            </a:r>
            <a:r>
              <a:rPr lang="tr-TR" sz="2400" b="1" u="sng" dirty="0"/>
              <a:t>elde ettiği gelirler</a:t>
            </a:r>
            <a:r>
              <a:rPr lang="tr-TR" sz="2400" dirty="0"/>
              <a:t>, hangi gelir unsurundan kaynaklanırsa kaynaklansın </a:t>
            </a:r>
            <a:r>
              <a:rPr lang="tr-TR" sz="2400" b="1" u="sng" dirty="0"/>
              <a:t>tamamı “kurum kazancı</a:t>
            </a:r>
            <a:r>
              <a:rPr lang="tr-TR" sz="2400" dirty="0"/>
              <a:t>” </a:t>
            </a:r>
            <a:r>
              <a:rPr lang="tr-TR" sz="2400" dirty="0" err="1"/>
              <a:t>dır</a:t>
            </a:r>
            <a:r>
              <a:rPr lang="tr-TR" sz="2400" dirty="0"/>
              <a:t>. </a:t>
            </a:r>
            <a:endParaRPr lang="tr-TR" sz="2400" dirty="0" smtClean="0"/>
          </a:p>
          <a:p>
            <a:pPr algn="just"/>
            <a:r>
              <a:rPr lang="tr-TR" sz="2400" dirty="0" smtClean="0"/>
              <a:t>Bu </a:t>
            </a:r>
            <a:r>
              <a:rPr lang="tr-TR" sz="2400" dirty="0"/>
              <a:t>nedenle tamamı ticari kazancın elde edilme esaslarına göre hesaplanır ve sonunda kurum kârı/zararı ortaya çıkar.</a:t>
            </a:r>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102</a:t>
            </a:fld>
            <a:endParaRPr lang="en-US"/>
          </a:p>
        </p:txBody>
      </p:sp>
    </p:spTree>
    <p:extLst>
      <p:ext uri="{BB962C8B-B14F-4D97-AF65-F5344CB8AC3E}">
        <p14:creationId xmlns:p14="http://schemas.microsoft.com/office/powerpoint/2010/main" val="2666073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092280" y="2636912"/>
            <a:ext cx="1696399" cy="1631216"/>
          </a:xfrm>
          <a:prstGeom prst="rect">
            <a:avLst/>
          </a:prstGeom>
        </p:spPr>
        <p:txBody>
          <a:bodyPr wrap="square">
            <a:spAutoFit/>
          </a:bodyPr>
          <a:lstStyle/>
          <a:p>
            <a:r>
              <a:rPr lang="tr-TR" sz="2000" b="1" dirty="0"/>
              <a:t>GEÇMİŞ YIL ZARARLARI </a:t>
            </a:r>
            <a:r>
              <a:rPr lang="tr-TR" sz="2000" b="1" dirty="0" smtClean="0"/>
              <a:t> </a:t>
            </a:r>
            <a:endParaRPr lang="tr-TR" sz="2000" dirty="0"/>
          </a:p>
          <a:p>
            <a:r>
              <a:rPr lang="tr-TR" sz="2000" b="1" dirty="0"/>
              <a:t> </a:t>
            </a:r>
            <a:endParaRPr lang="tr-TR" sz="2000" b="1" dirty="0" smtClean="0"/>
          </a:p>
          <a:p>
            <a:r>
              <a:rPr lang="tr-TR" sz="2000" b="1" dirty="0" smtClean="0"/>
              <a:t>G.V.K. Md. 88</a:t>
            </a:r>
          </a:p>
          <a:p>
            <a:r>
              <a:rPr lang="tr-TR" sz="2000" b="1" dirty="0" smtClean="0"/>
              <a:t>K.V.K. Md. 9</a:t>
            </a:r>
            <a:endParaRPr lang="tr-TR" sz="2000" dirty="0"/>
          </a:p>
        </p:txBody>
      </p:sp>
      <p:sp>
        <p:nvSpPr>
          <p:cNvPr id="8" name="Dikdörtgen 7"/>
          <p:cNvSpPr/>
          <p:nvPr/>
        </p:nvSpPr>
        <p:spPr>
          <a:xfrm>
            <a:off x="714348" y="1142984"/>
            <a:ext cx="5904656" cy="1077218"/>
          </a:xfrm>
          <a:prstGeom prst="rect">
            <a:avLst/>
          </a:prstGeom>
        </p:spPr>
        <p:txBody>
          <a:bodyPr wrap="square">
            <a:spAutoFit/>
          </a:bodyPr>
          <a:lstStyle/>
          <a:p>
            <a:pPr algn="ctr"/>
            <a:r>
              <a:rPr lang="tr-TR" sz="3200" b="1" dirty="0"/>
              <a:t>Kurumlar Vergisi Mükellefleri İçin Geçmiş Yıl Zararlarının Mahsubu</a:t>
            </a:r>
            <a:endParaRPr lang="tr-TR" sz="3000" dirty="0"/>
          </a:p>
        </p:txBody>
      </p:sp>
      <p:sp>
        <p:nvSpPr>
          <p:cNvPr id="9" name="Dikdörtgen 8"/>
          <p:cNvSpPr/>
          <p:nvPr/>
        </p:nvSpPr>
        <p:spPr>
          <a:xfrm>
            <a:off x="785786" y="2214554"/>
            <a:ext cx="5958408" cy="3785652"/>
          </a:xfrm>
          <a:prstGeom prst="rect">
            <a:avLst/>
          </a:prstGeom>
        </p:spPr>
        <p:txBody>
          <a:bodyPr wrap="square">
            <a:spAutoFit/>
          </a:bodyPr>
          <a:lstStyle/>
          <a:p>
            <a:r>
              <a:rPr lang="tr-TR" sz="2400" dirty="0" smtClean="0"/>
              <a:t>Kurumlar cari dönem kazançlarından;</a:t>
            </a:r>
            <a:endParaRPr lang="tr-TR" sz="2400" dirty="0"/>
          </a:p>
          <a:p>
            <a:r>
              <a:rPr lang="tr-TR" sz="2400" dirty="0"/>
              <a:t> </a:t>
            </a:r>
            <a:r>
              <a:rPr lang="tr-TR" sz="2400" dirty="0" smtClean="0"/>
              <a:t>- </a:t>
            </a:r>
            <a:r>
              <a:rPr lang="tr-TR" sz="2400" b="1" u="sng" dirty="0"/>
              <a:t>Geçmiş yıllara ait </a:t>
            </a:r>
            <a:r>
              <a:rPr lang="tr-TR" sz="2400" b="1" u="sng" dirty="0" smtClean="0"/>
              <a:t>zararlarını, </a:t>
            </a:r>
          </a:p>
          <a:p>
            <a:endParaRPr lang="tr-TR" sz="2400" dirty="0"/>
          </a:p>
          <a:p>
            <a:pPr>
              <a:buFontTx/>
              <a:buChar char="-"/>
            </a:pPr>
            <a:r>
              <a:rPr lang="tr-TR" sz="2400" b="1" u="sng" dirty="0" smtClean="0"/>
              <a:t>Devralınan </a:t>
            </a:r>
            <a:r>
              <a:rPr lang="tr-TR" sz="2400" b="1" u="sng" dirty="0"/>
              <a:t>veya tam bölünme suretiyle bölünen kurumlara ait </a:t>
            </a:r>
            <a:r>
              <a:rPr lang="tr-TR" sz="2400" b="1" u="sng" dirty="0" smtClean="0"/>
              <a:t>devralınan zararları</a:t>
            </a:r>
            <a:r>
              <a:rPr lang="tr-TR" sz="2400" dirty="0" smtClean="0"/>
              <a:t>,</a:t>
            </a:r>
          </a:p>
          <a:p>
            <a:r>
              <a:rPr lang="tr-TR" sz="2400" dirty="0" smtClean="0"/>
              <a:t> </a:t>
            </a:r>
            <a:endParaRPr lang="tr-TR" sz="2400" dirty="0"/>
          </a:p>
          <a:p>
            <a:r>
              <a:rPr lang="tr-TR" sz="2400" dirty="0"/>
              <a:t>- </a:t>
            </a:r>
            <a:r>
              <a:rPr lang="tr-TR" sz="2400" b="1" u="sng" dirty="0"/>
              <a:t>Yurt dışı </a:t>
            </a:r>
            <a:r>
              <a:rPr lang="tr-TR" sz="2400" b="1" u="sng" dirty="0" smtClean="0"/>
              <a:t>faaliyetlerinden </a:t>
            </a:r>
            <a:r>
              <a:rPr lang="tr-TR" sz="2400" b="1" u="sng" dirty="0"/>
              <a:t>doğan zararları, </a:t>
            </a:r>
          </a:p>
          <a:p>
            <a:r>
              <a:rPr lang="tr-TR" sz="2400" dirty="0"/>
              <a:t>kurumlar vergisi matrahının tespitinde beyanname üzerinde indirim konusu yapabilirler. </a:t>
            </a:r>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103</a:t>
            </a:fld>
            <a:endParaRPr lang="en-US"/>
          </a:p>
        </p:txBody>
      </p:sp>
    </p:spTree>
    <p:extLst>
      <p:ext uri="{BB962C8B-B14F-4D97-AF65-F5344CB8AC3E}">
        <p14:creationId xmlns:p14="http://schemas.microsoft.com/office/powerpoint/2010/main" val="1763176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737045" y="1449324"/>
                <a:ext cx="28349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092280" y="2636912"/>
            <a:ext cx="1696399" cy="1631216"/>
          </a:xfrm>
          <a:prstGeom prst="rect">
            <a:avLst/>
          </a:prstGeom>
        </p:spPr>
        <p:txBody>
          <a:bodyPr wrap="square">
            <a:spAutoFit/>
          </a:bodyPr>
          <a:lstStyle/>
          <a:p>
            <a:r>
              <a:rPr lang="tr-TR" sz="2000" b="1" dirty="0"/>
              <a:t>GEÇMİŞ YIL ZARARLARI </a:t>
            </a:r>
            <a:r>
              <a:rPr lang="tr-TR" sz="2000" b="1" dirty="0" smtClean="0"/>
              <a:t> </a:t>
            </a:r>
            <a:endParaRPr lang="tr-TR" sz="2000" dirty="0"/>
          </a:p>
          <a:p>
            <a:r>
              <a:rPr lang="tr-TR" sz="2000" b="1" dirty="0"/>
              <a:t> </a:t>
            </a:r>
            <a:endParaRPr lang="tr-TR" sz="2000" b="1" dirty="0" smtClean="0"/>
          </a:p>
          <a:p>
            <a:r>
              <a:rPr lang="tr-TR" sz="2000" b="1" dirty="0" smtClean="0"/>
              <a:t>G.V.K. Md. 88</a:t>
            </a:r>
          </a:p>
          <a:p>
            <a:r>
              <a:rPr lang="tr-TR" sz="2000" b="1" dirty="0" smtClean="0"/>
              <a:t>K.V.K. Md. 9</a:t>
            </a:r>
            <a:endParaRPr lang="tr-TR" sz="2000" dirty="0"/>
          </a:p>
        </p:txBody>
      </p:sp>
      <p:sp>
        <p:nvSpPr>
          <p:cNvPr id="8" name="Dikdörtgen 7"/>
          <p:cNvSpPr/>
          <p:nvPr/>
        </p:nvSpPr>
        <p:spPr>
          <a:xfrm>
            <a:off x="857224" y="1142984"/>
            <a:ext cx="5904656" cy="1077218"/>
          </a:xfrm>
          <a:prstGeom prst="rect">
            <a:avLst/>
          </a:prstGeom>
        </p:spPr>
        <p:txBody>
          <a:bodyPr wrap="square">
            <a:spAutoFit/>
          </a:bodyPr>
          <a:lstStyle/>
          <a:p>
            <a:r>
              <a:rPr lang="tr-TR" sz="3200" b="1" dirty="0"/>
              <a:t>Kurumlar Vergisi Mükellefleri İçin Geçmiş Yıl Zararlarının Mahsubu</a:t>
            </a:r>
            <a:endParaRPr lang="tr-TR" sz="3000" dirty="0"/>
          </a:p>
        </p:txBody>
      </p:sp>
      <p:sp>
        <p:nvSpPr>
          <p:cNvPr id="9" name="Dikdörtgen 8"/>
          <p:cNvSpPr/>
          <p:nvPr/>
        </p:nvSpPr>
        <p:spPr>
          <a:xfrm>
            <a:off x="714348" y="2285992"/>
            <a:ext cx="5958408" cy="3416320"/>
          </a:xfrm>
          <a:prstGeom prst="rect">
            <a:avLst/>
          </a:prstGeom>
        </p:spPr>
        <p:txBody>
          <a:bodyPr wrap="square">
            <a:spAutoFit/>
          </a:bodyPr>
          <a:lstStyle/>
          <a:p>
            <a:r>
              <a:rPr lang="tr-TR" sz="2400" dirty="0"/>
              <a:t>Geçmiş yıl </a:t>
            </a:r>
            <a:r>
              <a:rPr lang="tr-TR" sz="2400" dirty="0" smtClean="0"/>
              <a:t>zararları;</a:t>
            </a:r>
          </a:p>
          <a:p>
            <a:endParaRPr lang="tr-TR" sz="2400" dirty="0" smtClean="0"/>
          </a:p>
          <a:p>
            <a:pPr>
              <a:buFontTx/>
              <a:buChar char="-"/>
            </a:pPr>
            <a:r>
              <a:rPr lang="tr-TR" sz="2400" b="1" u="sng" dirty="0" smtClean="0"/>
              <a:t>Beş</a:t>
            </a:r>
            <a:r>
              <a:rPr lang="tr-TR" sz="2400" dirty="0" smtClean="0"/>
              <a:t> yıldan fazla nakledilemez,</a:t>
            </a:r>
            <a:r>
              <a:rPr lang="tr-TR" sz="2400" dirty="0"/>
              <a:t> </a:t>
            </a:r>
            <a:endParaRPr lang="tr-TR" sz="2400" dirty="0" smtClean="0"/>
          </a:p>
          <a:p>
            <a:pPr>
              <a:buFontTx/>
              <a:buChar char="-"/>
            </a:pPr>
            <a:endParaRPr lang="tr-TR" sz="2400" dirty="0"/>
          </a:p>
          <a:p>
            <a:pPr lvl="0">
              <a:buFontTx/>
              <a:buChar char="-"/>
            </a:pPr>
            <a:r>
              <a:rPr lang="tr-TR" sz="2400" dirty="0" smtClean="0"/>
              <a:t>En </a:t>
            </a:r>
            <a:r>
              <a:rPr lang="tr-TR" sz="2400" dirty="0"/>
              <a:t>önceki hesap </a:t>
            </a:r>
            <a:r>
              <a:rPr lang="tr-TR" sz="2400" dirty="0" smtClean="0"/>
              <a:t>dönemi zararından </a:t>
            </a:r>
            <a:r>
              <a:rPr lang="tr-TR" sz="2400" dirty="0"/>
              <a:t>başlayarak sırasıyla mahsup </a:t>
            </a:r>
            <a:r>
              <a:rPr lang="tr-TR" sz="2400" dirty="0" smtClean="0"/>
              <a:t>edilmesi gerekir,</a:t>
            </a:r>
          </a:p>
          <a:p>
            <a:pPr lvl="0">
              <a:buFontTx/>
              <a:buChar char="-"/>
            </a:pPr>
            <a:endParaRPr lang="tr-TR" sz="2400" dirty="0"/>
          </a:p>
          <a:p>
            <a:pPr lvl="0"/>
            <a:r>
              <a:rPr lang="tr-TR" sz="2400" dirty="0" smtClean="0"/>
              <a:t>- Yıl </a:t>
            </a:r>
            <a:r>
              <a:rPr lang="tr-TR" sz="2400" dirty="0"/>
              <a:t>atlanmaksızın, mahsup imkânının doğduğu hesap döneminde yapılması </a:t>
            </a:r>
            <a:r>
              <a:rPr lang="tr-TR" sz="2400" dirty="0" smtClean="0"/>
              <a:t>gerekir.</a:t>
            </a:r>
            <a:endParaRPr lang="tr-TR" sz="2400" dirty="0"/>
          </a:p>
        </p:txBody>
      </p:sp>
      <p:sp>
        <p:nvSpPr>
          <p:cNvPr id="21" name="20 Yuvarlatılmış Dikdörtgen"/>
          <p:cNvSpPr/>
          <p:nvPr/>
        </p:nvSpPr>
        <p:spPr>
          <a:xfrm>
            <a:off x="714348"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104</a:t>
            </a:fld>
            <a:endParaRPr lang="en-US"/>
          </a:p>
        </p:txBody>
      </p:sp>
    </p:spTree>
    <p:extLst>
      <p:ext uri="{BB962C8B-B14F-4D97-AF65-F5344CB8AC3E}">
        <p14:creationId xmlns:p14="http://schemas.microsoft.com/office/powerpoint/2010/main" val="3498792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57158"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092280" y="2636912"/>
            <a:ext cx="1696399" cy="1631216"/>
          </a:xfrm>
          <a:prstGeom prst="rect">
            <a:avLst/>
          </a:prstGeom>
        </p:spPr>
        <p:txBody>
          <a:bodyPr wrap="square">
            <a:spAutoFit/>
          </a:bodyPr>
          <a:lstStyle/>
          <a:p>
            <a:r>
              <a:rPr lang="tr-TR" sz="2000" b="1" dirty="0"/>
              <a:t>GEÇMİŞ YIL ZARARLARI </a:t>
            </a:r>
            <a:r>
              <a:rPr lang="tr-TR" sz="2000" b="1" dirty="0" smtClean="0"/>
              <a:t> </a:t>
            </a:r>
            <a:endParaRPr lang="tr-TR" sz="2000" dirty="0"/>
          </a:p>
          <a:p>
            <a:r>
              <a:rPr lang="tr-TR" sz="2000" b="1" dirty="0"/>
              <a:t> </a:t>
            </a:r>
            <a:endParaRPr lang="tr-TR" sz="2000" b="1" dirty="0" smtClean="0"/>
          </a:p>
          <a:p>
            <a:r>
              <a:rPr lang="tr-TR" sz="2000" b="1" dirty="0" smtClean="0"/>
              <a:t>G.V.K. Md. 88</a:t>
            </a:r>
          </a:p>
          <a:p>
            <a:r>
              <a:rPr lang="tr-TR" sz="2000" b="1" dirty="0" smtClean="0"/>
              <a:t>K.V.K. Md. 9</a:t>
            </a:r>
            <a:endParaRPr lang="tr-TR" sz="2000" dirty="0"/>
          </a:p>
        </p:txBody>
      </p:sp>
      <p:sp>
        <p:nvSpPr>
          <p:cNvPr id="8" name="Dikdörtgen 7"/>
          <p:cNvSpPr/>
          <p:nvPr/>
        </p:nvSpPr>
        <p:spPr>
          <a:xfrm>
            <a:off x="857224" y="1142984"/>
            <a:ext cx="5904656" cy="954107"/>
          </a:xfrm>
          <a:prstGeom prst="rect">
            <a:avLst/>
          </a:prstGeom>
        </p:spPr>
        <p:txBody>
          <a:bodyPr wrap="square">
            <a:spAutoFit/>
          </a:bodyPr>
          <a:lstStyle/>
          <a:p>
            <a:r>
              <a:rPr lang="tr-TR" sz="2800" b="1" dirty="0" smtClean="0"/>
              <a:t>Devralınan </a:t>
            </a:r>
            <a:r>
              <a:rPr lang="tr-TR" sz="2800" b="1" dirty="0"/>
              <a:t>Veya Bölünen Kurumlara Ait Geçmiş Yıl Zararlarının Mahsubu</a:t>
            </a:r>
            <a:endParaRPr lang="tr-TR" sz="2800" dirty="0"/>
          </a:p>
        </p:txBody>
      </p:sp>
      <p:sp>
        <p:nvSpPr>
          <p:cNvPr id="9" name="Dikdörtgen 8"/>
          <p:cNvSpPr/>
          <p:nvPr/>
        </p:nvSpPr>
        <p:spPr>
          <a:xfrm>
            <a:off x="785786" y="2071678"/>
            <a:ext cx="5958408" cy="3785652"/>
          </a:xfrm>
          <a:prstGeom prst="rect">
            <a:avLst/>
          </a:prstGeom>
        </p:spPr>
        <p:txBody>
          <a:bodyPr wrap="square">
            <a:spAutoFit/>
          </a:bodyPr>
          <a:lstStyle/>
          <a:p>
            <a:pPr algn="just"/>
            <a:r>
              <a:rPr lang="tr-TR" sz="2000" dirty="0"/>
              <a:t>Devralınan veya bölünme yoluyla edinilen kurumlardan gelen geçmiş yıl zararlarının mahsubunda ilave şartlar getirilmiştir. Bunlar;</a:t>
            </a:r>
          </a:p>
          <a:p>
            <a:pPr algn="just"/>
            <a:r>
              <a:rPr lang="tr-TR" sz="2000" dirty="0" smtClean="0"/>
              <a:t>-</a:t>
            </a:r>
            <a:r>
              <a:rPr lang="tr-TR" sz="2000" dirty="0"/>
              <a:t>Kurumun, devraldıkları kurumların devir tarihi itibariyle </a:t>
            </a:r>
            <a:r>
              <a:rPr lang="tr-TR" sz="2000" b="1" u="sng" dirty="0"/>
              <a:t>öz sermaye tutarını geçmeyen zararları</a:t>
            </a:r>
            <a:r>
              <a:rPr lang="tr-TR" sz="2000" u="sng" dirty="0" smtClean="0"/>
              <a:t>,</a:t>
            </a:r>
          </a:p>
          <a:p>
            <a:pPr algn="just"/>
            <a:endParaRPr lang="tr-TR" sz="2000" dirty="0"/>
          </a:p>
          <a:p>
            <a:pPr algn="just"/>
            <a:r>
              <a:rPr lang="tr-TR" sz="2000" dirty="0"/>
              <a:t>-Kurumun tam veya kısmi bölünme yoluyla devraldıkları bölünen kurumdaki </a:t>
            </a:r>
            <a:r>
              <a:rPr lang="tr-TR" sz="2000" b="1" u="sng" dirty="0"/>
              <a:t>öz sermayesinin devralınan tutarını geçmeyen ve devralınan kıymetle orantılı zararları</a:t>
            </a:r>
            <a:r>
              <a:rPr lang="tr-TR" sz="2000" b="1" u="sng" dirty="0" smtClean="0"/>
              <a:t>,</a:t>
            </a:r>
          </a:p>
          <a:p>
            <a:pPr algn="just"/>
            <a:endParaRPr lang="tr-TR" sz="2000" u="sng" dirty="0"/>
          </a:p>
          <a:p>
            <a:pPr algn="just"/>
            <a:r>
              <a:rPr lang="tr-TR" sz="2000" dirty="0"/>
              <a:t> </a:t>
            </a:r>
            <a:r>
              <a:rPr lang="tr-TR" sz="2000" dirty="0" smtClean="0"/>
              <a:t>Kurumlar </a:t>
            </a:r>
            <a:r>
              <a:rPr lang="tr-TR" sz="2000" dirty="0"/>
              <a:t>vergisi matrahının tespitinde indirim konusu yapılabilir. </a:t>
            </a:r>
          </a:p>
        </p:txBody>
      </p:sp>
      <p:sp>
        <p:nvSpPr>
          <p:cNvPr id="21" name="20 Yuvarlatılmış Dikdörtgen"/>
          <p:cNvSpPr/>
          <p:nvPr/>
        </p:nvSpPr>
        <p:spPr>
          <a:xfrm>
            <a:off x="785786"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105</a:t>
            </a:fld>
            <a:endParaRPr lang="en-US"/>
          </a:p>
        </p:txBody>
      </p:sp>
    </p:spTree>
    <p:extLst>
      <p:ext uri="{BB962C8B-B14F-4D97-AF65-F5344CB8AC3E}">
        <p14:creationId xmlns:p14="http://schemas.microsoft.com/office/powerpoint/2010/main" val="425957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7239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2500306"/>
            <a:ext cx="6030416" cy="2123658"/>
          </a:xfrm>
          <a:prstGeom prst="rect">
            <a:avLst/>
          </a:prstGeom>
        </p:spPr>
        <p:txBody>
          <a:bodyPr wrap="square">
            <a:spAutoFit/>
          </a:bodyPr>
          <a:lstStyle/>
          <a:p>
            <a:pPr algn="ctr"/>
            <a:r>
              <a:rPr lang="tr-TR" sz="4400" b="1" dirty="0" smtClean="0"/>
              <a:t>KAZANCIN BULUNMASI HALİNDE İNDİRİLECEK İSTİSNA VE İNDİRİMLER</a:t>
            </a:r>
            <a:endParaRPr lang="tr-TR" sz="4400" dirty="0"/>
          </a:p>
        </p:txBody>
      </p:sp>
      <p:sp>
        <p:nvSpPr>
          <p:cNvPr id="18" name="17 Yuvarlatılmış Dikdörtgen"/>
          <p:cNvSpPr/>
          <p:nvPr/>
        </p:nvSpPr>
        <p:spPr>
          <a:xfrm>
            <a:off x="714348"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106</a:t>
            </a:fld>
            <a:endParaRPr lang="en-US"/>
          </a:p>
        </p:txBody>
      </p:sp>
    </p:spTree>
    <p:extLst>
      <p:ext uri="{BB962C8B-B14F-4D97-AF65-F5344CB8AC3E}">
        <p14:creationId xmlns:p14="http://schemas.microsoft.com/office/powerpoint/2010/main" val="3014400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GVGV</a:t>
                </a:r>
                <a:endParaRPr lang="tr-TR" dirty="0">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714348" y="1071546"/>
            <a:ext cx="4719642" cy="900098"/>
          </a:xfrm>
          <a:prstGeom prst="rect">
            <a:avLst/>
          </a:prstGeom>
        </p:spPr>
        <p:txBody>
          <a:bodyPr vert="horz" lIns="91440" tIns="45720" rIns="91440" bIns="45720" rtlCol="0" anchor="ctr">
            <a:normAutofit/>
          </a:bodyPr>
          <a:lstStyle/>
          <a:p>
            <a:pPr>
              <a:lnSpc>
                <a:spcPct val="80000"/>
              </a:lnSpc>
            </a:pPr>
            <a:r>
              <a:rPr lang="tr-TR" sz="2400" b="1" dirty="0"/>
              <a:t>Bağış Ve Yardımların Vergi Kanunlarımızdaki Yeri</a:t>
            </a:r>
          </a:p>
        </p:txBody>
      </p:sp>
      <p:pic>
        <p:nvPicPr>
          <p:cNvPr id="20" name="Picture 4" descr="ismmmo"/>
          <p:cNvPicPr>
            <a:picLocks noChangeAspect="1" noChangeArrowheads="1"/>
          </p:cNvPicPr>
          <p:nvPr/>
        </p:nvPicPr>
        <p:blipFill>
          <a:blip r:embed="rId3" cstate="print"/>
          <a:srcRect/>
          <a:stretch>
            <a:fillRect/>
          </a:stretch>
        </p:blipFill>
        <p:spPr bwMode="auto">
          <a:xfrm>
            <a:off x="692945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1785926"/>
            <a:ext cx="5643602" cy="4179606"/>
          </a:xfrm>
          <a:prstGeom prst="rect">
            <a:avLst/>
          </a:prstGeom>
        </p:spPr>
        <p:txBody>
          <a:bodyPr wrap="square">
            <a:spAutoFit/>
          </a:bodyPr>
          <a:lstStyle/>
          <a:p>
            <a:pPr>
              <a:lnSpc>
                <a:spcPct val="80000"/>
              </a:lnSpc>
            </a:pPr>
            <a:endParaRPr lang="tr-TR" sz="2000" dirty="0" smtClean="0"/>
          </a:p>
          <a:p>
            <a:pPr>
              <a:lnSpc>
                <a:spcPct val="80000"/>
              </a:lnSpc>
            </a:pPr>
            <a:r>
              <a:rPr lang="tr-TR" sz="2600" dirty="0" smtClean="0"/>
              <a:t>İşletmeler tarafından yapılan her türlü bağış ve yardım esasen işletmenin faaliyetini sürdürmesi ile ilgili olmadığından her halükarda K.K.E.G.’</a:t>
            </a:r>
            <a:r>
              <a:rPr lang="tr-TR" sz="2600" dirty="0" err="1" smtClean="0"/>
              <a:t>dir</a:t>
            </a:r>
            <a:r>
              <a:rPr lang="tr-TR" sz="2600" dirty="0" smtClean="0"/>
              <a:t>.</a:t>
            </a:r>
          </a:p>
          <a:p>
            <a:pPr>
              <a:lnSpc>
                <a:spcPct val="80000"/>
              </a:lnSpc>
            </a:pPr>
            <a:endParaRPr lang="tr-TR" sz="2600" dirty="0" smtClean="0"/>
          </a:p>
          <a:p>
            <a:pPr>
              <a:lnSpc>
                <a:spcPct val="80000"/>
              </a:lnSpc>
            </a:pPr>
            <a:r>
              <a:rPr lang="tr-TR" sz="2600" dirty="0" smtClean="0"/>
              <a:t>Ancak, </a:t>
            </a:r>
            <a:r>
              <a:rPr lang="tr-TR" sz="2600" b="1" u="sng" dirty="0" smtClean="0"/>
              <a:t>Gelir ve Kurumlar </a:t>
            </a:r>
            <a:r>
              <a:rPr lang="tr-TR" sz="2600" dirty="0" smtClean="0"/>
              <a:t>Vergisi Kanunlarında sayılan </a:t>
            </a:r>
            <a:r>
              <a:rPr lang="tr-TR" sz="2600" b="1" u="sng" dirty="0" smtClean="0"/>
              <a:t>bazı bağış ve yardımların</a:t>
            </a:r>
            <a:r>
              <a:rPr lang="tr-TR" sz="2600" dirty="0" smtClean="0"/>
              <a:t> belirli şartlar altında </a:t>
            </a:r>
            <a:r>
              <a:rPr lang="tr-TR" sz="2600" b="1" u="sng" dirty="0" smtClean="0"/>
              <a:t>tamamının veya bir kısmının </a:t>
            </a:r>
            <a:r>
              <a:rPr lang="tr-TR" sz="2600" dirty="0" smtClean="0"/>
              <a:t>vergi matrahlarından indirilmesi kabul edilmiştir.</a:t>
            </a:r>
          </a:p>
          <a:p>
            <a:pPr>
              <a:lnSpc>
                <a:spcPct val="80000"/>
              </a:lnSpc>
              <a:buFont typeface="Wingdings" pitchFamily="2" charset="2"/>
              <a:buNone/>
            </a:pPr>
            <a:endParaRPr lang="tr-TR" sz="2600" dirty="0"/>
          </a:p>
        </p:txBody>
      </p:sp>
      <p:sp>
        <p:nvSpPr>
          <p:cNvPr id="25" name="24 Yuvarlatılmış Dikdörtgen"/>
          <p:cNvSpPr/>
          <p:nvPr/>
        </p:nvSpPr>
        <p:spPr>
          <a:xfrm>
            <a:off x="57147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6514270" y="2500306"/>
            <a:ext cx="2266198" cy="1107996"/>
          </a:xfrm>
          <a:prstGeom prst="rect">
            <a:avLst/>
          </a:prstGeom>
        </p:spPr>
        <p:txBody>
          <a:bodyPr wrap="none">
            <a:spAutoFit/>
          </a:bodyPr>
          <a:lstStyle/>
          <a:p>
            <a:r>
              <a:rPr lang="tr-TR" b="1" dirty="0" smtClean="0"/>
              <a:t>BAĞIŞ VE YARDIMLAR</a:t>
            </a:r>
          </a:p>
          <a:p>
            <a:r>
              <a:rPr lang="tr-TR" sz="2400" b="1" dirty="0" smtClean="0"/>
              <a:t>GVK Md. 89</a:t>
            </a:r>
          </a:p>
          <a:p>
            <a:r>
              <a:rPr lang="tr-TR" sz="2400" b="1" dirty="0" smtClean="0"/>
              <a:t>KVK Md. 10</a:t>
            </a:r>
            <a:r>
              <a:rPr lang="tr-TR" sz="2400" b="1" dirty="0"/>
              <a:t> </a:t>
            </a:r>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107</a:t>
            </a:fld>
            <a:endParaRPr lang="en-US"/>
          </a:p>
        </p:txBody>
      </p:sp>
    </p:spTree>
    <p:extLst>
      <p:ext uri="{BB962C8B-B14F-4D97-AF65-F5344CB8AC3E}">
        <p14:creationId xmlns:p14="http://schemas.microsoft.com/office/powerpoint/2010/main" val="371001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714348" y="1071546"/>
            <a:ext cx="4719642" cy="900098"/>
          </a:xfrm>
          <a:prstGeom prst="rect">
            <a:avLst/>
          </a:prstGeom>
        </p:spPr>
        <p:txBody>
          <a:bodyPr vert="horz" lIns="91440" tIns="45720" rIns="91440" bIns="45720" rtlCol="0" anchor="ctr">
            <a:normAutofit/>
          </a:bodyPr>
          <a:lstStyle/>
          <a:p>
            <a:pPr lvl="0" algn="ctr">
              <a:spcBef>
                <a:spcPct val="0"/>
              </a:spcBef>
              <a:defRPr/>
            </a:pPr>
            <a:r>
              <a:rPr lang="tr-TR" sz="2400" dirty="0" smtClean="0">
                <a:latin typeface="Arial Black" pitchFamily="34" charset="0"/>
                <a:ea typeface="+mj-ea"/>
                <a:cs typeface="+mj-cs"/>
              </a:rPr>
              <a:t>Bağış Ve Yardımın Sınırı</a:t>
            </a:r>
          </a:p>
        </p:txBody>
      </p:sp>
      <p:pic>
        <p:nvPicPr>
          <p:cNvPr id="20" name="Picture 4" descr="ismmmo"/>
          <p:cNvPicPr>
            <a:picLocks noChangeAspect="1" noChangeArrowheads="1"/>
          </p:cNvPicPr>
          <p:nvPr/>
        </p:nvPicPr>
        <p:blipFill>
          <a:blip r:embed="rId3" cstate="print"/>
          <a:srcRect/>
          <a:stretch>
            <a:fillRect/>
          </a:stretch>
        </p:blipFill>
        <p:spPr bwMode="auto">
          <a:xfrm>
            <a:off x="692945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1785926"/>
            <a:ext cx="5643602" cy="3662541"/>
          </a:xfrm>
          <a:prstGeom prst="rect">
            <a:avLst/>
          </a:prstGeom>
        </p:spPr>
        <p:txBody>
          <a:bodyPr wrap="square">
            <a:spAutoFit/>
          </a:bodyPr>
          <a:lstStyle/>
          <a:p>
            <a:pPr>
              <a:lnSpc>
                <a:spcPct val="80000"/>
              </a:lnSpc>
            </a:pPr>
            <a:endParaRPr lang="tr-TR" sz="2000" dirty="0" smtClean="0"/>
          </a:p>
          <a:p>
            <a:pPr>
              <a:lnSpc>
                <a:spcPct val="80000"/>
              </a:lnSpc>
            </a:pPr>
            <a:r>
              <a:rPr lang="tr-TR" sz="3000" dirty="0" smtClean="0"/>
              <a:t>Bağış ve yardımların ne kadarının vergi matrahından indirilebileceğine göre bağış ve yardımlar;</a:t>
            </a:r>
          </a:p>
          <a:p>
            <a:pPr>
              <a:lnSpc>
                <a:spcPct val="80000"/>
              </a:lnSpc>
            </a:pPr>
            <a:r>
              <a:rPr lang="tr-TR" sz="3000" dirty="0" smtClean="0"/>
              <a:t>- Kurum kazancının </a:t>
            </a:r>
            <a:r>
              <a:rPr lang="tr-TR" sz="3000" b="1" u="sng" dirty="0" smtClean="0"/>
              <a:t>% 5’i ile sınırlı </a:t>
            </a:r>
            <a:r>
              <a:rPr lang="tr-TR" sz="3000" dirty="0" smtClean="0"/>
              <a:t>bağış ve yardımlar,</a:t>
            </a:r>
          </a:p>
          <a:p>
            <a:pPr>
              <a:lnSpc>
                <a:spcPct val="80000"/>
              </a:lnSpc>
            </a:pPr>
            <a:r>
              <a:rPr lang="tr-TR" sz="3000" dirty="0" smtClean="0"/>
              <a:t>-Kurum kazancının </a:t>
            </a:r>
            <a:r>
              <a:rPr lang="tr-TR" sz="3000" b="1" u="sng" dirty="0" smtClean="0"/>
              <a:t>tamamı</a:t>
            </a:r>
            <a:r>
              <a:rPr lang="tr-TR" sz="3000" dirty="0" smtClean="0"/>
              <a:t> ile sınırlı bağış ve yardımlar</a:t>
            </a:r>
          </a:p>
          <a:p>
            <a:pPr>
              <a:lnSpc>
                <a:spcPct val="80000"/>
              </a:lnSpc>
            </a:pPr>
            <a:r>
              <a:rPr lang="tr-TR" sz="3000" dirty="0" smtClean="0"/>
              <a:t>olarak ayrılabilir. </a:t>
            </a:r>
          </a:p>
        </p:txBody>
      </p:sp>
      <p:sp>
        <p:nvSpPr>
          <p:cNvPr id="25" name="24 Yuvarlatılmış Dikdörtgen"/>
          <p:cNvSpPr/>
          <p:nvPr/>
        </p:nvSpPr>
        <p:spPr>
          <a:xfrm>
            <a:off x="57147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Dikdörtgen 21"/>
          <p:cNvSpPr/>
          <p:nvPr/>
        </p:nvSpPr>
        <p:spPr>
          <a:xfrm>
            <a:off x="6514270" y="2500306"/>
            <a:ext cx="2266198" cy="1107996"/>
          </a:xfrm>
          <a:prstGeom prst="rect">
            <a:avLst/>
          </a:prstGeom>
        </p:spPr>
        <p:txBody>
          <a:bodyPr wrap="none">
            <a:spAutoFit/>
          </a:bodyPr>
          <a:lstStyle/>
          <a:p>
            <a:r>
              <a:rPr lang="tr-TR" b="1" dirty="0" smtClean="0"/>
              <a:t>BAĞIŞ VE YARDIMLAR</a:t>
            </a:r>
          </a:p>
          <a:p>
            <a:r>
              <a:rPr lang="tr-TR" sz="2400" b="1" dirty="0" smtClean="0"/>
              <a:t>GVK Md. 89</a:t>
            </a:r>
          </a:p>
          <a:p>
            <a:r>
              <a:rPr lang="tr-TR" sz="2400" b="1" dirty="0" smtClean="0"/>
              <a:t>KVK Md. 10</a:t>
            </a:r>
            <a:r>
              <a:rPr lang="tr-TR" sz="2400" b="1" dirty="0"/>
              <a:t> </a:t>
            </a:r>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108</a:t>
            </a:fld>
            <a:endParaRPr lang="en-US"/>
          </a:p>
        </p:txBody>
      </p:sp>
    </p:spTree>
    <p:extLst>
      <p:ext uri="{BB962C8B-B14F-4D97-AF65-F5344CB8AC3E}">
        <p14:creationId xmlns:p14="http://schemas.microsoft.com/office/powerpoint/2010/main" val="41131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643834" y="214290"/>
            <a:ext cx="128588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858148"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3416320"/>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691 DÖNEM KARI VERGİ VE DİĞER YASAL </a:t>
            </a:r>
          </a:p>
          <a:p>
            <a:pPr>
              <a:lnSpc>
                <a:spcPct val="80000"/>
              </a:lnSpc>
              <a:buFont typeface="Wingdings" pitchFamily="2" charset="2"/>
              <a:buNone/>
            </a:pPr>
            <a:r>
              <a:rPr lang="tr-TR" b="1" dirty="0" smtClean="0"/>
              <a:t>        YÜKÜMLÜLÜK KARŞILIĞI                                   XXX</a:t>
            </a:r>
          </a:p>
          <a:p>
            <a:pPr>
              <a:lnSpc>
                <a:spcPct val="80000"/>
              </a:lnSpc>
              <a:buFont typeface="Wingdings" pitchFamily="2" charset="2"/>
              <a:buNone/>
            </a:pPr>
            <a:r>
              <a:rPr lang="tr-TR" b="1" dirty="0" smtClean="0"/>
              <a:t>                370 DÖNEM KARI VERGİ VE DİĞER </a:t>
            </a:r>
          </a:p>
          <a:p>
            <a:pPr>
              <a:lnSpc>
                <a:spcPct val="80000"/>
              </a:lnSpc>
              <a:buFont typeface="Wingdings" pitchFamily="2" charset="2"/>
              <a:buNone/>
            </a:pPr>
            <a:r>
              <a:rPr lang="tr-TR" b="1" dirty="0" smtClean="0"/>
              <a:t>	       YASAL YÜKÜMLÜLÜK KARŞILIĞI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nl-NL" b="1" dirty="0" smtClean="0"/>
              <a:t>690 DÖNEM NET KARI VEYA ZARARI</a:t>
            </a:r>
            <a:r>
              <a:rPr lang="tr-TR" b="1" dirty="0" smtClean="0"/>
              <a:t>                           XXX                </a:t>
            </a:r>
          </a:p>
          <a:p>
            <a:pPr>
              <a:lnSpc>
                <a:spcPct val="80000"/>
              </a:lnSpc>
              <a:buFont typeface="Wingdings" pitchFamily="2" charset="2"/>
              <a:buNone/>
            </a:pPr>
            <a:r>
              <a:rPr lang="tr-TR" b="1" dirty="0" smtClean="0"/>
              <a:t>                691 DÖNEM KARI VERGİ VE DİĞER </a:t>
            </a:r>
          </a:p>
          <a:p>
            <a:pPr>
              <a:lnSpc>
                <a:spcPct val="80000"/>
              </a:lnSpc>
              <a:buFont typeface="Wingdings" pitchFamily="2" charset="2"/>
              <a:buNone/>
            </a:pPr>
            <a:r>
              <a:rPr lang="tr-TR" b="1" dirty="0" smtClean="0"/>
              <a:t>	      YASAL YÜKÜMLÜLÜK KARŞILIĞI                           XXX</a:t>
            </a:r>
          </a:p>
          <a:p>
            <a:pPr>
              <a:lnSpc>
                <a:spcPct val="80000"/>
              </a:lnSpc>
              <a:buFont typeface="Wingdings" pitchFamily="2" charset="2"/>
              <a:buNone/>
            </a:pPr>
            <a:r>
              <a:rPr lang="tr-TR" b="1" dirty="0" smtClean="0"/>
              <a:t>                </a:t>
            </a:r>
            <a:r>
              <a:rPr lang="nl-NL" b="1" dirty="0" smtClean="0"/>
              <a:t>692 DÖNEM NET KARI VEYA ZAR</a:t>
            </a:r>
            <a:r>
              <a:rPr lang="tr-TR" b="1" dirty="0" smtClean="0"/>
              <a:t>ARI                          XXX</a:t>
            </a:r>
          </a:p>
          <a:p>
            <a:pPr>
              <a:lnSpc>
                <a:spcPct val="80000"/>
              </a:lnSpc>
              <a:buFont typeface="Wingdings" pitchFamily="2" charset="2"/>
              <a:buNone/>
            </a:pPr>
            <a:endParaRPr lang="tr-TR" b="1" dirty="0" smtClean="0"/>
          </a:p>
          <a:p>
            <a:pPr>
              <a:lnSpc>
                <a:spcPct val="80000"/>
              </a:lnSpc>
              <a:buFont typeface="Wingdings" pitchFamily="2" charset="2"/>
              <a:buNone/>
            </a:pPr>
            <a:endParaRPr lang="tr-TR" dirty="0" smtClean="0"/>
          </a:p>
        </p:txBody>
      </p:sp>
      <p:cxnSp>
        <p:nvCxnSpPr>
          <p:cNvPr id="35" name="34 Düz Bağlayıcı"/>
          <p:cNvCxnSpPr/>
          <p:nvPr/>
        </p:nvCxnSpPr>
        <p:spPr>
          <a:xfrm rot="5400000">
            <a:off x="3358348" y="4142586"/>
            <a:ext cx="3571900"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251323" y="4107661"/>
            <a:ext cx="3642544"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215736" y="4143380"/>
            <a:ext cx="3713982"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4143380"/>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4071942"/>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571501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
          <p:cNvSpPr txBox="1">
            <a:spLocks noChangeArrowheads="1"/>
          </p:cNvSpPr>
          <p:nvPr/>
        </p:nvSpPr>
        <p:spPr>
          <a:xfrm>
            <a:off x="857224" y="1214422"/>
            <a:ext cx="5214974" cy="785818"/>
          </a:xfrm>
          <a:prstGeom prst="rect">
            <a:avLst/>
          </a:prstGeom>
        </p:spPr>
        <p:txBody>
          <a:bodyPr vert="horz" lIns="91440" tIns="45720" rIns="91440" bIns="45720" rtlCol="0" anchor="ctr">
            <a:normAutofit fontScale="92500"/>
          </a:bodyPr>
          <a:lstStyle/>
          <a:p>
            <a:pPr lvl="0" algn="ctr">
              <a:spcBef>
                <a:spcPct val="0"/>
              </a:spcBef>
              <a:defRPr/>
            </a:pPr>
            <a:r>
              <a:rPr lang="tr-TR" sz="2800" b="1" dirty="0" smtClean="0">
                <a:solidFill>
                  <a:srgbClr val="000000"/>
                </a:solidFill>
              </a:rPr>
              <a:t>VERGİ KARŞILIKLARININ AYRILMASI</a:t>
            </a:r>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109</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ppt_x</p:attrName>
                                        </p:attrNameLst>
                                      </p:cBhvr>
                                      <p:tavLst>
                                        <p:tav tm="0">
                                          <p:val>
                                            <p:strVal val="#ppt_x-#ppt_w/2"/>
                                          </p:val>
                                        </p:tav>
                                        <p:tav tm="100000">
                                          <p:val>
                                            <p:strVal val="#ppt_x"/>
                                          </p:val>
                                        </p:tav>
                                      </p:tavLst>
                                    </p:anim>
                                    <p:anim calcmode="lin" valueType="num">
                                      <p:cBhvr>
                                        <p:cTn id="39" dur="500" fill="hold"/>
                                        <p:tgtEl>
                                          <p:spTgt spid="43"/>
                                        </p:tgtEl>
                                        <p:attrNameLst>
                                          <p:attrName>ppt_y</p:attrName>
                                        </p:attrNameLst>
                                      </p:cBhvr>
                                      <p:tavLst>
                                        <p:tav tm="0">
                                          <p:val>
                                            <p:strVal val="#ppt_y"/>
                                          </p:val>
                                        </p:tav>
                                        <p:tav tm="100000">
                                          <p:val>
                                            <p:strVal val="#ppt_y"/>
                                          </p:val>
                                        </p:tav>
                                      </p:tavLst>
                                    </p:anim>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33">
                                            <p:txEl>
                                              <p:pRg st="2" end="2"/>
                                            </p:txEl>
                                          </p:spTgt>
                                        </p:tgtEl>
                                        <p:attrNameLst>
                                          <p:attrName>style.visibility</p:attrName>
                                        </p:attrNameLst>
                                      </p:cBhvr>
                                      <p:to>
                                        <p:strVal val="visible"/>
                                      </p:to>
                                    </p:set>
                                    <p:animEffect transition="in" filter="wipe(left)">
                                      <p:cBhvr>
                                        <p:cTn id="56" dur="500"/>
                                        <p:tgtEl>
                                          <p:spTgt spid="33">
                                            <p:txEl>
                                              <p:pRg st="2" end="2"/>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33">
                                            <p:txEl>
                                              <p:pRg st="3" end="3"/>
                                            </p:txEl>
                                          </p:spTgt>
                                        </p:tgtEl>
                                        <p:attrNameLst>
                                          <p:attrName>style.visibility</p:attrName>
                                        </p:attrNameLst>
                                      </p:cBhvr>
                                      <p:to>
                                        <p:strVal val="visible"/>
                                      </p:to>
                                    </p:set>
                                    <p:animEffect transition="in" filter="wipe(left)">
                                      <p:cBhvr>
                                        <p:cTn id="60" dur="500"/>
                                        <p:tgtEl>
                                          <p:spTgt spid="33">
                                            <p:txEl>
                                              <p:pRg st="3" end="3"/>
                                            </p:txEl>
                                          </p:spTgt>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33">
                                            <p:txEl>
                                              <p:pRg st="4" end="4"/>
                                            </p:txEl>
                                          </p:spTgt>
                                        </p:tgtEl>
                                        <p:attrNameLst>
                                          <p:attrName>style.visibility</p:attrName>
                                        </p:attrNameLst>
                                      </p:cBhvr>
                                      <p:to>
                                        <p:strVal val="visible"/>
                                      </p:to>
                                    </p:set>
                                    <p:animEffect transition="in" filter="wipe(left)">
                                      <p:cBhvr>
                                        <p:cTn id="64" dur="500"/>
                                        <p:tgtEl>
                                          <p:spTgt spid="33">
                                            <p:txEl>
                                              <p:pRg st="4" end="4"/>
                                            </p:txEl>
                                          </p:spTgt>
                                        </p:tgtEl>
                                      </p:cBhvr>
                                    </p:animEffect>
                                  </p:childTnLst>
                                </p:cTn>
                              </p:par>
                            </p:childTnLst>
                          </p:cTn>
                        </p:par>
                        <p:par>
                          <p:cTn id="65" fill="hold">
                            <p:stCondLst>
                              <p:cond delay="4750"/>
                            </p:stCondLst>
                            <p:childTnLst>
                              <p:par>
                                <p:cTn id="66" presetID="22" presetClass="entr" presetSubtype="8" fill="hold" nodeType="afterEffect">
                                  <p:stCondLst>
                                    <p:cond delay="0"/>
                                  </p:stCondLst>
                                  <p:childTnLst>
                                    <p:set>
                                      <p:cBhvr>
                                        <p:cTn id="67" dur="1" fill="hold">
                                          <p:stCondLst>
                                            <p:cond delay="0"/>
                                          </p:stCondLst>
                                        </p:cTn>
                                        <p:tgtEl>
                                          <p:spTgt spid="33">
                                            <p:txEl>
                                              <p:pRg st="5" end="5"/>
                                            </p:txEl>
                                          </p:spTgt>
                                        </p:tgtEl>
                                        <p:attrNameLst>
                                          <p:attrName>style.visibility</p:attrName>
                                        </p:attrNameLst>
                                      </p:cBhvr>
                                      <p:to>
                                        <p:strVal val="visible"/>
                                      </p:to>
                                    </p:set>
                                    <p:animEffect transition="in" filter="wipe(left)">
                                      <p:cBhvr>
                                        <p:cTn id="68" dur="500"/>
                                        <p:tgtEl>
                                          <p:spTgt spid="33">
                                            <p:txEl>
                                              <p:pRg st="5" end="5"/>
                                            </p:txEl>
                                          </p:spTgt>
                                        </p:tgtEl>
                                      </p:cBhvr>
                                    </p:animEffect>
                                  </p:childTnLst>
                                </p:cTn>
                              </p:par>
                            </p:childTnLst>
                          </p:cTn>
                        </p:par>
                        <p:par>
                          <p:cTn id="69" fill="hold">
                            <p:stCondLst>
                              <p:cond delay="5250"/>
                            </p:stCondLst>
                            <p:childTnLst>
                              <p:par>
                                <p:cTn id="70" presetID="17" presetClass="entr" presetSubtype="8"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ppt_x</p:attrName>
                                        </p:attrNameLst>
                                      </p:cBhvr>
                                      <p:tavLst>
                                        <p:tav tm="0">
                                          <p:val>
                                            <p:strVal val="#ppt_x-#ppt_w/2"/>
                                          </p:val>
                                        </p:tav>
                                        <p:tav tm="100000">
                                          <p:val>
                                            <p:strVal val="#ppt_x"/>
                                          </p:val>
                                        </p:tav>
                                      </p:tavLst>
                                    </p:anim>
                                    <p:anim calcmode="lin" valueType="num">
                                      <p:cBhvr>
                                        <p:cTn id="73" dur="500" fill="hold"/>
                                        <p:tgtEl>
                                          <p:spTgt spid="45"/>
                                        </p:tgtEl>
                                        <p:attrNameLst>
                                          <p:attrName>ppt_y</p:attrName>
                                        </p:attrNameLst>
                                      </p:cBhvr>
                                      <p:tavLst>
                                        <p:tav tm="0">
                                          <p:val>
                                            <p:strVal val="#ppt_y"/>
                                          </p:val>
                                        </p:tav>
                                        <p:tav tm="100000">
                                          <p:val>
                                            <p:strVal val="#ppt_y"/>
                                          </p:val>
                                        </p:tav>
                                      </p:tavLst>
                                    </p:anim>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strVal val="#ppt_h"/>
                                          </p:val>
                                        </p:tav>
                                        <p:tav tm="100000">
                                          <p:val>
                                            <p:strVal val="#ppt_h"/>
                                          </p:val>
                                        </p:tav>
                                      </p:tavLst>
                                    </p:anim>
                                  </p:childTnLst>
                                </p:cTn>
                              </p:par>
                            </p:childTnLst>
                          </p:cTn>
                        </p:par>
                        <p:par>
                          <p:cTn id="76" fill="hold">
                            <p:stCondLst>
                              <p:cond delay="5750"/>
                            </p:stCondLst>
                            <p:childTnLst>
                              <p:par>
                                <p:cTn id="77" presetID="17" presetClass="entr" presetSubtype="8"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ppt_x</p:attrName>
                                        </p:attrNameLst>
                                      </p:cBhvr>
                                      <p:tavLst>
                                        <p:tav tm="0">
                                          <p:val>
                                            <p:strVal val="#ppt_x-#ppt_w/2"/>
                                          </p:val>
                                        </p:tav>
                                        <p:tav tm="100000">
                                          <p:val>
                                            <p:strVal val="#ppt_x"/>
                                          </p:val>
                                        </p:tav>
                                      </p:tavLst>
                                    </p:anim>
                                    <p:anim calcmode="lin" valueType="num">
                                      <p:cBhvr>
                                        <p:cTn id="80" dur="500" fill="hold"/>
                                        <p:tgtEl>
                                          <p:spTgt spid="46"/>
                                        </p:tgtEl>
                                        <p:attrNameLst>
                                          <p:attrName>ppt_y</p:attrName>
                                        </p:attrNameLst>
                                      </p:cBhvr>
                                      <p:tavLst>
                                        <p:tav tm="0">
                                          <p:val>
                                            <p:strVal val="#ppt_y"/>
                                          </p:val>
                                        </p:tav>
                                        <p:tav tm="100000">
                                          <p:val>
                                            <p:strVal val="#ppt_y"/>
                                          </p:val>
                                        </p:tav>
                                      </p:tavLst>
                                    </p:anim>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strVal val="#ppt_h"/>
                                          </p:val>
                                        </p:tav>
                                        <p:tav tm="100000">
                                          <p:val>
                                            <p:strVal val="#ppt_h"/>
                                          </p:val>
                                        </p:tav>
                                      </p:tavLst>
                                    </p:anim>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33">
                                            <p:txEl>
                                              <p:pRg st="7" end="7"/>
                                            </p:txEl>
                                          </p:spTgt>
                                        </p:tgtEl>
                                        <p:attrNameLst>
                                          <p:attrName>style.visibility</p:attrName>
                                        </p:attrNameLst>
                                      </p:cBhvr>
                                      <p:to>
                                        <p:strVal val="visible"/>
                                      </p:to>
                                    </p:set>
                                    <p:animEffect transition="in" filter="wipe(left)">
                                      <p:cBhvr>
                                        <p:cTn id="86" dur="500"/>
                                        <p:tgtEl>
                                          <p:spTgt spid="33">
                                            <p:txEl>
                                              <p:pRg st="7" end="7"/>
                                            </p:txEl>
                                          </p:spTgt>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33">
                                            <p:txEl>
                                              <p:pRg st="9" end="9"/>
                                            </p:txEl>
                                          </p:spTgt>
                                        </p:tgtEl>
                                        <p:attrNameLst>
                                          <p:attrName>style.visibility</p:attrName>
                                        </p:attrNameLst>
                                      </p:cBhvr>
                                      <p:to>
                                        <p:strVal val="visible"/>
                                      </p:to>
                                    </p:set>
                                    <p:animEffect transition="in" filter="wipe(left)">
                                      <p:cBhvr>
                                        <p:cTn id="90" dur="500"/>
                                        <p:tgtEl>
                                          <p:spTgt spid="33">
                                            <p:txEl>
                                              <p:pRg st="9" end="9"/>
                                            </p:txEl>
                                          </p:spTgt>
                                        </p:tgtEl>
                                      </p:cBhvr>
                                    </p:animEffect>
                                  </p:childTnLst>
                                </p:cTn>
                              </p:par>
                            </p:childTnLst>
                          </p:cTn>
                        </p:par>
                        <p:par>
                          <p:cTn id="91" fill="hold">
                            <p:stCondLst>
                              <p:cond delay="7250"/>
                            </p:stCondLst>
                            <p:childTnLst>
                              <p:par>
                                <p:cTn id="92" presetID="22" presetClass="entr" presetSubtype="8" fill="hold" nodeType="afterEffect">
                                  <p:stCondLst>
                                    <p:cond delay="0"/>
                                  </p:stCondLst>
                                  <p:childTnLst>
                                    <p:set>
                                      <p:cBhvr>
                                        <p:cTn id="93" dur="1" fill="hold">
                                          <p:stCondLst>
                                            <p:cond delay="0"/>
                                          </p:stCondLst>
                                        </p:cTn>
                                        <p:tgtEl>
                                          <p:spTgt spid="33">
                                            <p:txEl>
                                              <p:pRg st="10" end="10"/>
                                            </p:txEl>
                                          </p:spTgt>
                                        </p:tgtEl>
                                        <p:attrNameLst>
                                          <p:attrName>style.visibility</p:attrName>
                                        </p:attrNameLst>
                                      </p:cBhvr>
                                      <p:to>
                                        <p:strVal val="visible"/>
                                      </p:to>
                                    </p:set>
                                    <p:animEffect transition="in" filter="wipe(left)">
                                      <p:cBhvr>
                                        <p:cTn id="94" dur="500"/>
                                        <p:tgtEl>
                                          <p:spTgt spid="33">
                                            <p:txEl>
                                              <p:pRg st="10" end="10"/>
                                            </p:txEl>
                                          </p:spTgt>
                                        </p:tgtEl>
                                      </p:cBhvr>
                                    </p:animEffect>
                                  </p:childTnLst>
                                </p:cTn>
                              </p:par>
                            </p:childTnLst>
                          </p:cTn>
                        </p:par>
                        <p:par>
                          <p:cTn id="95" fill="hold">
                            <p:stCondLst>
                              <p:cond delay="7750"/>
                            </p:stCondLst>
                            <p:childTnLst>
                              <p:par>
                                <p:cTn id="96" presetID="22" presetClass="entr" presetSubtype="8" fill="hold" nodeType="afterEffect">
                                  <p:stCondLst>
                                    <p:cond delay="0"/>
                                  </p:stCondLst>
                                  <p:childTnLst>
                                    <p:set>
                                      <p:cBhvr>
                                        <p:cTn id="97" dur="1" fill="hold">
                                          <p:stCondLst>
                                            <p:cond delay="0"/>
                                          </p:stCondLst>
                                        </p:cTn>
                                        <p:tgtEl>
                                          <p:spTgt spid="33">
                                            <p:txEl>
                                              <p:pRg st="11" end="11"/>
                                            </p:txEl>
                                          </p:spTgt>
                                        </p:tgtEl>
                                        <p:attrNameLst>
                                          <p:attrName>style.visibility</p:attrName>
                                        </p:attrNameLst>
                                      </p:cBhvr>
                                      <p:to>
                                        <p:strVal val="visible"/>
                                      </p:to>
                                    </p:set>
                                    <p:animEffect transition="in" filter="wipe(left)">
                                      <p:cBhvr>
                                        <p:cTn id="98" dur="500"/>
                                        <p:tgtEl>
                                          <p:spTgt spid="33">
                                            <p:txEl>
                                              <p:pRg st="11" end="11"/>
                                            </p:txEl>
                                          </p:spTgt>
                                        </p:tgtEl>
                                      </p:cBhvr>
                                    </p:animEffect>
                                  </p:childTnLst>
                                </p:cTn>
                              </p:par>
                            </p:childTnLst>
                          </p:cTn>
                        </p:par>
                        <p:par>
                          <p:cTn id="99" fill="hold">
                            <p:stCondLst>
                              <p:cond delay="8250"/>
                            </p:stCondLst>
                            <p:childTnLst>
                              <p:par>
                                <p:cTn id="100" presetID="22" presetClass="entr" presetSubtype="8" fill="hold" nodeType="afterEffect">
                                  <p:stCondLst>
                                    <p:cond delay="0"/>
                                  </p:stCondLst>
                                  <p:childTnLst>
                                    <p:set>
                                      <p:cBhvr>
                                        <p:cTn id="101" dur="1" fill="hold">
                                          <p:stCondLst>
                                            <p:cond delay="0"/>
                                          </p:stCondLst>
                                        </p:cTn>
                                        <p:tgtEl>
                                          <p:spTgt spid="33">
                                            <p:txEl>
                                              <p:pRg st="12" end="12"/>
                                            </p:txEl>
                                          </p:spTgt>
                                        </p:tgtEl>
                                        <p:attrNameLst>
                                          <p:attrName>style.visibility</p:attrName>
                                        </p:attrNameLst>
                                      </p:cBhvr>
                                      <p:to>
                                        <p:strVal val="visible"/>
                                      </p:to>
                                    </p:set>
                                    <p:animEffect transition="in" filter="wipe(left)">
                                      <p:cBhvr>
                                        <p:cTn id="102" dur="500"/>
                                        <p:tgtEl>
                                          <p:spTgt spid="33">
                                            <p:txEl>
                                              <p:pRg st="12" end="12"/>
                                            </p:txEl>
                                          </p:spTgt>
                                        </p:tgtEl>
                                      </p:cBhvr>
                                    </p:animEffect>
                                  </p:childTnLst>
                                </p:cTn>
                              </p:par>
                            </p:childTnLst>
                          </p:cTn>
                        </p:par>
                        <p:par>
                          <p:cTn id="103" fill="hold">
                            <p:stCondLst>
                              <p:cond delay="8750"/>
                            </p:stCondLst>
                            <p:childTnLst>
                              <p:par>
                                <p:cTn id="104" presetID="17" presetClass="entr" presetSubtype="8" fill="hold" nodeType="afterEffect">
                                  <p:stCondLst>
                                    <p:cond delay="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ppt_x</p:attrName>
                                        </p:attrNameLst>
                                      </p:cBhvr>
                                      <p:tavLst>
                                        <p:tav tm="0">
                                          <p:val>
                                            <p:strVal val="#ppt_x-#ppt_w/2"/>
                                          </p:val>
                                        </p:tav>
                                        <p:tav tm="100000">
                                          <p:val>
                                            <p:strVal val="#ppt_x"/>
                                          </p:val>
                                        </p:tav>
                                      </p:tavLst>
                                    </p:anim>
                                    <p:anim calcmode="lin" valueType="num">
                                      <p:cBhvr>
                                        <p:cTn id="107" dur="500" fill="hold"/>
                                        <p:tgtEl>
                                          <p:spTgt spid="47"/>
                                        </p:tgtEl>
                                        <p:attrNameLst>
                                          <p:attrName>ppt_y</p:attrName>
                                        </p:attrNameLst>
                                      </p:cBhvr>
                                      <p:tavLst>
                                        <p:tav tm="0">
                                          <p:val>
                                            <p:strVal val="#ppt_y"/>
                                          </p:val>
                                        </p:tav>
                                        <p:tav tm="100000">
                                          <p:val>
                                            <p:strVal val="#ppt_y"/>
                                          </p:val>
                                        </p:tav>
                                      </p:tavLst>
                                    </p:anim>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a:t>
            </a:fld>
            <a:endParaRPr lang="en-US" dirty="0"/>
          </a:p>
        </p:txBody>
      </p:sp>
      <p:sp>
        <p:nvSpPr>
          <p:cNvPr id="6" name="Dikdörtgen 5"/>
          <p:cNvSpPr/>
          <p:nvPr/>
        </p:nvSpPr>
        <p:spPr>
          <a:xfrm>
            <a:off x="971600" y="1500174"/>
            <a:ext cx="6336704" cy="3908762"/>
          </a:xfrm>
          <a:prstGeom prst="rect">
            <a:avLst/>
          </a:prstGeom>
        </p:spPr>
        <p:txBody>
          <a:bodyPr wrap="square">
            <a:spAutoFit/>
          </a:bodyPr>
          <a:lstStyle/>
          <a:p>
            <a:pPr>
              <a:spcBef>
                <a:spcPts val="1200"/>
              </a:spcBef>
            </a:pPr>
            <a:r>
              <a:rPr lang="tr-TR" sz="2000" b="1" dirty="0"/>
              <a:t>c- Vergi İndirimi Uygulaması ve Kapsamı</a:t>
            </a:r>
          </a:p>
          <a:p>
            <a:pPr>
              <a:spcBef>
                <a:spcPts val="1200"/>
              </a:spcBef>
            </a:pPr>
            <a:r>
              <a:rPr lang="tr-TR" dirty="0"/>
              <a:t>3- Gelir vergisinde gelirin toplanması esas olduğundan, gelir vergisi mükellefleri için de yalnızca ticari, zirai ve serbest meslek kazançları indirim uygulamasından yararlanacağı için, mükellefin başkaca gelir unsuru bulunması halinde (</a:t>
            </a:r>
            <a:r>
              <a:rPr lang="tr-TR" dirty="0" err="1"/>
              <a:t>msi</a:t>
            </a:r>
            <a:r>
              <a:rPr lang="tr-TR" dirty="0"/>
              <a:t>, </a:t>
            </a:r>
            <a:r>
              <a:rPr lang="tr-TR" dirty="0" err="1"/>
              <a:t>gmsi</a:t>
            </a:r>
            <a:r>
              <a:rPr lang="tr-TR" dirty="0"/>
              <a:t>, ücret ve diğer kazanç ve irat) yararlanılacak indirim oranı ve  tutarı aşağıdaki gibi hesaplanacaktır: </a:t>
            </a:r>
          </a:p>
          <a:p>
            <a:pPr>
              <a:spcBef>
                <a:spcPts val="1200"/>
              </a:spcBef>
            </a:pPr>
            <a:r>
              <a:rPr lang="tr-TR" b="1" u="sng" dirty="0"/>
              <a:t>Vergi İndiriminden Yararlanılacak Oran: </a:t>
            </a:r>
            <a:r>
              <a:rPr lang="tr-TR" dirty="0"/>
              <a:t>(Ticari Kazançlar + Zirai Kazançlar +Serbest Meslek Kazançları) / Toplam Gelir Vergisi Matrahı   </a:t>
            </a:r>
          </a:p>
          <a:p>
            <a:pPr>
              <a:spcBef>
                <a:spcPts val="1200"/>
              </a:spcBef>
            </a:pPr>
            <a:r>
              <a:rPr lang="tr-TR" b="1" u="sng" dirty="0"/>
              <a:t>Vergi İndiriminden Yararlanılacak Tutar: </a:t>
            </a:r>
            <a:r>
              <a:rPr lang="tr-TR" dirty="0"/>
              <a:t>(Hesaplanan Gelir Vergisi x Vergi İndiriminden Yararlanılacak Oran) x 0,05 </a:t>
            </a:r>
          </a:p>
        </p:txBody>
      </p:sp>
    </p:spTree>
    <p:extLst>
      <p:ext uri="{BB962C8B-B14F-4D97-AF65-F5344CB8AC3E}">
        <p14:creationId xmlns:p14="http://schemas.microsoft.com/office/powerpoint/2010/main" val="3784846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58082" y="214290"/>
            <a:ext cx="157163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858148"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529923"/>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nl-NL" b="1" dirty="0" smtClean="0"/>
              <a:t>692 DÖNEM NET KARI VEYA ZARARI		</a:t>
            </a:r>
            <a:r>
              <a:rPr lang="tr-TR" b="1" dirty="0" smtClean="0"/>
              <a:t>  XXX</a:t>
            </a:r>
          </a:p>
          <a:p>
            <a:pPr>
              <a:lnSpc>
                <a:spcPct val="80000"/>
              </a:lnSpc>
              <a:buFont typeface="Wingdings" pitchFamily="2" charset="2"/>
              <a:buNone/>
            </a:pPr>
            <a:r>
              <a:rPr lang="tr-TR" b="1" dirty="0" smtClean="0"/>
              <a:t>                590 DÖNEM NET KARI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nl-NL" b="1" dirty="0" smtClean="0"/>
              <a:t>371 DÖNEM KARININ PEŞİN ÖDENEN </a:t>
            </a:r>
            <a:endParaRPr lang="tr-TR" b="1" dirty="0" smtClean="0"/>
          </a:p>
          <a:p>
            <a:pPr>
              <a:lnSpc>
                <a:spcPct val="80000"/>
              </a:lnSpc>
              <a:buFont typeface="Wingdings" pitchFamily="2" charset="2"/>
              <a:buNone/>
            </a:pPr>
            <a:r>
              <a:rPr lang="tr-TR" b="1" dirty="0" smtClean="0"/>
              <a:t>        </a:t>
            </a:r>
            <a:r>
              <a:rPr lang="nl-NL" b="1" dirty="0" smtClean="0"/>
              <a:t>VERGİ VE DİĞER YÜKÜM.</a:t>
            </a:r>
            <a:r>
              <a:rPr lang="tr-TR" b="1" dirty="0" smtClean="0"/>
              <a:t>                                     XXX                </a:t>
            </a:r>
          </a:p>
          <a:p>
            <a:pPr>
              <a:lnSpc>
                <a:spcPct val="80000"/>
              </a:lnSpc>
              <a:buFont typeface="Wingdings" pitchFamily="2" charset="2"/>
              <a:buNone/>
            </a:pPr>
            <a:r>
              <a:rPr lang="tr-TR" b="1" dirty="0" smtClean="0"/>
              <a:t>                193 PEŞİN ÖDENEN VERGİLER	                                    XXX</a:t>
            </a:r>
          </a:p>
          <a:p>
            <a:pPr>
              <a:lnSpc>
                <a:spcPct val="80000"/>
              </a:lnSpc>
              <a:buFont typeface="Wingdings" pitchFamily="2" charset="2"/>
              <a:buNone/>
            </a:pPr>
            <a:r>
              <a:rPr lang="tr-TR" b="1" dirty="0" smtClean="0"/>
              <a:t>                </a:t>
            </a:r>
            <a:endParaRPr lang="tr-TR" dirty="0" smtClean="0"/>
          </a:p>
        </p:txBody>
      </p:sp>
      <p:cxnSp>
        <p:nvCxnSpPr>
          <p:cNvPr id="35" name="34 Düz Bağlayıcı"/>
          <p:cNvCxnSpPr/>
          <p:nvPr/>
        </p:nvCxnSpPr>
        <p:spPr>
          <a:xfrm rot="5400000">
            <a:off x="3786976" y="3571876"/>
            <a:ext cx="2570974"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822827" y="3536157"/>
            <a:ext cx="2499536"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822959" y="3536157"/>
            <a:ext cx="2499536"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714752"/>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642910" y="4786322"/>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
          <p:cNvSpPr txBox="1">
            <a:spLocks noChangeArrowheads="1"/>
          </p:cNvSpPr>
          <p:nvPr/>
        </p:nvSpPr>
        <p:spPr>
          <a:xfrm>
            <a:off x="857224" y="1214422"/>
            <a:ext cx="5214974" cy="785818"/>
          </a:xfrm>
          <a:prstGeom prst="rect">
            <a:avLst/>
          </a:prstGeom>
        </p:spPr>
        <p:txBody>
          <a:bodyPr vert="horz" lIns="91440" tIns="45720" rIns="91440" bIns="45720" rtlCol="0" anchor="ctr">
            <a:normAutofit fontScale="92500"/>
          </a:bodyPr>
          <a:lstStyle/>
          <a:p>
            <a:pPr lvl="0" algn="ctr">
              <a:spcBef>
                <a:spcPct val="0"/>
              </a:spcBef>
              <a:defRPr/>
            </a:pPr>
            <a:r>
              <a:rPr lang="tr-TR" sz="2800" b="1" dirty="0" smtClean="0">
                <a:solidFill>
                  <a:srgbClr val="000000"/>
                </a:solidFill>
              </a:rPr>
              <a:t>VERGİ KARŞILIKLARININ AYRILMASI</a:t>
            </a:r>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110</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ppt_x</p:attrName>
                                        </p:attrNameLst>
                                      </p:cBhvr>
                                      <p:tavLst>
                                        <p:tav tm="0">
                                          <p:val>
                                            <p:strVal val="#ppt_x-#ppt_w/2"/>
                                          </p:val>
                                        </p:tav>
                                        <p:tav tm="100000">
                                          <p:val>
                                            <p:strVal val="#ppt_x"/>
                                          </p:val>
                                        </p:tav>
                                      </p:tavLst>
                                    </p:anim>
                                    <p:anim calcmode="lin" valueType="num">
                                      <p:cBhvr>
                                        <p:cTn id="39" dur="500" fill="hold"/>
                                        <p:tgtEl>
                                          <p:spTgt spid="43"/>
                                        </p:tgtEl>
                                        <p:attrNameLst>
                                          <p:attrName>ppt_y</p:attrName>
                                        </p:attrNameLst>
                                      </p:cBhvr>
                                      <p:tavLst>
                                        <p:tav tm="0">
                                          <p:val>
                                            <p:strVal val="#ppt_y"/>
                                          </p:val>
                                        </p:tav>
                                        <p:tav tm="100000">
                                          <p:val>
                                            <p:strVal val="#ppt_y"/>
                                          </p:val>
                                        </p:tav>
                                      </p:tavLst>
                                    </p:anim>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33">
                                            <p:txEl>
                                              <p:pRg st="2" end="2"/>
                                            </p:txEl>
                                          </p:spTgt>
                                        </p:tgtEl>
                                        <p:attrNameLst>
                                          <p:attrName>style.visibility</p:attrName>
                                        </p:attrNameLst>
                                      </p:cBhvr>
                                      <p:to>
                                        <p:strVal val="visible"/>
                                      </p:to>
                                    </p:set>
                                    <p:animEffect transition="in" filter="wipe(left)">
                                      <p:cBhvr>
                                        <p:cTn id="56" dur="500"/>
                                        <p:tgtEl>
                                          <p:spTgt spid="33">
                                            <p:txEl>
                                              <p:pRg st="2" end="2"/>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33">
                                            <p:txEl>
                                              <p:pRg st="3" end="3"/>
                                            </p:txEl>
                                          </p:spTgt>
                                        </p:tgtEl>
                                        <p:attrNameLst>
                                          <p:attrName>style.visibility</p:attrName>
                                        </p:attrNameLst>
                                      </p:cBhvr>
                                      <p:to>
                                        <p:strVal val="visible"/>
                                      </p:to>
                                    </p:set>
                                    <p:animEffect transition="in" filter="wipe(left)">
                                      <p:cBhvr>
                                        <p:cTn id="60" dur="500"/>
                                        <p:tgtEl>
                                          <p:spTgt spid="33">
                                            <p:txEl>
                                              <p:pRg st="3" end="3"/>
                                            </p:txEl>
                                          </p:spTgt>
                                        </p:tgtEl>
                                      </p:cBhvr>
                                    </p:animEffect>
                                  </p:childTnLst>
                                </p:cTn>
                              </p:par>
                            </p:childTnLst>
                          </p:cTn>
                        </p:par>
                        <p:par>
                          <p:cTn id="61" fill="hold">
                            <p:stCondLst>
                              <p:cond delay="4250"/>
                            </p:stCondLst>
                            <p:childTnLst>
                              <p:par>
                                <p:cTn id="62" presetID="17"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ppt_x</p:attrName>
                                        </p:attrNameLst>
                                      </p:cBhvr>
                                      <p:tavLst>
                                        <p:tav tm="0">
                                          <p:val>
                                            <p:strVal val="#ppt_x-#ppt_w/2"/>
                                          </p:val>
                                        </p:tav>
                                        <p:tav tm="100000">
                                          <p:val>
                                            <p:strVal val="#ppt_x"/>
                                          </p:val>
                                        </p:tav>
                                      </p:tavLst>
                                    </p:anim>
                                    <p:anim calcmode="lin" valueType="num">
                                      <p:cBhvr>
                                        <p:cTn id="65" dur="500" fill="hold"/>
                                        <p:tgtEl>
                                          <p:spTgt spid="45"/>
                                        </p:tgtEl>
                                        <p:attrNameLst>
                                          <p:attrName>ppt_y</p:attrName>
                                        </p:attrNameLst>
                                      </p:cBhvr>
                                      <p:tavLst>
                                        <p:tav tm="0">
                                          <p:val>
                                            <p:strVal val="#ppt_y"/>
                                          </p:val>
                                        </p:tav>
                                        <p:tav tm="100000">
                                          <p:val>
                                            <p:strVal val="#ppt_y"/>
                                          </p:val>
                                        </p:tav>
                                      </p:tavLst>
                                    </p:anim>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4750"/>
                            </p:stCondLst>
                            <p:childTnLst>
                              <p:par>
                                <p:cTn id="69" presetID="17" presetClass="entr" presetSubtype="8"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ppt_x</p:attrName>
                                        </p:attrNameLst>
                                      </p:cBhvr>
                                      <p:tavLst>
                                        <p:tav tm="0">
                                          <p:val>
                                            <p:strVal val="#ppt_x-#ppt_w/2"/>
                                          </p:val>
                                        </p:tav>
                                        <p:tav tm="100000">
                                          <p:val>
                                            <p:strVal val="#ppt_x"/>
                                          </p:val>
                                        </p:tav>
                                      </p:tavLst>
                                    </p:anim>
                                    <p:anim calcmode="lin" valueType="num">
                                      <p:cBhvr>
                                        <p:cTn id="72" dur="500" fill="hold"/>
                                        <p:tgtEl>
                                          <p:spTgt spid="46"/>
                                        </p:tgtEl>
                                        <p:attrNameLst>
                                          <p:attrName>ppt_y</p:attrName>
                                        </p:attrNameLst>
                                      </p:cBhvr>
                                      <p:tavLst>
                                        <p:tav tm="0">
                                          <p:val>
                                            <p:strVal val="#ppt_y"/>
                                          </p:val>
                                        </p:tav>
                                        <p:tav tm="100000">
                                          <p:val>
                                            <p:strVal val="#ppt_y"/>
                                          </p:val>
                                        </p:tav>
                                      </p:tavLst>
                                    </p:anim>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strVal val="#ppt_h"/>
                                          </p:val>
                                        </p:tav>
                                        <p:tav tm="100000">
                                          <p:val>
                                            <p:strVal val="#ppt_h"/>
                                          </p:val>
                                        </p:tav>
                                      </p:tavLst>
                                    </p:anim>
                                  </p:childTnLst>
                                </p:cTn>
                              </p:par>
                            </p:childTnLst>
                          </p:cTn>
                        </p:par>
                        <p:par>
                          <p:cTn id="75" fill="hold">
                            <p:stCondLst>
                              <p:cond delay="5250"/>
                            </p:stCondLst>
                            <p:childTnLst>
                              <p:par>
                                <p:cTn id="76" presetID="22" presetClass="entr" presetSubtype="8" fill="hold" nodeType="afterEffect">
                                  <p:stCondLst>
                                    <p:cond delay="0"/>
                                  </p:stCondLst>
                                  <p:childTnLst>
                                    <p:set>
                                      <p:cBhvr>
                                        <p:cTn id="77" dur="1" fill="hold">
                                          <p:stCondLst>
                                            <p:cond delay="0"/>
                                          </p:stCondLst>
                                        </p:cTn>
                                        <p:tgtEl>
                                          <p:spTgt spid="33">
                                            <p:txEl>
                                              <p:pRg st="5" end="5"/>
                                            </p:txEl>
                                          </p:spTgt>
                                        </p:tgtEl>
                                        <p:attrNameLst>
                                          <p:attrName>style.visibility</p:attrName>
                                        </p:attrNameLst>
                                      </p:cBhvr>
                                      <p:to>
                                        <p:strVal val="visible"/>
                                      </p:to>
                                    </p:set>
                                    <p:animEffect transition="in" filter="wipe(left)">
                                      <p:cBhvr>
                                        <p:cTn id="78" dur="500"/>
                                        <p:tgtEl>
                                          <p:spTgt spid="33">
                                            <p:txEl>
                                              <p:pRg st="5" end="5"/>
                                            </p:txEl>
                                          </p:spTgt>
                                        </p:tgtEl>
                                      </p:cBhvr>
                                    </p:animEffect>
                                  </p:childTnLst>
                                </p:cTn>
                              </p:par>
                            </p:childTnLst>
                          </p:cTn>
                        </p:par>
                        <p:par>
                          <p:cTn id="79" fill="hold">
                            <p:stCondLst>
                              <p:cond delay="5750"/>
                            </p:stCondLst>
                            <p:childTnLst>
                              <p:par>
                                <p:cTn id="80" presetID="22" presetClass="entr" presetSubtype="8" fill="hold" nodeType="afterEffect">
                                  <p:stCondLst>
                                    <p:cond delay="0"/>
                                  </p:stCondLst>
                                  <p:childTnLst>
                                    <p:set>
                                      <p:cBhvr>
                                        <p:cTn id="81" dur="1" fill="hold">
                                          <p:stCondLst>
                                            <p:cond delay="0"/>
                                          </p:stCondLst>
                                        </p:cTn>
                                        <p:tgtEl>
                                          <p:spTgt spid="33">
                                            <p:txEl>
                                              <p:pRg st="7" end="7"/>
                                            </p:txEl>
                                          </p:spTgt>
                                        </p:tgtEl>
                                        <p:attrNameLst>
                                          <p:attrName>style.visibility</p:attrName>
                                        </p:attrNameLst>
                                      </p:cBhvr>
                                      <p:to>
                                        <p:strVal val="visible"/>
                                      </p:to>
                                    </p:set>
                                    <p:animEffect transition="in" filter="wipe(left)">
                                      <p:cBhvr>
                                        <p:cTn id="82" dur="500"/>
                                        <p:tgtEl>
                                          <p:spTgt spid="33">
                                            <p:txEl>
                                              <p:pRg st="7" end="7"/>
                                            </p:txEl>
                                          </p:spTgt>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33">
                                            <p:txEl>
                                              <p:pRg st="8" end="8"/>
                                            </p:txEl>
                                          </p:spTgt>
                                        </p:tgtEl>
                                        <p:attrNameLst>
                                          <p:attrName>style.visibility</p:attrName>
                                        </p:attrNameLst>
                                      </p:cBhvr>
                                      <p:to>
                                        <p:strVal val="visible"/>
                                      </p:to>
                                    </p:set>
                                    <p:animEffect transition="in" filter="wipe(left)">
                                      <p:cBhvr>
                                        <p:cTn id="86" dur="500"/>
                                        <p:tgtEl>
                                          <p:spTgt spid="33">
                                            <p:txEl>
                                              <p:pRg st="8" end="8"/>
                                            </p:txEl>
                                          </p:spTgt>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33">
                                            <p:txEl>
                                              <p:pRg st="9" end="9"/>
                                            </p:txEl>
                                          </p:spTgt>
                                        </p:tgtEl>
                                        <p:attrNameLst>
                                          <p:attrName>style.visibility</p:attrName>
                                        </p:attrNameLst>
                                      </p:cBhvr>
                                      <p:to>
                                        <p:strVal val="visible"/>
                                      </p:to>
                                    </p:set>
                                    <p:animEffect transition="in" filter="wipe(left)">
                                      <p:cBhvr>
                                        <p:cTn id="90" dur="500"/>
                                        <p:tgtEl>
                                          <p:spTgt spid="33">
                                            <p:txEl>
                                              <p:pRg st="9" end="9"/>
                                            </p:txEl>
                                          </p:spTgt>
                                        </p:tgtEl>
                                      </p:cBhvr>
                                    </p:animEffect>
                                  </p:childTnLst>
                                </p:cTn>
                              </p:par>
                            </p:childTnLst>
                          </p:cTn>
                        </p:par>
                        <p:par>
                          <p:cTn id="91" fill="hold">
                            <p:stCondLst>
                              <p:cond delay="7250"/>
                            </p:stCondLst>
                            <p:childTnLst>
                              <p:par>
                                <p:cTn id="92" presetID="22" presetClass="entr" presetSubtype="8" fill="hold" nodeType="afterEffect">
                                  <p:stCondLst>
                                    <p:cond delay="0"/>
                                  </p:stCondLst>
                                  <p:childTnLst>
                                    <p:set>
                                      <p:cBhvr>
                                        <p:cTn id="93" dur="1" fill="hold">
                                          <p:stCondLst>
                                            <p:cond delay="0"/>
                                          </p:stCondLst>
                                        </p:cTn>
                                        <p:tgtEl>
                                          <p:spTgt spid="33">
                                            <p:txEl>
                                              <p:pRg st="10" end="10"/>
                                            </p:txEl>
                                          </p:spTgt>
                                        </p:tgtEl>
                                        <p:attrNameLst>
                                          <p:attrName>style.visibility</p:attrName>
                                        </p:attrNameLst>
                                      </p:cBhvr>
                                      <p:to>
                                        <p:strVal val="visible"/>
                                      </p:to>
                                    </p:set>
                                    <p:animEffect transition="in" filter="wipe(left)">
                                      <p:cBhvr>
                                        <p:cTn id="94" dur="500"/>
                                        <p:tgtEl>
                                          <p:spTgt spid="33">
                                            <p:txEl>
                                              <p:pRg st="10" end="10"/>
                                            </p:txEl>
                                          </p:spTgt>
                                        </p:tgtEl>
                                      </p:cBhvr>
                                    </p:animEffect>
                                  </p:childTnLst>
                                </p:cTn>
                              </p:par>
                            </p:childTnLst>
                          </p:cTn>
                        </p:par>
                        <p:par>
                          <p:cTn id="95" fill="hold">
                            <p:stCondLst>
                              <p:cond delay="7750"/>
                            </p:stCondLst>
                            <p:childTnLst>
                              <p:par>
                                <p:cTn id="96" presetID="17" presetClass="entr" presetSubtype="8" fill="hold" nodeType="after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p:cTn id="98" dur="500" fill="hold"/>
                                        <p:tgtEl>
                                          <p:spTgt spid="47"/>
                                        </p:tgtEl>
                                        <p:attrNameLst>
                                          <p:attrName>ppt_x</p:attrName>
                                        </p:attrNameLst>
                                      </p:cBhvr>
                                      <p:tavLst>
                                        <p:tav tm="0">
                                          <p:val>
                                            <p:strVal val="#ppt_x-#ppt_w/2"/>
                                          </p:val>
                                        </p:tav>
                                        <p:tav tm="100000">
                                          <p:val>
                                            <p:strVal val="#ppt_x"/>
                                          </p:val>
                                        </p:tav>
                                      </p:tavLst>
                                    </p:anim>
                                    <p:anim calcmode="lin" valueType="num">
                                      <p:cBhvr>
                                        <p:cTn id="99" dur="500" fill="hold"/>
                                        <p:tgtEl>
                                          <p:spTgt spid="47"/>
                                        </p:tgtEl>
                                        <p:attrNameLst>
                                          <p:attrName>ppt_y</p:attrName>
                                        </p:attrNameLst>
                                      </p:cBhvr>
                                      <p:tavLst>
                                        <p:tav tm="0">
                                          <p:val>
                                            <p:strVal val="#ppt_y"/>
                                          </p:val>
                                        </p:tav>
                                        <p:tav tm="100000">
                                          <p:val>
                                            <p:strVal val="#ppt_y"/>
                                          </p:val>
                                        </p:tav>
                                      </p:tavLst>
                                    </p:anim>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111</a:t>
            </a:fld>
            <a:endParaRPr lang="en-US"/>
          </a:p>
        </p:txBody>
      </p:sp>
      <p:sp>
        <p:nvSpPr>
          <p:cNvPr id="6" name="Dikdörtgen 5"/>
          <p:cNvSpPr/>
          <p:nvPr/>
        </p:nvSpPr>
        <p:spPr>
          <a:xfrm>
            <a:off x="755576" y="1132587"/>
            <a:ext cx="6113160" cy="707886"/>
          </a:xfrm>
          <a:prstGeom prst="rect">
            <a:avLst/>
          </a:prstGeom>
        </p:spPr>
        <p:txBody>
          <a:bodyPr wrap="square">
            <a:spAutoFit/>
          </a:bodyPr>
          <a:lstStyle/>
          <a:p>
            <a:pPr algn="ctr"/>
            <a:r>
              <a:rPr lang="tr-TR" sz="2000" b="1" dirty="0"/>
              <a:t>486 Seri numaralı Vergi Usul Kanunu Genel Tebliği (17/12/2017</a:t>
            </a:r>
            <a:r>
              <a:rPr lang="tr-TR" sz="2000" dirty="0"/>
              <a:t>)</a:t>
            </a:r>
          </a:p>
        </p:txBody>
      </p:sp>
      <p:sp>
        <p:nvSpPr>
          <p:cNvPr id="7" name="Dikdörtgen 6"/>
          <p:cNvSpPr/>
          <p:nvPr/>
        </p:nvSpPr>
        <p:spPr>
          <a:xfrm>
            <a:off x="950591" y="1859340"/>
            <a:ext cx="6192688" cy="2923877"/>
          </a:xfrm>
          <a:prstGeom prst="rect">
            <a:avLst/>
          </a:prstGeom>
        </p:spPr>
        <p:txBody>
          <a:bodyPr wrap="square">
            <a:spAutoFit/>
          </a:bodyPr>
          <a:lstStyle/>
          <a:p>
            <a:pPr algn="just"/>
            <a:r>
              <a:rPr lang="tr-TR" sz="2400" b="1" u="sng" dirty="0"/>
              <a:t>İçerik: </a:t>
            </a:r>
            <a:r>
              <a:rPr lang="tr-TR" sz="2000" dirty="0"/>
              <a:t>Serbest meslek erbabı, işletme hesabı esasına göre defter tutan mükellefler ile basit usule tabi olan mükelleflerin kayıtlarının elektronik ortamda tutulması,   söz konusu mükelleflerden defter tutmak zorunda olanların defterlerinin bu kayıtlardan hareketle elektronik ortamda oluşturulması ve saklanması, vergi beyannamesi, bildirim ve dilekçelerin elektronik ortamda verilebilmesi ile elektronik ortamda belge düzenlenebilmesi amaçlandığı belirtilmiştir</a:t>
            </a:r>
          </a:p>
        </p:txBody>
      </p:sp>
    </p:spTree>
    <p:extLst>
      <p:ext uri="{BB962C8B-B14F-4D97-AF65-F5344CB8AC3E}">
        <p14:creationId xmlns:p14="http://schemas.microsoft.com/office/powerpoint/2010/main" val="2041966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112</a:t>
            </a:fld>
            <a:endParaRPr lang="en-US"/>
          </a:p>
        </p:txBody>
      </p:sp>
      <p:sp>
        <p:nvSpPr>
          <p:cNvPr id="6" name="Dikdörtgen 5"/>
          <p:cNvSpPr/>
          <p:nvPr/>
        </p:nvSpPr>
        <p:spPr>
          <a:xfrm>
            <a:off x="971600" y="1772816"/>
            <a:ext cx="5886400" cy="2923877"/>
          </a:xfrm>
          <a:prstGeom prst="rect">
            <a:avLst/>
          </a:prstGeom>
        </p:spPr>
        <p:txBody>
          <a:bodyPr wrap="square">
            <a:spAutoFit/>
          </a:bodyPr>
          <a:lstStyle/>
          <a:p>
            <a:pPr algn="just"/>
            <a:r>
              <a:rPr lang="tr-TR" sz="2400" b="1" u="sng" dirty="0" err="1"/>
              <a:t>AMAÇ:</a:t>
            </a:r>
            <a:r>
              <a:rPr lang="tr-TR" sz="2000" dirty="0" err="1"/>
              <a:t>“Defter-Beyan</a:t>
            </a:r>
            <a:r>
              <a:rPr lang="tr-TR" sz="2000" dirty="0"/>
              <a:t> Sistemi” ile vergisel ve ticari işlemlerin elektronik ortamda kayıt altına alınması, kayıtlardan hareketle defter ve beyannamelerin elektronik olarak oluşturulması ve muhafaza edilmesi, bu sayede yükümlülüklere ilişkin bürokratik işlemlerin ve uyum maliyetlerinin azaltılması, kayıt dışı ekonomi ile etkin bir şekilde mücadele edilmesi ve vergiye gönüllü uyum seviyelerinin artırılması olduğu belirtilmiştir</a:t>
            </a:r>
          </a:p>
        </p:txBody>
      </p:sp>
    </p:spTree>
    <p:extLst>
      <p:ext uri="{BB962C8B-B14F-4D97-AF65-F5344CB8AC3E}">
        <p14:creationId xmlns:p14="http://schemas.microsoft.com/office/powerpoint/2010/main" val="158778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113</a:t>
            </a:fld>
            <a:endParaRPr lang="en-US"/>
          </a:p>
        </p:txBody>
      </p:sp>
      <p:sp>
        <p:nvSpPr>
          <p:cNvPr id="6" name="Dikdörtgen 5"/>
          <p:cNvSpPr/>
          <p:nvPr/>
        </p:nvSpPr>
        <p:spPr>
          <a:xfrm>
            <a:off x="755576" y="1484785"/>
            <a:ext cx="6102424" cy="4401205"/>
          </a:xfrm>
          <a:prstGeom prst="rect">
            <a:avLst/>
          </a:prstGeom>
        </p:spPr>
        <p:txBody>
          <a:bodyPr wrap="square">
            <a:spAutoFit/>
          </a:bodyPr>
          <a:lstStyle/>
          <a:p>
            <a:pPr algn="just"/>
            <a:r>
              <a:rPr lang="tr-TR" sz="2000" b="1" dirty="0"/>
              <a:t>1)-HANGİ MÜKELLEFLER  “DEFTER-BEYAN SİSTEMİNE” TABİDİR? </a:t>
            </a:r>
          </a:p>
          <a:p>
            <a:pPr algn="just"/>
            <a:r>
              <a:rPr lang="tr-TR" sz="2000" dirty="0" smtClean="0"/>
              <a:t>a) Serbest </a:t>
            </a:r>
            <a:r>
              <a:rPr lang="tr-TR" sz="2000" dirty="0"/>
              <a:t>meslek erbapları, (Noterler hariç)  (01/01/2018 den itibaren) </a:t>
            </a:r>
          </a:p>
          <a:p>
            <a:pPr algn="just"/>
            <a:endParaRPr lang="tr-TR" sz="2000" dirty="0" smtClean="0"/>
          </a:p>
          <a:p>
            <a:pPr algn="just"/>
            <a:r>
              <a:rPr lang="tr-TR" sz="2000" dirty="0" smtClean="0"/>
              <a:t>b) </a:t>
            </a:r>
            <a:r>
              <a:rPr lang="tr-TR" sz="2000" dirty="0"/>
              <a:t>İşletme esasına göre defter tutan mükellefler  (01/01/2019 den itibaren) </a:t>
            </a:r>
            <a:r>
              <a:rPr lang="tr-TR" sz="2000" dirty="0" err="1"/>
              <a:t>Ancak¸Serbest</a:t>
            </a:r>
            <a:r>
              <a:rPr lang="tr-TR" sz="2000" dirty="0"/>
              <a:t> meslek kazanç defteri yanında işletme hesabı esasına göre defter tutanlar da işletme defterlerini 01/01/2018 den itibaren Defter –Beyan sisteminden tutacaklar. Kağıt ortamında İşletme defteri tutmayacaklardır.</a:t>
            </a:r>
          </a:p>
          <a:p>
            <a:pPr algn="just"/>
            <a:endParaRPr lang="tr-TR" sz="2000" dirty="0" smtClean="0"/>
          </a:p>
          <a:p>
            <a:pPr algn="just"/>
            <a:r>
              <a:rPr lang="tr-TR" sz="2000" dirty="0" smtClean="0"/>
              <a:t>c)  </a:t>
            </a:r>
            <a:r>
              <a:rPr lang="tr-TR" sz="2000" dirty="0"/>
              <a:t>Basit usule tabi olan mükellefler (01/01/2018 den itibaren) </a:t>
            </a:r>
          </a:p>
        </p:txBody>
      </p:sp>
    </p:spTree>
    <p:extLst>
      <p:ext uri="{BB962C8B-B14F-4D97-AF65-F5344CB8AC3E}">
        <p14:creationId xmlns:p14="http://schemas.microsoft.com/office/powerpoint/2010/main" val="373063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114</a:t>
            </a:fld>
            <a:endParaRPr lang="en-US"/>
          </a:p>
        </p:txBody>
      </p:sp>
      <p:sp>
        <p:nvSpPr>
          <p:cNvPr id="6" name="Dikdörtgen 5"/>
          <p:cNvSpPr/>
          <p:nvPr/>
        </p:nvSpPr>
        <p:spPr>
          <a:xfrm>
            <a:off x="755576" y="1305342"/>
            <a:ext cx="6102424" cy="4401205"/>
          </a:xfrm>
          <a:prstGeom prst="rect">
            <a:avLst/>
          </a:prstGeom>
        </p:spPr>
        <p:txBody>
          <a:bodyPr wrap="square">
            <a:spAutoFit/>
          </a:bodyPr>
          <a:lstStyle/>
          <a:p>
            <a:pPr algn="just"/>
            <a:r>
              <a:rPr lang="tr-TR" sz="2000" b="1" dirty="0"/>
              <a:t>2)- DEFTER-BEYAN SİSTEMİNE HANGİ TARİHE KADAR VE NASIL BAŞVURULACAK? </a:t>
            </a:r>
            <a:endParaRPr lang="tr-TR" sz="2000" b="1" dirty="0" smtClean="0"/>
          </a:p>
          <a:p>
            <a:pPr algn="just"/>
            <a:endParaRPr lang="tr-TR" sz="2000" b="1" dirty="0"/>
          </a:p>
          <a:p>
            <a:pPr algn="just"/>
            <a:r>
              <a:rPr lang="tr-TR" sz="2000" dirty="0"/>
              <a:t>Defter-Beyan Sistemini kullanmak zorunda olan mükelleflerin, Sistemi kullanmaya başlayacakları takvim yılından önceki ayın son gününe kadar (Bu gün dahil 31/12) www.defterbeyan.gov.tr adresi üzerinden veya gelir vergisi yönünden bağlı bulundukları vergi dairesi aracılığıyla başvuru yapmaları gerekmektedir</a:t>
            </a:r>
            <a:r>
              <a:rPr lang="tr-TR" sz="2000" dirty="0" smtClean="0"/>
              <a:t>.</a:t>
            </a:r>
          </a:p>
          <a:p>
            <a:pPr algn="just"/>
            <a:endParaRPr lang="tr-TR" sz="2000" dirty="0"/>
          </a:p>
          <a:p>
            <a:pPr algn="just"/>
            <a:r>
              <a:rPr lang="tr-TR" sz="2000" dirty="0"/>
              <a:t>2018 uygulaması için; Serbest Meslek Erbapların Sisteme son baş vuru tarihi 31/01/2018 </a:t>
            </a:r>
            <a:r>
              <a:rPr lang="tr-TR" sz="2000" dirty="0" err="1"/>
              <a:t>dir</a:t>
            </a:r>
            <a:r>
              <a:rPr lang="tr-TR" sz="2000" dirty="0"/>
              <a:t>.  Basit Usul Mükellefleri için ise son başvuru tarihi 30/06/218 </a:t>
            </a:r>
            <a:r>
              <a:rPr lang="tr-TR" sz="2000" dirty="0" err="1"/>
              <a:t>dir</a:t>
            </a:r>
            <a:r>
              <a:rPr lang="tr-TR" sz="2000" dirty="0"/>
              <a:t>. (Tebliği Geçici Md.1)  </a:t>
            </a:r>
          </a:p>
        </p:txBody>
      </p:sp>
    </p:spTree>
    <p:extLst>
      <p:ext uri="{BB962C8B-B14F-4D97-AF65-F5344CB8AC3E}">
        <p14:creationId xmlns:p14="http://schemas.microsoft.com/office/powerpoint/2010/main" val="373063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115</a:t>
            </a:fld>
            <a:endParaRPr lang="en-US"/>
          </a:p>
        </p:txBody>
      </p:sp>
      <p:sp>
        <p:nvSpPr>
          <p:cNvPr id="6" name="Dikdörtgen 5"/>
          <p:cNvSpPr/>
          <p:nvPr/>
        </p:nvSpPr>
        <p:spPr>
          <a:xfrm>
            <a:off x="755576" y="1340767"/>
            <a:ext cx="6102424" cy="4401205"/>
          </a:xfrm>
          <a:prstGeom prst="rect">
            <a:avLst/>
          </a:prstGeom>
        </p:spPr>
        <p:txBody>
          <a:bodyPr wrap="square">
            <a:spAutoFit/>
          </a:bodyPr>
          <a:lstStyle/>
          <a:p>
            <a:pPr algn="just"/>
            <a:r>
              <a:rPr lang="tr-TR" sz="2000" b="1" dirty="0" smtClean="0"/>
              <a:t>-</a:t>
            </a:r>
            <a:r>
              <a:rPr lang="tr-TR" sz="2000" b="1" dirty="0"/>
              <a:t>Mükellefiyeti yeni tesisi edenlerin durumu nedir?  </a:t>
            </a:r>
          </a:p>
          <a:p>
            <a:pPr algn="just"/>
            <a:r>
              <a:rPr lang="tr-TR" sz="2000" dirty="0"/>
              <a:t>Defter-Beyan Sisteminin uygulanmaya başlanmasından sonra mükellefiyet tesis ettiren ve söz konusu Sistemi kullanmak zorunda olan mükellefler, kendileri veya yukarıda belirtildiği şekilde aracılık ve sorumluluk yetkisi verdiği kişiler aracılığıyla işe başlama bildiriminin verildiği günü izleyen yedinci iş günü mesai saati sonuna kadar gelir vergisi yönünden bağlı oldukları vergi dairesine başvuru yapacaklardır.  </a:t>
            </a:r>
            <a:endParaRPr lang="tr-TR" sz="2000" dirty="0" smtClean="0"/>
          </a:p>
          <a:p>
            <a:pPr algn="just"/>
            <a:endParaRPr lang="tr-TR" sz="2000" dirty="0"/>
          </a:p>
          <a:p>
            <a:pPr algn="just"/>
            <a:r>
              <a:rPr lang="tr-TR" sz="2000" dirty="0"/>
              <a:t>Söz konusu başvuru işe başlama bildiriminin verildiği günü izleyen yedinci iş gününün sonuna (saat 23.59’a) kadar www.defterbeyan.gov.tr adresi üzerinden de yapılabilecektir. </a:t>
            </a:r>
          </a:p>
        </p:txBody>
      </p:sp>
    </p:spTree>
    <p:extLst>
      <p:ext uri="{BB962C8B-B14F-4D97-AF65-F5344CB8AC3E}">
        <p14:creationId xmlns:p14="http://schemas.microsoft.com/office/powerpoint/2010/main" val="373063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116</a:t>
            </a:fld>
            <a:endParaRPr lang="en-US"/>
          </a:p>
        </p:txBody>
      </p:sp>
      <p:sp>
        <p:nvSpPr>
          <p:cNvPr id="6" name="Dikdörtgen 5"/>
          <p:cNvSpPr/>
          <p:nvPr/>
        </p:nvSpPr>
        <p:spPr>
          <a:xfrm>
            <a:off x="827584" y="1196751"/>
            <a:ext cx="6480720" cy="4616648"/>
          </a:xfrm>
          <a:prstGeom prst="rect">
            <a:avLst/>
          </a:prstGeom>
        </p:spPr>
        <p:txBody>
          <a:bodyPr wrap="square">
            <a:spAutoFit/>
          </a:bodyPr>
          <a:lstStyle/>
          <a:p>
            <a:r>
              <a:rPr lang="tr-TR" sz="2000" b="1" dirty="0" smtClean="0"/>
              <a:t>- DEFTER BEYAN </a:t>
            </a:r>
            <a:r>
              <a:rPr lang="tr-TR" sz="2000" b="1" dirty="0"/>
              <a:t>SİSTEMİNE KAYIT </a:t>
            </a:r>
            <a:r>
              <a:rPr lang="tr-TR" sz="2000" b="1" dirty="0" smtClean="0"/>
              <a:t>NE ZAMAN </a:t>
            </a:r>
            <a:r>
              <a:rPr lang="tr-TR" sz="2000" b="1" dirty="0"/>
              <a:t>YAPILIR? YANLIŞ KAYITLARIN DÜZELTİLMESİ NASIL OLACAK? </a:t>
            </a:r>
          </a:p>
          <a:p>
            <a:r>
              <a:rPr lang="tr-TR" sz="2000" dirty="0"/>
              <a:t> </a:t>
            </a:r>
            <a:r>
              <a:rPr lang="tr-TR" dirty="0"/>
              <a:t>a)- İşlemlerin defterlere kaydı, ait oldukları aya ait katma değer vergisi beyannamesinin verilmesi gereken son günden fazla geciktirilemez.(Ertesi ayın 24 ne kadar) </a:t>
            </a:r>
          </a:p>
          <a:p>
            <a:r>
              <a:rPr lang="tr-TR" dirty="0"/>
              <a:t> b)-Takvim yılının son ayına ait kayıtlar, takvim yılına ait gelir vergisi beyannamesinin verilmesi gereken son gün saat 23:59’a kadar yapılabilir.(Ertesi yılın 25 Martına kadar</a:t>
            </a:r>
            <a:r>
              <a:rPr lang="tr-TR" dirty="0" smtClean="0"/>
              <a:t>) </a:t>
            </a:r>
            <a:endParaRPr lang="tr-TR" dirty="0"/>
          </a:p>
          <a:p>
            <a:r>
              <a:rPr lang="tr-TR" dirty="0"/>
              <a:t> c)-  Basit usule tabi mükelleflerin alış ve giderleri ile satış ve hasılatlarına ilişkin üçer aylık kayıtlar, izleyen ayın sonuna kadar sisteme kaydedilir. </a:t>
            </a:r>
          </a:p>
          <a:p>
            <a:r>
              <a:rPr lang="tr-TR" dirty="0"/>
              <a:t> d)- Defter ve kayıtlara rakam veya yazıların yanlış girilmesi durumunda, yukarıda belirtilen kayıt zamanına ilişkin olarak belirlenen süreler zarfında, Sistem üzerinden yanlış kayıt güncellenebilecek veya iptal edilerek doğru kayıt aynı yöntemle tekrar girilebilecektir. </a:t>
            </a:r>
          </a:p>
        </p:txBody>
      </p:sp>
    </p:spTree>
    <p:extLst>
      <p:ext uri="{BB962C8B-B14F-4D97-AF65-F5344CB8AC3E}">
        <p14:creationId xmlns:p14="http://schemas.microsoft.com/office/powerpoint/2010/main" val="373063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117</a:t>
            </a:fld>
            <a:endParaRPr lang="en-US"/>
          </a:p>
        </p:txBody>
      </p:sp>
      <p:sp>
        <p:nvSpPr>
          <p:cNvPr id="6" name="Dikdörtgen 5"/>
          <p:cNvSpPr/>
          <p:nvPr/>
        </p:nvSpPr>
        <p:spPr>
          <a:xfrm>
            <a:off x="755576" y="1196751"/>
            <a:ext cx="6102424" cy="3693319"/>
          </a:xfrm>
          <a:prstGeom prst="rect">
            <a:avLst/>
          </a:prstGeom>
        </p:spPr>
        <p:txBody>
          <a:bodyPr wrap="square">
            <a:spAutoFit/>
          </a:bodyPr>
          <a:lstStyle/>
          <a:p>
            <a:r>
              <a:rPr lang="tr-TR" b="1" dirty="0" smtClean="0"/>
              <a:t> </a:t>
            </a:r>
            <a:r>
              <a:rPr lang="tr-TR" b="1" dirty="0"/>
              <a:t>- SİSTEM ÜZERİNDEN HANGİ DEFTERLER TUTULABİLECEK? </a:t>
            </a:r>
            <a:endParaRPr lang="tr-TR" dirty="0"/>
          </a:p>
          <a:p>
            <a:r>
              <a:rPr lang="tr-TR" dirty="0"/>
              <a:t>Defter-Beyan Sistemi üzerinden, </a:t>
            </a:r>
          </a:p>
          <a:p>
            <a:r>
              <a:rPr lang="tr-TR" dirty="0"/>
              <a:t> </a:t>
            </a:r>
            <a:r>
              <a:rPr lang="tr-TR" dirty="0" smtClean="0"/>
              <a:t>-İşletme </a:t>
            </a:r>
            <a:r>
              <a:rPr lang="tr-TR" dirty="0"/>
              <a:t>defteri,  </a:t>
            </a:r>
          </a:p>
          <a:p>
            <a:r>
              <a:rPr lang="tr-TR" dirty="0"/>
              <a:t> </a:t>
            </a:r>
            <a:r>
              <a:rPr lang="tr-TR" dirty="0" smtClean="0"/>
              <a:t>-Çiftçi </a:t>
            </a:r>
            <a:r>
              <a:rPr lang="tr-TR" dirty="0"/>
              <a:t>işletme defteri, </a:t>
            </a:r>
          </a:p>
          <a:p>
            <a:r>
              <a:rPr lang="tr-TR" dirty="0"/>
              <a:t> </a:t>
            </a:r>
            <a:r>
              <a:rPr lang="tr-TR" dirty="0" smtClean="0"/>
              <a:t>-Serbest </a:t>
            </a:r>
            <a:r>
              <a:rPr lang="tr-TR" dirty="0"/>
              <a:t>meslek kazanç defteri, </a:t>
            </a:r>
          </a:p>
          <a:p>
            <a:r>
              <a:rPr lang="tr-TR" dirty="0"/>
              <a:t> </a:t>
            </a:r>
            <a:r>
              <a:rPr lang="tr-TR" dirty="0" smtClean="0"/>
              <a:t>-Amortisman </a:t>
            </a:r>
            <a:r>
              <a:rPr lang="tr-TR" dirty="0"/>
              <a:t>defteri, (İşletme ve S.M kazanç defteri tutanlar için  )</a:t>
            </a:r>
          </a:p>
          <a:p>
            <a:r>
              <a:rPr lang="tr-TR" dirty="0"/>
              <a:t> </a:t>
            </a:r>
            <a:r>
              <a:rPr lang="tr-TR" dirty="0" smtClean="0"/>
              <a:t>-Envanter </a:t>
            </a:r>
            <a:r>
              <a:rPr lang="tr-TR" dirty="0"/>
              <a:t>defteri, (İşletme ve S.M kazanç defteri tutanlar için  ) </a:t>
            </a:r>
          </a:p>
          <a:p>
            <a:r>
              <a:rPr lang="tr-TR" dirty="0"/>
              <a:t> </a:t>
            </a:r>
            <a:r>
              <a:rPr lang="tr-TR" dirty="0" smtClean="0"/>
              <a:t>-Damga </a:t>
            </a:r>
            <a:r>
              <a:rPr lang="tr-TR" dirty="0"/>
              <a:t>vergisi defteri,  (İşletme ve S.M kazanç defteri tutanlar için  ) </a:t>
            </a:r>
          </a:p>
          <a:p>
            <a:r>
              <a:rPr lang="tr-TR" dirty="0" smtClean="0"/>
              <a:t>-Ambar </a:t>
            </a:r>
            <a:r>
              <a:rPr lang="tr-TR" dirty="0"/>
              <a:t>defteri , (İşletme ve S.M kazanç defteri tutanlar için  ) </a:t>
            </a:r>
          </a:p>
          <a:p>
            <a:r>
              <a:rPr lang="tr-TR" dirty="0" smtClean="0"/>
              <a:t>-Bitim </a:t>
            </a:r>
            <a:r>
              <a:rPr lang="tr-TR" dirty="0"/>
              <a:t>işleri defteri ,(İşletme ve S.M kazanç defteri </a:t>
            </a:r>
            <a:r>
              <a:rPr lang="tr-TR" dirty="0" smtClean="0"/>
              <a:t>tutanlar için)  </a:t>
            </a:r>
            <a:r>
              <a:rPr lang="tr-TR" dirty="0"/>
              <a:t>Elektronik ortamda tutulacaktır. </a:t>
            </a:r>
          </a:p>
        </p:txBody>
      </p:sp>
    </p:spTree>
    <p:extLst>
      <p:ext uri="{BB962C8B-B14F-4D97-AF65-F5344CB8AC3E}">
        <p14:creationId xmlns:p14="http://schemas.microsoft.com/office/powerpoint/2010/main" val="158778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118</a:t>
            </a:fld>
            <a:endParaRPr lang="en-US"/>
          </a:p>
        </p:txBody>
      </p:sp>
      <p:sp>
        <p:nvSpPr>
          <p:cNvPr id="6" name="Dikdörtgen 5"/>
          <p:cNvSpPr/>
          <p:nvPr/>
        </p:nvSpPr>
        <p:spPr>
          <a:xfrm>
            <a:off x="827584" y="1196752"/>
            <a:ext cx="6030416" cy="3970318"/>
          </a:xfrm>
          <a:prstGeom prst="rect">
            <a:avLst/>
          </a:prstGeom>
        </p:spPr>
        <p:txBody>
          <a:bodyPr wrap="square">
            <a:spAutoFit/>
          </a:bodyPr>
          <a:lstStyle/>
          <a:p>
            <a:pPr algn="just"/>
            <a:r>
              <a:rPr lang="tr-TR" b="1" dirty="0" smtClean="0"/>
              <a:t>- </a:t>
            </a:r>
            <a:r>
              <a:rPr lang="tr-TR" b="1" dirty="0"/>
              <a:t>SİSTEM ÜZERİNDEN TUTULAN DEFTERLERİN MUHAFAZA VE İBRAZI NASIL OLACAKTIR?  </a:t>
            </a:r>
            <a:endParaRPr lang="tr-TR" dirty="0"/>
          </a:p>
          <a:p>
            <a:pPr algn="just"/>
            <a:r>
              <a:rPr lang="tr-TR" dirty="0"/>
              <a:t>a)- Defter-Beyan Sistemi üzerinde tutulan defterlerin, kullanıcı denetiminin kullanıcı kodu, şifre ve diğer güvenlik mekanizmaları ile elektronik ortamda gerçekleştirilmesi, Sistemin kullanımına ilişkin tüm işlemlerin elektronik olarak yapılması ve her işleme ait </a:t>
            </a:r>
            <a:r>
              <a:rPr lang="tr-TR" dirty="0" err="1"/>
              <a:t>logların</a:t>
            </a:r>
            <a:r>
              <a:rPr lang="tr-TR" dirty="0"/>
              <a:t> kayıt altına alınmasına bağlı olarak kaynağının inkâr edilemezliği söz konusu olduğundan mükelleflerce ayrıca kağıt ortamında saklanmasına gerek bulunmamaktadır. </a:t>
            </a:r>
          </a:p>
          <a:p>
            <a:pPr algn="just"/>
            <a:r>
              <a:rPr lang="tr-TR" dirty="0"/>
              <a:t>b)- Sistem üzerinden defterlerin görüntülenmesi, yazdırılması veya çeşitli dosya formatları ile indirilmesi (kaydedilmesi) mümkün olmakla birlikte, bu şekilde indirilmiş (kaydedilmiş) olan defterlerin hukuki geçerliliği bulunmamaktadır. </a:t>
            </a:r>
          </a:p>
        </p:txBody>
      </p:sp>
    </p:spTree>
    <p:extLst>
      <p:ext uri="{BB962C8B-B14F-4D97-AF65-F5344CB8AC3E}">
        <p14:creationId xmlns:p14="http://schemas.microsoft.com/office/powerpoint/2010/main" val="373063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119</a:t>
            </a:fld>
            <a:endParaRPr lang="en-US"/>
          </a:p>
        </p:txBody>
      </p:sp>
      <p:sp>
        <p:nvSpPr>
          <p:cNvPr id="6" name="Dikdörtgen 5"/>
          <p:cNvSpPr/>
          <p:nvPr/>
        </p:nvSpPr>
        <p:spPr>
          <a:xfrm>
            <a:off x="899592" y="1119044"/>
            <a:ext cx="6552728" cy="4801314"/>
          </a:xfrm>
          <a:prstGeom prst="rect">
            <a:avLst/>
          </a:prstGeom>
        </p:spPr>
        <p:txBody>
          <a:bodyPr wrap="square">
            <a:spAutoFit/>
          </a:bodyPr>
          <a:lstStyle/>
          <a:p>
            <a:r>
              <a:rPr lang="tr-TR" dirty="0"/>
              <a:t>c)-  Sistem üzerinden tutulan defter ve kayıtların muhafaza yükümlülüğü Başkanlığa aittir. Başkanlık mükellef, meslek mensubu ya da meslek odası tarafından girilen kayıtları ve bu kayıtlardan hareketle oluşan defterleri elektronik ortamda muhafaza edecek ve mükelleflerin kullanımına hazır halde bulunduracaktır. </a:t>
            </a:r>
          </a:p>
          <a:p>
            <a:r>
              <a:rPr lang="tr-TR" dirty="0"/>
              <a:t>d)-  Kendisinden mükellefiyetine ilişkin defter ve kayıtlarının ibrazı talep edilen mükellefler, talepte bulunan birim ile ibrazı talep edilen bilgilerin mahiyetini ibraz talep yazısının bir örneği ile birlikte ibraz süresinin sonundan en geç 10 gün önce bağlı olduğu vergi dairesi aracılığıyla Başkanlığa bildirecektir. Başkanlık bu bildirime ilişkin usul ve esaslar ile bildirim yöntem ve içeriğinin belirlenmesi konusunda yetkilidir.</a:t>
            </a:r>
          </a:p>
          <a:p>
            <a:r>
              <a:rPr lang="tr-TR" dirty="0"/>
              <a:t> e) - İlgili makamlar tarafından defter ve kayıtlarının ibrazı istenilen mükellefe ulaşılamaması ya da ibraz yazısının mükellefe tebliğ edilememesi hallerinde, bu durumu tevsik eden belgelerle birlikte mükellefin bağlı olduğu vergi dairesi aracılığıyla Başkanlığa başvurulacaktır. </a:t>
            </a:r>
          </a:p>
        </p:txBody>
      </p:sp>
    </p:spTree>
    <p:extLst>
      <p:ext uri="{BB962C8B-B14F-4D97-AF65-F5344CB8AC3E}">
        <p14:creationId xmlns:p14="http://schemas.microsoft.com/office/powerpoint/2010/main" val="2281915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12</a:t>
            </a:fld>
            <a:endParaRPr lang="en-US" dirty="0"/>
          </a:p>
        </p:txBody>
      </p:sp>
      <p:sp>
        <p:nvSpPr>
          <p:cNvPr id="6" name="Dikdörtgen 5"/>
          <p:cNvSpPr/>
          <p:nvPr/>
        </p:nvSpPr>
        <p:spPr>
          <a:xfrm>
            <a:off x="827584" y="1268758"/>
            <a:ext cx="6552728" cy="1938992"/>
          </a:xfrm>
          <a:prstGeom prst="rect">
            <a:avLst/>
          </a:prstGeom>
        </p:spPr>
        <p:txBody>
          <a:bodyPr wrap="square">
            <a:spAutoFit/>
          </a:bodyPr>
          <a:lstStyle/>
          <a:p>
            <a:pPr algn="just">
              <a:spcBef>
                <a:spcPts val="1200"/>
              </a:spcBef>
            </a:pPr>
            <a:r>
              <a:rPr lang="tr-TR" sz="2000" b="1" dirty="0"/>
              <a:t>c- Vergi İndirimi Uygulaması ve Kapsamı</a:t>
            </a:r>
          </a:p>
          <a:p>
            <a:pPr algn="just">
              <a:spcBef>
                <a:spcPts val="1200"/>
              </a:spcBef>
            </a:pPr>
            <a:r>
              <a:rPr lang="tr-TR" dirty="0"/>
              <a:t>4- Her hal ve takdirde hesaplanan </a:t>
            </a:r>
            <a:r>
              <a:rPr lang="tr-TR" b="1" u="sng" dirty="0"/>
              <a:t>vergi indirimi tutarı 1.000.000 Türk lirasını aşamayacaktır. </a:t>
            </a:r>
            <a:r>
              <a:rPr lang="tr-TR" dirty="0"/>
              <a:t> ( Bu tutar her yıl bir önceki yıla ilişkin olarak yeniden değerleme oranında artırılmak suretiyle uygulanacaktır. Bu şekilde hesaplanan tutarın, %5 ini aşmayan kesirler dikkate alınmayacaktır.)   </a:t>
            </a:r>
          </a:p>
        </p:txBody>
      </p:sp>
    </p:spTree>
    <p:extLst>
      <p:ext uri="{BB962C8B-B14F-4D97-AF65-F5344CB8AC3E}">
        <p14:creationId xmlns:p14="http://schemas.microsoft.com/office/powerpoint/2010/main" val="3784846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08304" y="214290"/>
            <a:ext cx="162141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0954" y="191805"/>
            <a:ext cx="7371957" cy="6357982"/>
            <a:chOff x="1527048" y="1371600"/>
            <a:chExt cx="3177248"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126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32911" y="46387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225134" y="40466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120</a:t>
            </a:fld>
            <a:endParaRPr lang="en-US"/>
          </a:p>
        </p:txBody>
      </p:sp>
      <p:sp>
        <p:nvSpPr>
          <p:cNvPr id="6" name="Dikdörtgen 5"/>
          <p:cNvSpPr/>
          <p:nvPr/>
        </p:nvSpPr>
        <p:spPr>
          <a:xfrm>
            <a:off x="827584" y="1119044"/>
            <a:ext cx="6696744" cy="4247317"/>
          </a:xfrm>
          <a:prstGeom prst="rect">
            <a:avLst/>
          </a:prstGeom>
        </p:spPr>
        <p:txBody>
          <a:bodyPr wrap="square">
            <a:spAutoFit/>
          </a:bodyPr>
          <a:lstStyle/>
          <a:p>
            <a:r>
              <a:rPr lang="tr-TR" b="1" dirty="0" smtClean="0"/>
              <a:t>- </a:t>
            </a:r>
            <a:r>
              <a:rPr lang="tr-TR" b="1" dirty="0"/>
              <a:t>SİSTEMDEN NASIL ÇIKILIR? </a:t>
            </a:r>
          </a:p>
          <a:p>
            <a:r>
              <a:rPr lang="tr-TR" dirty="0"/>
              <a:t>a) - Defter-Beyan Sistemini kullanan mükelleflerin ölümü veya gaipliği, mükellefiyetinin sonlandırılması/terkin edilmesi hallerinde ölüm/gaiplik kararı tarihi ile sonlandırma/terkin tarihinden itibaren, o tarihe kadar yapılması gereken işlemler ve onların gerektirdiği yükümlülükler haricinde, Defter-Beyan Sistemi kayıt yapma, defter tutma ve beyanname gönderme özellikleri bakımından kullanılamayacaktır. Bununla birlikte geçmiş dönemlere ilişkin bilgilerin görüntülenmesi amacıyla Sistem kullanılabilecektir. </a:t>
            </a:r>
          </a:p>
          <a:p>
            <a:r>
              <a:rPr lang="tr-TR" dirty="0"/>
              <a:t>b) - İkinci sınıf tüccarlar, 213 sayılı Kanunun 180 ve 181 inci maddelerinde yer alan hükümler kapsamında birinci sınıfa geçerek bilanço esasına göre defter tutacakları izleyen takvim yılı başından itibaren Sistem kullanıcıları arasından çıkacaklardır. 213 sayılı Kanunun 180 inci maddesi kapsamında sınıf değişikliği yapılmasına yönelik sorumluluk mükelleflere aittir. </a:t>
            </a:r>
          </a:p>
        </p:txBody>
      </p:sp>
    </p:spTree>
    <p:extLst>
      <p:ext uri="{BB962C8B-B14F-4D97-AF65-F5344CB8AC3E}">
        <p14:creationId xmlns:p14="http://schemas.microsoft.com/office/powerpoint/2010/main" val="2281915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5857884" y="214290"/>
            <a:ext cx="3071834" cy="6357982"/>
            <a:chOff x="4572000" y="1371600"/>
            <a:chExt cx="3044952" cy="4114800"/>
          </a:xfrm>
          <a:noFill/>
        </p:grpSpPr>
        <p:grpSp>
          <p:nvGrpSpPr>
            <p:cNvPr id="3" name="Inside-right"/>
            <p:cNvGrpSpPr/>
            <p:nvPr/>
          </p:nvGrpSpPr>
          <p:grpSpPr>
            <a:xfrm rot="10800000">
              <a:off x="4572000" y="1371600"/>
              <a:ext cx="3044952" cy="4114800"/>
              <a:chOff x="1527048" y="1371600"/>
              <a:chExt cx="3044952" cy="4114800"/>
            </a:xfrm>
            <a:grpFill/>
          </p:grpSpPr>
          <p:sp>
            <p:nvSpPr>
              <p:cNvPr id="141" name="Rounded Rectangle 140"/>
              <p:cNvSpPr/>
              <p:nvPr/>
            </p:nvSpPr>
            <p:spPr>
              <a:xfrm>
                <a:off x="1527048" y="1371600"/>
                <a:ext cx="3044952" cy="4114800"/>
              </a:xfrm>
              <a:prstGeom prst="roundRect">
                <a:avLst>
                  <a:gd name="adj" fmla="val 1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grp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a:grpFill/>
          </p:grpSpPr>
          <p:cxnSp>
            <p:nvCxnSpPr>
              <p:cNvPr id="161" name="Straight Connector 160"/>
              <p:cNvCxnSpPr/>
              <p:nvPr/>
            </p:nvCxnSpPr>
            <p:spPr>
              <a:xfrm rot="5400000">
                <a:off x="5263102"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grpFill/>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5786478"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Yuvarlatılmış Dikdörtgen"/>
          <p:cNvSpPr/>
          <p:nvPr/>
        </p:nvSpPr>
        <p:spPr>
          <a:xfrm>
            <a:off x="714348" y="357166"/>
            <a:ext cx="4929222" cy="500066"/>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pic>
        <p:nvPicPr>
          <p:cNvPr id="22" name="Picture 7" descr="Dove-02-june"/>
          <p:cNvPicPr>
            <a:picLocks noChangeAspect="1" noChangeArrowheads="1" noCrop="1"/>
          </p:cNvPicPr>
          <p:nvPr/>
        </p:nvPicPr>
        <p:blipFill>
          <a:blip r:embed="rId3" cstate="print"/>
          <a:srcRect/>
          <a:stretch>
            <a:fillRect/>
          </a:stretch>
        </p:blipFill>
        <p:spPr bwMode="auto">
          <a:xfrm>
            <a:off x="899592" y="1954215"/>
            <a:ext cx="1276350" cy="942975"/>
          </a:xfrm>
          <a:prstGeom prst="rect">
            <a:avLst/>
          </a:prstGeom>
          <a:noFill/>
        </p:spPr>
      </p:pic>
      <p:sp>
        <p:nvSpPr>
          <p:cNvPr id="23" name="22 Dikdörtgen"/>
          <p:cNvSpPr/>
          <p:nvPr/>
        </p:nvSpPr>
        <p:spPr>
          <a:xfrm>
            <a:off x="1071538" y="1000108"/>
            <a:ext cx="4071966" cy="954107"/>
          </a:xfrm>
          <a:prstGeom prst="rect">
            <a:avLst/>
          </a:prstGeom>
          <a:noFill/>
        </p:spPr>
        <p:txBody>
          <a:bodyPr wrap="square" lIns="91440" tIns="45720" rIns="91440" bIns="45720">
            <a:spAutoFit/>
          </a:bodyPr>
          <a:lstStyle/>
          <a:p>
            <a:pPr algn="ctr"/>
            <a:endParaRPr lang="tr-TR"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tr-TR" sz="2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6" name="Inside-right pages with text"/>
          <p:cNvGrpSpPr/>
          <p:nvPr/>
        </p:nvGrpSpPr>
        <p:grpSpPr>
          <a:xfrm>
            <a:off x="6000760" y="214290"/>
            <a:ext cx="2928958" cy="6357982"/>
            <a:chOff x="4572000" y="1371600"/>
            <a:chExt cx="3044952" cy="4114800"/>
          </a:xfrm>
        </p:grpSpPr>
        <p:grpSp>
          <p:nvGrpSpPr>
            <p:cNvPr id="7" name="Inside-right"/>
            <p:cNvGrpSpPr/>
            <p:nvPr/>
          </p:nvGrpSpPr>
          <p:grpSpPr>
            <a:xfrm rot="10800000">
              <a:off x="4572000" y="1371600"/>
              <a:ext cx="3044952" cy="4114800"/>
              <a:chOff x="1527048" y="1371600"/>
              <a:chExt cx="3044952" cy="4114800"/>
            </a:xfrm>
          </p:grpSpPr>
          <p:sp>
            <p:nvSpPr>
              <p:cNvPr id="38"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9"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8" name="Group 167"/>
            <p:cNvGrpSpPr/>
            <p:nvPr/>
          </p:nvGrpSpPr>
          <p:grpSpPr>
            <a:xfrm>
              <a:off x="7162800" y="1453896"/>
              <a:ext cx="246855" cy="3950208"/>
              <a:chOff x="7162800" y="1453896"/>
              <a:chExt cx="246855" cy="3950208"/>
            </a:xfrm>
          </p:grpSpPr>
          <p:cxnSp>
            <p:nvCxnSpPr>
              <p:cNvPr id="32"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pic>
        <p:nvPicPr>
          <p:cNvPr id="20" name="Picture 4" descr="ismmmo"/>
          <p:cNvPicPr>
            <a:picLocks noChangeAspect="1" noChangeArrowheads="1"/>
          </p:cNvPicPr>
          <p:nvPr/>
        </p:nvPicPr>
        <p:blipFill>
          <a:blip r:embed="rId4" cstate="print"/>
          <a:srcRect/>
          <a:stretch>
            <a:fillRect/>
          </a:stretch>
        </p:blipFill>
        <p:spPr bwMode="auto">
          <a:xfrm>
            <a:off x="6357950" y="2071678"/>
            <a:ext cx="2024089" cy="2286016"/>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40" name="39 Dikdörtgen"/>
          <p:cNvSpPr/>
          <p:nvPr/>
        </p:nvSpPr>
        <p:spPr>
          <a:xfrm>
            <a:off x="727863" y="3645024"/>
            <a:ext cx="5072097" cy="523220"/>
          </a:xfrm>
          <a:prstGeom prst="rect">
            <a:avLst/>
          </a:prstGeom>
          <a:noFill/>
        </p:spPr>
        <p:txBody>
          <a:bodyPr wrap="squar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r>
              <a:rPr lang="tr-T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eşekkür Ederim …</a:t>
            </a:r>
            <a:endParaRPr lang="tr-T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1" name="40 Slayt Numarası Yer Tutucusu"/>
          <p:cNvSpPr>
            <a:spLocks noGrp="1"/>
          </p:cNvSpPr>
          <p:nvPr>
            <p:ph type="sldNum" sz="quarter" idx="12"/>
          </p:nvPr>
        </p:nvSpPr>
        <p:spPr/>
        <p:txBody>
          <a:bodyPr/>
          <a:lstStyle/>
          <a:p>
            <a:fld id="{FA1C692C-4F2D-45F6-A9A8-8A3A8FE27806}" type="slidenum">
              <a:rPr lang="en-US" smtClean="0"/>
              <a:pPr/>
              <a:t>121</a:t>
            </a:fld>
            <a:endParaRPr lang="en-US"/>
          </a:p>
        </p:txBody>
      </p:sp>
      <p:sp>
        <p:nvSpPr>
          <p:cNvPr id="42" name="30 Yuvarlatılmış Dikdörtgen"/>
          <p:cNvSpPr/>
          <p:nvPr/>
        </p:nvSpPr>
        <p:spPr>
          <a:xfrm>
            <a:off x="2360270" y="5184184"/>
            <a:ext cx="3283300" cy="927554"/>
          </a:xfrm>
          <a:prstGeom prst="roundRect">
            <a:avLst/>
          </a:prstGeom>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sz="2000" dirty="0" smtClean="0"/>
          </a:p>
          <a:p>
            <a:pPr algn="ctr"/>
            <a:endParaRPr lang="tr-TR" dirty="0" smtClean="0"/>
          </a:p>
          <a:p>
            <a:pPr algn="r"/>
            <a:r>
              <a:rPr lang="tr-TR" sz="2000" b="1" dirty="0" smtClean="0"/>
              <a:t>SMMM Mustafa GÜN</a:t>
            </a:r>
          </a:p>
          <a:p>
            <a:pPr algn="r"/>
            <a:r>
              <a:rPr lang="tr-TR" sz="2000" b="1" dirty="0" smtClean="0"/>
              <a:t>İSMMMO TESMER Eğitmeni</a:t>
            </a:r>
          </a:p>
          <a:p>
            <a:pPr algn="r"/>
            <a:endParaRPr lang="tr-TR" dirty="0"/>
          </a:p>
          <a:p>
            <a:pPr algn="r"/>
            <a:endParaRPr lang="tr-TR" dirty="0"/>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750"/>
                            </p:stCondLst>
                            <p:childTnLst>
                              <p:par>
                                <p:cTn id="18" presetID="22" presetClass="entr" presetSubtype="8" fill="hold" grpId="0" nodeType="afterEffect" nodePh="1">
                                  <p:stCondLst>
                                    <p:cond delay="0"/>
                                  </p:stCondLst>
                                  <p:endCondLst>
                                    <p:cond evt="begin" delay="0">
                                      <p:tn val="18"/>
                                    </p:cond>
                                  </p:end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25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13</a:t>
            </a:fld>
            <a:endParaRPr lang="en-US" dirty="0"/>
          </a:p>
        </p:txBody>
      </p:sp>
      <p:sp>
        <p:nvSpPr>
          <p:cNvPr id="6" name="Dikdörtgen 5"/>
          <p:cNvSpPr/>
          <p:nvPr/>
        </p:nvSpPr>
        <p:spPr>
          <a:xfrm>
            <a:off x="722281" y="1500174"/>
            <a:ext cx="6514015" cy="3662541"/>
          </a:xfrm>
          <a:prstGeom prst="rect">
            <a:avLst/>
          </a:prstGeom>
        </p:spPr>
        <p:txBody>
          <a:bodyPr wrap="square">
            <a:spAutoFit/>
          </a:bodyPr>
          <a:lstStyle/>
          <a:p>
            <a:pPr algn="just">
              <a:spcBef>
                <a:spcPts val="1200"/>
              </a:spcBef>
            </a:pPr>
            <a:r>
              <a:rPr lang="tr-TR" b="1" dirty="0"/>
              <a:t>e- Vergi İndirimi Örnek Uygulama: </a:t>
            </a:r>
          </a:p>
          <a:p>
            <a:pPr algn="just">
              <a:spcBef>
                <a:spcPts val="1200"/>
              </a:spcBef>
            </a:pPr>
            <a:r>
              <a:rPr lang="tr-TR" dirty="0"/>
              <a:t>Serbest meslek erbabı Bay Y, 2017 takvim yılında aşağıdaki gelir unsurlarını elde etmiştir: </a:t>
            </a:r>
          </a:p>
          <a:p>
            <a:pPr algn="just">
              <a:spcBef>
                <a:spcPts val="1200"/>
              </a:spcBef>
            </a:pPr>
            <a:r>
              <a:rPr lang="tr-TR" dirty="0"/>
              <a:t>Serbest Meslek Kazancı :         72.000 TL  </a:t>
            </a:r>
          </a:p>
          <a:p>
            <a:pPr algn="just">
              <a:spcBef>
                <a:spcPts val="1200"/>
              </a:spcBef>
            </a:pPr>
            <a:r>
              <a:rPr lang="tr-TR" dirty="0"/>
              <a:t>Gayri Menkul Sermaye İradı :   6.000 TL </a:t>
            </a:r>
          </a:p>
          <a:p>
            <a:pPr algn="just">
              <a:spcBef>
                <a:spcPts val="1200"/>
              </a:spcBef>
            </a:pPr>
            <a:r>
              <a:rPr lang="tr-TR" dirty="0"/>
              <a:t>Menkul Sermaye İradı  :           10.000 TL </a:t>
            </a:r>
          </a:p>
          <a:p>
            <a:pPr algn="just">
              <a:spcBef>
                <a:spcPts val="1200"/>
              </a:spcBef>
            </a:pPr>
            <a:r>
              <a:rPr lang="tr-TR" dirty="0"/>
              <a:t>Ücret    :                                      20.000 TL </a:t>
            </a:r>
          </a:p>
          <a:p>
            <a:pPr algn="just">
              <a:spcBef>
                <a:spcPts val="1200"/>
              </a:spcBef>
            </a:pPr>
            <a:r>
              <a:rPr lang="tr-TR" dirty="0"/>
              <a:t>Diğer Kazanç ve İrat  :               12.000 TL </a:t>
            </a:r>
          </a:p>
          <a:p>
            <a:pPr algn="just">
              <a:spcBef>
                <a:spcPts val="1200"/>
              </a:spcBef>
            </a:pPr>
            <a:r>
              <a:rPr lang="tr-TR" b="1" dirty="0"/>
              <a:t>TOPLAM G.V. MATRAHI         120.000 TL</a:t>
            </a:r>
            <a:endParaRPr lang="tr-TR" b="1" u="sng" dirty="0"/>
          </a:p>
        </p:txBody>
      </p:sp>
    </p:spTree>
    <p:extLst>
      <p:ext uri="{BB962C8B-B14F-4D97-AF65-F5344CB8AC3E}">
        <p14:creationId xmlns:p14="http://schemas.microsoft.com/office/powerpoint/2010/main" val="1023811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14</a:t>
            </a:fld>
            <a:endParaRPr lang="en-US" dirty="0"/>
          </a:p>
        </p:txBody>
      </p:sp>
      <p:sp>
        <p:nvSpPr>
          <p:cNvPr id="6" name="Dikdörtgen 5"/>
          <p:cNvSpPr/>
          <p:nvPr/>
        </p:nvSpPr>
        <p:spPr>
          <a:xfrm>
            <a:off x="722281" y="1459230"/>
            <a:ext cx="6778677" cy="3631763"/>
          </a:xfrm>
          <a:prstGeom prst="rect">
            <a:avLst/>
          </a:prstGeom>
        </p:spPr>
        <p:txBody>
          <a:bodyPr wrap="square">
            <a:spAutoFit/>
          </a:bodyPr>
          <a:lstStyle/>
          <a:p>
            <a:pPr algn="just">
              <a:spcBef>
                <a:spcPts val="1200"/>
              </a:spcBef>
            </a:pPr>
            <a:r>
              <a:rPr lang="tr-TR" b="1" dirty="0"/>
              <a:t>e- Vergi İndirimi Örnek Uygulama: </a:t>
            </a:r>
          </a:p>
          <a:p>
            <a:pPr algn="just">
              <a:spcBef>
                <a:spcPts val="1200"/>
              </a:spcBef>
            </a:pPr>
            <a:r>
              <a:rPr lang="tr-TR" b="1" u="sng" dirty="0"/>
              <a:t>Vergi İndiriminden Yararlanılacak Oran: </a:t>
            </a:r>
          </a:p>
          <a:p>
            <a:pPr algn="just">
              <a:spcBef>
                <a:spcPts val="1200"/>
              </a:spcBef>
            </a:pPr>
            <a:r>
              <a:rPr lang="tr-TR" dirty="0"/>
              <a:t>(Ticari Kazanç + Zirai Kazanç + Serbest Meslek Kazancı )  /  Toplam Gelir Vergisi Matrahı </a:t>
            </a:r>
          </a:p>
          <a:p>
            <a:pPr algn="just">
              <a:spcBef>
                <a:spcPts val="1200"/>
              </a:spcBef>
            </a:pPr>
            <a:r>
              <a:rPr lang="tr-TR" dirty="0"/>
              <a:t>(72.000) / 120.000 = %60</a:t>
            </a:r>
          </a:p>
          <a:p>
            <a:pPr algn="just">
              <a:spcBef>
                <a:spcPts val="1200"/>
              </a:spcBef>
            </a:pPr>
            <a:endParaRPr lang="tr-TR" dirty="0"/>
          </a:p>
          <a:p>
            <a:pPr algn="just">
              <a:spcBef>
                <a:spcPts val="1200"/>
              </a:spcBef>
            </a:pPr>
            <a:r>
              <a:rPr lang="tr-TR" b="1" u="sng" dirty="0"/>
              <a:t>Vergi İndiriminden Yararlanılacak Tutar: </a:t>
            </a:r>
          </a:p>
          <a:p>
            <a:pPr algn="just">
              <a:spcBef>
                <a:spcPts val="1200"/>
              </a:spcBef>
            </a:pPr>
            <a:r>
              <a:rPr lang="tr-TR" sz="1600" dirty="0"/>
              <a:t>(Hesaplanan Gelir Vergisi x Vergi İndiriminden Yararlanılacak Oran  ) x  0,05 </a:t>
            </a:r>
          </a:p>
          <a:p>
            <a:pPr algn="just">
              <a:spcBef>
                <a:spcPts val="1200"/>
              </a:spcBef>
            </a:pPr>
            <a:r>
              <a:rPr lang="tr-TR" dirty="0"/>
              <a:t> (33.650 x 0,60) x 0,05 = 1.009,50 TL </a:t>
            </a:r>
          </a:p>
        </p:txBody>
      </p:sp>
    </p:spTree>
    <p:extLst>
      <p:ext uri="{BB962C8B-B14F-4D97-AF65-F5344CB8AC3E}">
        <p14:creationId xmlns:p14="http://schemas.microsoft.com/office/powerpoint/2010/main" val="1023811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31258"/>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30937" y="226714"/>
            <a:ext cx="7270020" cy="6357982"/>
            <a:chOff x="1527048" y="1371600"/>
            <a:chExt cx="3261844"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9725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857224" y="1071546"/>
            <a:ext cx="5958424" cy="1200329"/>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15</a:t>
            </a:fld>
            <a:endParaRPr lang="en-US" dirty="0"/>
          </a:p>
        </p:txBody>
      </p:sp>
      <p:sp>
        <p:nvSpPr>
          <p:cNvPr id="23" name="1 Başlık"/>
          <p:cNvSpPr txBox="1">
            <a:spLocks/>
          </p:cNvSpPr>
          <p:nvPr/>
        </p:nvSpPr>
        <p:spPr>
          <a:xfrm>
            <a:off x="597781" y="1107248"/>
            <a:ext cx="6721026"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smtClean="0">
                <a:latin typeface="Times New Roman" pitchFamily="18" charset="0"/>
                <a:cs typeface="Times New Roman" pitchFamily="18" charset="0"/>
              </a:rPr>
              <a:t>GOOGLE, FACEBOOK VB.KURUMLARA VERİLEN </a:t>
            </a:r>
          </a:p>
          <a:p>
            <a:r>
              <a:rPr lang="tr-TR" sz="2000" b="1" dirty="0" smtClean="0">
                <a:latin typeface="Times New Roman" pitchFamily="18" charset="0"/>
                <a:cs typeface="Times New Roman" pitchFamily="18" charset="0"/>
              </a:rPr>
              <a:t> REKLAM HİZMETLERİNDE KDV UYGULAMASI</a:t>
            </a:r>
            <a:endParaRPr lang="tr-TR" sz="2000" b="1" dirty="0">
              <a:latin typeface="Times New Roman" pitchFamily="18" charset="0"/>
              <a:cs typeface="Times New Roman" pitchFamily="18" charset="0"/>
            </a:endParaRPr>
          </a:p>
        </p:txBody>
      </p:sp>
      <p:sp>
        <p:nvSpPr>
          <p:cNvPr id="7" name="Dikdörtgen 6"/>
          <p:cNvSpPr/>
          <p:nvPr/>
        </p:nvSpPr>
        <p:spPr>
          <a:xfrm>
            <a:off x="795719" y="1987699"/>
            <a:ext cx="6523088" cy="4247317"/>
          </a:xfrm>
          <a:prstGeom prst="rect">
            <a:avLst/>
          </a:prstGeom>
        </p:spPr>
        <p:txBody>
          <a:bodyPr wrap="square">
            <a:spAutoFit/>
          </a:bodyPr>
          <a:lstStyle/>
          <a:p>
            <a:pPr algn="just"/>
            <a:r>
              <a:rPr lang="tr-TR" dirty="0">
                <a:latin typeface="Times New Roman" pitchFamily="18" charset="0"/>
                <a:cs typeface="Times New Roman" pitchFamily="18" charset="0"/>
              </a:rPr>
              <a:t>Web sitesinde yayınlanmak üzere Google, Facebook, </a:t>
            </a:r>
            <a:r>
              <a:rPr lang="tr-TR" dirty="0" err="1">
                <a:latin typeface="Times New Roman" pitchFamily="18" charset="0"/>
                <a:cs typeface="Times New Roman" pitchFamily="18" charset="0"/>
              </a:rPr>
              <a:t>Twitter</a:t>
            </a:r>
            <a:r>
              <a:rPr lang="tr-TR" dirty="0">
                <a:latin typeface="Times New Roman" pitchFamily="18" charset="0"/>
                <a:cs typeface="Times New Roman" pitchFamily="18" charset="0"/>
              </a:rPr>
              <a:t>, …vb. firmalardan reklam alınması halinde KDV uygulaması şöyle olacaktır: </a:t>
            </a:r>
          </a:p>
          <a:p>
            <a:pPr algn="just"/>
            <a:r>
              <a:rPr lang="tr-TR" dirty="0">
                <a:latin typeface="Times New Roman" pitchFamily="18" charset="0"/>
                <a:cs typeface="Times New Roman" pitchFamily="18" charset="0"/>
              </a:rPr>
              <a:t>28.12.2011 tarihinde GİB tarafından verilen bir </a:t>
            </a:r>
            <a:r>
              <a:rPr lang="tr-TR" dirty="0" err="1">
                <a:latin typeface="Times New Roman" pitchFamily="18" charset="0"/>
                <a:cs typeface="Times New Roman" pitchFamily="18" charset="0"/>
              </a:rPr>
              <a:t>özelge</a:t>
            </a:r>
            <a:r>
              <a:rPr lang="tr-TR" dirty="0">
                <a:latin typeface="Times New Roman" pitchFamily="18" charset="0"/>
                <a:cs typeface="Times New Roman" pitchFamily="18" charset="0"/>
              </a:rPr>
              <a:t> şöyledir:</a:t>
            </a:r>
          </a:p>
          <a:p>
            <a:pPr algn="just"/>
            <a:r>
              <a:rPr lang="tr-TR" i="1" dirty="0">
                <a:latin typeface="Times New Roman" pitchFamily="18" charset="0"/>
                <a:cs typeface="Times New Roman" pitchFamily="18" charset="0"/>
              </a:rPr>
              <a:t>“… Google firmasının reklamlarını şirketinizin web sitesinde yayınlamak suretiyle vermiş olduğunuz </a:t>
            </a:r>
            <a:r>
              <a:rPr lang="tr-TR" b="1" i="1" dirty="0">
                <a:latin typeface="Times New Roman" pitchFamily="18" charset="0"/>
                <a:cs typeface="Times New Roman" pitchFamily="18" charset="0"/>
              </a:rPr>
              <a:t>reklam hizmetleri, </a:t>
            </a:r>
            <a:r>
              <a:rPr lang="tr-TR" i="1" u="sng" dirty="0">
                <a:latin typeface="Times New Roman" pitchFamily="18" charset="0"/>
                <a:cs typeface="Times New Roman" pitchFamily="18" charset="0"/>
              </a:rPr>
              <a:t>hizmet Türkiye’de ifa edildiğinden ve hizmetten Türkiye’de yararlanıldığından</a:t>
            </a:r>
            <a:r>
              <a:rPr lang="tr-TR" i="1" dirty="0">
                <a:latin typeface="Times New Roman" pitchFamily="18" charset="0"/>
                <a:cs typeface="Times New Roman" pitchFamily="18" charset="0"/>
              </a:rPr>
              <a:t>, genel hükümler çerçevesinde KDV’ye tabi bulunmakta olup, Google firması adına düzenleyeceğiniz faturada </a:t>
            </a:r>
            <a:r>
              <a:rPr lang="tr-TR" b="1" i="1" dirty="0">
                <a:latin typeface="Times New Roman" pitchFamily="18" charset="0"/>
                <a:cs typeface="Times New Roman" pitchFamily="18" charset="0"/>
              </a:rPr>
              <a:t>işlem bedeli üzerinden genel oranda (%18) KDV hesaplamanız gerekmektedir.</a:t>
            </a:r>
          </a:p>
          <a:p>
            <a:pPr algn="just"/>
            <a:r>
              <a:rPr lang="tr-TR" i="1" dirty="0">
                <a:latin typeface="Times New Roman" pitchFamily="18" charset="0"/>
                <a:cs typeface="Times New Roman" pitchFamily="18" charset="0"/>
              </a:rPr>
              <a:t>Diğer taraftan, yurt dışındaki firma söz konusu hizmetten </a:t>
            </a:r>
            <a:r>
              <a:rPr lang="tr-TR" b="1" i="1" dirty="0">
                <a:latin typeface="Times New Roman" pitchFamily="18" charset="0"/>
                <a:cs typeface="Times New Roman" pitchFamily="18" charset="0"/>
              </a:rPr>
              <a:t>Türkiye’de yararlanıldığından </a:t>
            </a:r>
            <a:r>
              <a:rPr lang="tr-TR" i="1" dirty="0">
                <a:latin typeface="Times New Roman" pitchFamily="18" charset="0"/>
                <a:cs typeface="Times New Roman" pitchFamily="18" charset="0"/>
              </a:rPr>
              <a:t>verilen hizmetin, </a:t>
            </a:r>
            <a:r>
              <a:rPr lang="tr-TR" i="1" u="sng" dirty="0">
                <a:latin typeface="Times New Roman" pitchFamily="18" charset="0"/>
                <a:cs typeface="Times New Roman" pitchFamily="18" charset="0"/>
              </a:rPr>
              <a:t>hizmet ihracatı kapsamında değerlendirilerek</a:t>
            </a:r>
            <a:r>
              <a:rPr lang="tr-TR" i="1" dirty="0">
                <a:latin typeface="Times New Roman" pitchFamily="18" charset="0"/>
                <a:cs typeface="Times New Roman" pitchFamily="18" charset="0"/>
              </a:rPr>
              <a:t> </a:t>
            </a:r>
            <a:r>
              <a:rPr lang="tr-TR" b="1" i="1" dirty="0">
                <a:latin typeface="Times New Roman" pitchFamily="18" charset="0"/>
                <a:cs typeface="Times New Roman" pitchFamily="18" charset="0"/>
              </a:rPr>
              <a:t>KDV’den istisna tutulması da mümkün bulunmamaktadır.</a:t>
            </a:r>
            <a:endParaRPr lang="tr-TR" i="1" dirty="0">
              <a:latin typeface="Times New Roman" pitchFamily="18" charset="0"/>
              <a:cs typeface="Times New Roman" pitchFamily="18" charset="0"/>
            </a:endParaRPr>
          </a:p>
        </p:txBody>
      </p:sp>
    </p:spTree>
    <p:extLst>
      <p:ext uri="{BB962C8B-B14F-4D97-AF65-F5344CB8AC3E}">
        <p14:creationId xmlns:p14="http://schemas.microsoft.com/office/powerpoint/2010/main" val="426137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2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31258"/>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30937" y="226714"/>
            <a:ext cx="7270020" cy="6357982"/>
            <a:chOff x="1527048" y="1371600"/>
            <a:chExt cx="3261844"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9725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857224" y="1071546"/>
            <a:ext cx="5958424" cy="1200329"/>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16</a:t>
            </a:fld>
            <a:endParaRPr lang="en-US" dirty="0"/>
          </a:p>
        </p:txBody>
      </p:sp>
      <p:sp>
        <p:nvSpPr>
          <p:cNvPr id="23" name="1 Başlık"/>
          <p:cNvSpPr txBox="1">
            <a:spLocks/>
          </p:cNvSpPr>
          <p:nvPr/>
        </p:nvSpPr>
        <p:spPr>
          <a:xfrm>
            <a:off x="597781" y="1107248"/>
            <a:ext cx="6721026"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latin typeface="Times New Roman" pitchFamily="18" charset="0"/>
                <a:cs typeface="Times New Roman" pitchFamily="18" charset="0"/>
              </a:rPr>
              <a:t>GOOGLE, FACEBOOK VB.KURUMLARA VERİLEN </a:t>
            </a:r>
          </a:p>
          <a:p>
            <a:r>
              <a:rPr lang="tr-TR" sz="1800" b="1" dirty="0" smtClean="0">
                <a:latin typeface="Times New Roman" pitchFamily="18" charset="0"/>
                <a:cs typeface="Times New Roman" pitchFamily="18" charset="0"/>
              </a:rPr>
              <a:t> REKLAM HİZMETLERİNDE KDV UYGULAMASI</a:t>
            </a:r>
            <a:endParaRPr lang="tr-TR" sz="1800" b="1" dirty="0">
              <a:latin typeface="Times New Roman" pitchFamily="18" charset="0"/>
              <a:cs typeface="Times New Roman" pitchFamily="18" charset="0"/>
            </a:endParaRPr>
          </a:p>
        </p:txBody>
      </p:sp>
      <p:sp>
        <p:nvSpPr>
          <p:cNvPr id="6" name="Dikdörtgen 5"/>
          <p:cNvSpPr/>
          <p:nvPr/>
        </p:nvSpPr>
        <p:spPr>
          <a:xfrm>
            <a:off x="857223" y="1997838"/>
            <a:ext cx="6461583" cy="2031325"/>
          </a:xfrm>
          <a:prstGeom prst="rect">
            <a:avLst/>
          </a:prstGeom>
        </p:spPr>
        <p:txBody>
          <a:bodyPr wrap="square">
            <a:spAutoFit/>
          </a:bodyPr>
          <a:lstStyle/>
          <a:p>
            <a:pPr algn="just"/>
            <a:r>
              <a:rPr lang="tr-TR" b="1" dirty="0"/>
              <a:t>Bu konunu diğer boyutu da;</a:t>
            </a:r>
            <a:r>
              <a:rPr lang="tr-TR" dirty="0"/>
              <a:t> Google ve Facebook gibi firmalardan internet üzerinden </a:t>
            </a:r>
            <a:r>
              <a:rPr lang="tr-TR" b="1" dirty="0"/>
              <a:t>reklam alanı satın alınması durumunda ne olacağıdır?</a:t>
            </a:r>
            <a:endParaRPr lang="tr-TR" dirty="0"/>
          </a:p>
          <a:p>
            <a:pPr algn="just"/>
            <a:r>
              <a:rPr lang="tr-TR" dirty="0">
                <a:solidFill>
                  <a:srgbClr val="FF0000"/>
                </a:solidFill>
              </a:rPr>
              <a:t>Google gerekse de Facebook’tan internet üzerinden, internet reklam alanı satın alınması </a:t>
            </a:r>
            <a:r>
              <a:rPr lang="tr-TR" i="1" dirty="0">
                <a:solidFill>
                  <a:srgbClr val="FF0000"/>
                </a:solidFill>
              </a:rPr>
              <a:t>hizmetten Türkiye’de faydalanılması sebebi ile </a:t>
            </a:r>
            <a:r>
              <a:rPr lang="tr-TR" dirty="0">
                <a:solidFill>
                  <a:srgbClr val="FF0000"/>
                </a:solidFill>
              </a:rPr>
              <a:t>KDV’nin konusuna girmektedir. KDV’nin konusuna giren bu işlemler nedeniyle vergiyi kim, nasıl beyan edip ödeyecektir?</a:t>
            </a:r>
          </a:p>
        </p:txBody>
      </p:sp>
    </p:spTree>
    <p:extLst>
      <p:ext uri="{BB962C8B-B14F-4D97-AF65-F5344CB8AC3E}">
        <p14:creationId xmlns:p14="http://schemas.microsoft.com/office/powerpoint/2010/main" val="3029718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2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31258"/>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30937" y="226714"/>
            <a:ext cx="7270020" cy="6357982"/>
            <a:chOff x="1527048" y="1371600"/>
            <a:chExt cx="3261844"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9725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857224" y="1071546"/>
            <a:ext cx="5958424" cy="1200329"/>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17</a:t>
            </a:fld>
            <a:endParaRPr lang="en-US" dirty="0"/>
          </a:p>
        </p:txBody>
      </p:sp>
      <p:sp>
        <p:nvSpPr>
          <p:cNvPr id="6" name="Dikdörtgen 5"/>
          <p:cNvSpPr/>
          <p:nvPr/>
        </p:nvSpPr>
        <p:spPr>
          <a:xfrm>
            <a:off x="857224" y="2274838"/>
            <a:ext cx="6451080" cy="1754326"/>
          </a:xfrm>
          <a:prstGeom prst="rect">
            <a:avLst/>
          </a:prstGeom>
        </p:spPr>
        <p:txBody>
          <a:bodyPr wrap="square">
            <a:spAutoFit/>
          </a:bodyPr>
          <a:lstStyle/>
          <a:p>
            <a:pPr algn="just"/>
            <a:r>
              <a:rPr lang="tr-TR" dirty="0"/>
              <a:t>“Katma Değer Vergisi Kanununun 1. maddesine göre işlemler Türkiye’de yapıldıkları takdirde vergiye tabi tutulabilecektir. </a:t>
            </a:r>
          </a:p>
          <a:p>
            <a:pPr algn="just"/>
            <a:endParaRPr lang="tr-TR" dirty="0"/>
          </a:p>
          <a:p>
            <a:pPr algn="just"/>
            <a:r>
              <a:rPr lang="tr-TR" dirty="0"/>
              <a:t>Aynı Kanun’un 6/b maddesine göre, Türkiye’de yapılan, değerlendirilen veya faydalanılan hizmetler Türkiye’de ifa edilmiş sayılacaktır denmektedir</a:t>
            </a:r>
          </a:p>
        </p:txBody>
      </p:sp>
      <p:sp>
        <p:nvSpPr>
          <p:cNvPr id="7" name="Dikdörtgen 6"/>
          <p:cNvSpPr/>
          <p:nvPr/>
        </p:nvSpPr>
        <p:spPr>
          <a:xfrm>
            <a:off x="857224" y="1196753"/>
            <a:ext cx="6307064" cy="646331"/>
          </a:xfrm>
          <a:prstGeom prst="rect">
            <a:avLst/>
          </a:prstGeom>
        </p:spPr>
        <p:txBody>
          <a:bodyPr wrap="square">
            <a:spAutoFit/>
          </a:bodyPr>
          <a:lstStyle/>
          <a:p>
            <a:pPr algn="ctr"/>
            <a:r>
              <a:rPr lang="tr-TR" b="1" dirty="0">
                <a:latin typeface="Times New Roman" pitchFamily="18" charset="0"/>
                <a:cs typeface="Times New Roman" pitchFamily="18" charset="0"/>
              </a:rPr>
              <a:t>GOOGLE, FACEBOOK VB.KURUMLARA VERİLEN </a:t>
            </a:r>
          </a:p>
          <a:p>
            <a:pPr algn="ctr"/>
            <a:r>
              <a:rPr lang="tr-TR" b="1" dirty="0">
                <a:latin typeface="Times New Roman" pitchFamily="18" charset="0"/>
                <a:cs typeface="Times New Roman" pitchFamily="18" charset="0"/>
              </a:rPr>
              <a:t> REKLAM HİZMETLERİNDE KDV UYGULAMASI</a:t>
            </a:r>
          </a:p>
        </p:txBody>
      </p:sp>
    </p:spTree>
    <p:extLst>
      <p:ext uri="{BB962C8B-B14F-4D97-AF65-F5344CB8AC3E}">
        <p14:creationId xmlns:p14="http://schemas.microsoft.com/office/powerpoint/2010/main" val="3535266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2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31258"/>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30937" y="226714"/>
            <a:ext cx="7270020" cy="6357982"/>
            <a:chOff x="1527048" y="1371600"/>
            <a:chExt cx="3261844"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309725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857224" y="1071546"/>
            <a:ext cx="5958424" cy="1200329"/>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18</a:t>
            </a:fld>
            <a:endParaRPr lang="en-US" dirty="0"/>
          </a:p>
        </p:txBody>
      </p:sp>
      <p:sp>
        <p:nvSpPr>
          <p:cNvPr id="6" name="Dikdörtgen 5"/>
          <p:cNvSpPr/>
          <p:nvPr/>
        </p:nvSpPr>
        <p:spPr>
          <a:xfrm>
            <a:off x="623198" y="2492896"/>
            <a:ext cx="6643733" cy="2862322"/>
          </a:xfrm>
          <a:prstGeom prst="rect">
            <a:avLst/>
          </a:prstGeom>
        </p:spPr>
        <p:txBody>
          <a:bodyPr wrap="square">
            <a:spAutoFit/>
          </a:bodyPr>
          <a:lstStyle/>
          <a:p>
            <a:pPr marL="352425" indent="-90488" algn="just"/>
            <a:r>
              <a:rPr lang="tr-TR" dirty="0"/>
              <a:t>Yurt dışındaki firmalara yaptırılan hizmetlerden bu kapsama girenlerin vergiye tabi olacağı açıktır. Bu gibi hizmet ifalarında, mükellef esas olarak yurt dışındaki firmadır. Fakat firmanın Türkiye’de ikametgahı, iş yeri, kanuni merkezi ve iş merkezi bulunmaması halinde vergi, sözü edilen Kanun’un 9. maddesi gereğince hizmetten faydalanan yurt içindeki muhatap tarafından bağlı bulunulan vergi dairesine sorumlu sıfatıyla </a:t>
            </a:r>
            <a:r>
              <a:rPr lang="tr-TR" i="1" dirty="0"/>
              <a:t>2 no.lu KDV beyannamesi ile </a:t>
            </a:r>
            <a:r>
              <a:rPr lang="tr-TR" dirty="0"/>
              <a:t>beyan edilip ödenecektir. Diğer taraftan ödenen bu verginin aynı dönemde 1 no.lu KDV beyannamesinde genel hükümlere göre indirim konusu yapılması mümkündür</a:t>
            </a:r>
            <a:r>
              <a:rPr lang="tr-TR" i="1" dirty="0"/>
              <a:t>.</a:t>
            </a:r>
            <a:endParaRPr lang="tr-TR" dirty="0"/>
          </a:p>
        </p:txBody>
      </p:sp>
      <p:sp>
        <p:nvSpPr>
          <p:cNvPr id="7" name="Dikdörtgen 6"/>
          <p:cNvSpPr/>
          <p:nvPr/>
        </p:nvSpPr>
        <p:spPr>
          <a:xfrm>
            <a:off x="781023" y="1268760"/>
            <a:ext cx="6505619" cy="646331"/>
          </a:xfrm>
          <a:prstGeom prst="rect">
            <a:avLst/>
          </a:prstGeom>
        </p:spPr>
        <p:txBody>
          <a:bodyPr wrap="square">
            <a:spAutoFit/>
          </a:bodyPr>
          <a:lstStyle/>
          <a:p>
            <a:pPr algn="ctr"/>
            <a:r>
              <a:rPr lang="tr-TR" b="1" dirty="0">
                <a:latin typeface="Times New Roman" pitchFamily="18" charset="0"/>
                <a:cs typeface="Times New Roman" pitchFamily="18" charset="0"/>
              </a:rPr>
              <a:t>GOOGLE, FACEBOOK VB.KURUMLARA VERİLEN </a:t>
            </a:r>
          </a:p>
          <a:p>
            <a:pPr algn="ctr"/>
            <a:r>
              <a:rPr lang="tr-TR" b="1" dirty="0">
                <a:latin typeface="Times New Roman" pitchFamily="18" charset="0"/>
                <a:cs typeface="Times New Roman" pitchFamily="18" charset="0"/>
              </a:rPr>
              <a:t> REKLAM HİZMETLERİNDE KDV UYGULAMASI</a:t>
            </a:r>
          </a:p>
        </p:txBody>
      </p:sp>
    </p:spTree>
    <p:extLst>
      <p:ext uri="{BB962C8B-B14F-4D97-AF65-F5344CB8AC3E}">
        <p14:creationId xmlns:p14="http://schemas.microsoft.com/office/powerpoint/2010/main" val="4061554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2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8661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857224" y="1071546"/>
            <a:ext cx="5958424" cy="6555641"/>
          </a:xfrm>
          <a:prstGeom prst="rect">
            <a:avLst/>
          </a:prstGeom>
        </p:spPr>
        <p:txBody>
          <a:bodyPr wrap="square">
            <a:spAutoFit/>
          </a:bodyPr>
          <a:lstStyle/>
          <a:p>
            <a:r>
              <a:rPr lang="tr-TR" sz="2400" b="1" dirty="0" smtClean="0"/>
              <a:t>TİCARİ DEFTERLER </a:t>
            </a:r>
            <a:endParaRPr lang="tr-TR" sz="1000" dirty="0" smtClean="0"/>
          </a:p>
          <a:p>
            <a:endParaRPr lang="tr-TR" sz="1000" dirty="0" smtClean="0"/>
          </a:p>
          <a:p>
            <a:r>
              <a:rPr lang="tr-TR" b="1" dirty="0" smtClean="0"/>
              <a:t>Açılış onaylarının her hesap dönemi için yapılması zorunlu olan defterler </a:t>
            </a:r>
          </a:p>
          <a:p>
            <a:r>
              <a:rPr lang="tr-TR" dirty="0" smtClean="0"/>
              <a:t>•Yevmiye defteri </a:t>
            </a:r>
          </a:p>
          <a:p>
            <a:r>
              <a:rPr lang="tr-TR" dirty="0" smtClean="0"/>
              <a:t>•Defteri kebir </a:t>
            </a:r>
          </a:p>
          <a:p>
            <a:r>
              <a:rPr lang="tr-TR" dirty="0" smtClean="0"/>
              <a:t>•Envanter defteri </a:t>
            </a:r>
          </a:p>
          <a:p>
            <a:r>
              <a:rPr lang="tr-TR" dirty="0" smtClean="0"/>
              <a:t>•Yönetim kurulu karar defteri , Müdürler kurulu karar defteri</a:t>
            </a:r>
          </a:p>
          <a:p>
            <a:r>
              <a:rPr lang="tr-TR" dirty="0" smtClean="0"/>
              <a:t>                                                                 (ihtiyari)</a:t>
            </a:r>
          </a:p>
          <a:p>
            <a:r>
              <a:rPr lang="tr-TR" b="1" dirty="0" smtClean="0"/>
              <a:t>Yeterli yaprakları bulunmak kaydıyla izleyen hesap dönemlerinde açılış onayı yaptırılmaksızın kullanılmaya devam edilebilecek defterler </a:t>
            </a:r>
          </a:p>
          <a:p>
            <a:pPr>
              <a:buFont typeface="Wingdings" pitchFamily="2" charset="2"/>
              <a:buChar char="§"/>
            </a:pPr>
            <a:r>
              <a:rPr lang="tr-TR" dirty="0" smtClean="0"/>
              <a:t>Pay defteri</a:t>
            </a:r>
          </a:p>
          <a:p>
            <a:pPr>
              <a:buFont typeface="Wingdings" pitchFamily="2" charset="2"/>
              <a:buChar char="§"/>
            </a:pPr>
            <a:r>
              <a:rPr lang="da-DK" dirty="0" smtClean="0"/>
              <a:t>Genel kurul toplantı ve müzakere defteri</a:t>
            </a:r>
            <a:endParaRPr lang="tr-TR" dirty="0" smtClean="0"/>
          </a:p>
          <a:p>
            <a:endParaRPr lang="tr-TR" sz="1100" dirty="0" smtClean="0"/>
          </a:p>
          <a:p>
            <a:r>
              <a:rPr lang="tr-TR" i="1" dirty="0" smtClean="0"/>
              <a:t>Pay defterinin  ve Yönetim Kurulu Karar defterinin yenilenmesinin gerektiği durumlarda açılış onayı yapılacak yeni defter, kullanımına son verilecek defterle veya zayi edilmişse zayi belgesi ile birlikte notere ibraz edilir. </a:t>
            </a:r>
            <a:endParaRPr lang="da-DK" dirty="0" smtClean="0"/>
          </a:p>
          <a:p>
            <a:endParaRPr lang="tr-TR" dirty="0" smtClean="0"/>
          </a:p>
          <a:p>
            <a:endParaRPr lang="tr-TR" dirty="0" smtClean="0"/>
          </a:p>
          <a:p>
            <a:endParaRPr lang="tr-TR" dirty="0" smtClean="0"/>
          </a:p>
          <a:p>
            <a:endParaRPr lang="tr-TR" dirty="0" smtClean="0"/>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2770" name="Rectangle 2"/>
          <p:cNvSpPr>
            <a:spLocks noChangeArrowheads="1"/>
          </p:cNvSpPr>
          <p:nvPr/>
        </p:nvSpPr>
        <p:spPr bwMode="auto">
          <a:xfrm>
            <a:off x="6858016" y="2662947"/>
            <a:ext cx="18574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TİCARİ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DEFTERLERE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İLİŞKİN TEBLİĞ</a:t>
            </a:r>
            <a:endParaRPr kumimoji="0" lang="tr-TR" sz="1600" b="0" i="0" u="none" strike="noStrike" cap="none" normalizeH="0" baseline="0" dirty="0" smtClean="0">
              <a:ln>
                <a:noFill/>
              </a:ln>
              <a:solidFill>
                <a:schemeClr val="tx1"/>
              </a:solidFill>
              <a:effectLst/>
              <a:latin typeface="Arial" pitchFamily="34" charset="0"/>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19</a:t>
            </a:fld>
            <a:endParaRPr lang="en-US"/>
          </a:p>
        </p:txBody>
      </p:sp>
    </p:spTree>
    <p:extLst>
      <p:ext uri="{BB962C8B-B14F-4D97-AF65-F5344CB8AC3E}">
        <p14:creationId xmlns:p14="http://schemas.microsoft.com/office/powerpoint/2010/main" val="411583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27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750"/>
                            </p:stCondLst>
                            <p:childTnLst>
                              <p:par>
                                <p:cTn id="20" presetID="2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P spid="327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2</a:t>
            </a:fld>
            <a:endParaRPr lang="en-US" dirty="0"/>
          </a:p>
        </p:txBody>
      </p:sp>
      <p:pic>
        <p:nvPicPr>
          <p:cNvPr id="19" name="Resim 18" descr="kişi, adam, fotoğraf, kadın içeren bir resim&#10;&#10;Yüksek güvenilirlikle oluşturulmuş açıklama">
            <a:extLst>
              <a:ext uri="{FF2B5EF4-FFF2-40B4-BE49-F238E27FC236}">
                <a16:creationId xmlns:a16="http://schemas.microsoft.com/office/drawing/2014/main" xmlns="" id="{A01D1DF9-6194-404F-8BDC-45BA19129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025" y="2700503"/>
            <a:ext cx="6216043" cy="2168657"/>
          </a:xfrm>
          <a:prstGeom prst="rect">
            <a:avLst/>
          </a:prstGeom>
        </p:spPr>
      </p:pic>
      <p:sp>
        <p:nvSpPr>
          <p:cNvPr id="23" name="Metin kutusu 22">
            <a:extLst>
              <a:ext uri="{FF2B5EF4-FFF2-40B4-BE49-F238E27FC236}">
                <a16:creationId xmlns:a16="http://schemas.microsoft.com/office/drawing/2014/main" xmlns="" id="{E936CC59-C5F2-4A72-9C71-AEA76F657236}"/>
              </a:ext>
            </a:extLst>
          </p:cNvPr>
          <p:cNvSpPr txBox="1"/>
          <p:nvPr/>
        </p:nvSpPr>
        <p:spPr>
          <a:xfrm>
            <a:off x="491622" y="1500174"/>
            <a:ext cx="6509270" cy="1261884"/>
          </a:xfrm>
          <a:prstGeom prst="rect">
            <a:avLst/>
          </a:prstGeom>
          <a:noFill/>
        </p:spPr>
        <p:txBody>
          <a:bodyPr wrap="square" rtlCol="0">
            <a:spAutoFit/>
          </a:bodyPr>
          <a:lstStyle/>
          <a:p>
            <a:pPr lvl="0" algn="ctr"/>
            <a:r>
              <a:rPr lang="tr-TR" sz="2000" b="1" dirty="0">
                <a:solidFill>
                  <a:prstClr val="black"/>
                </a:solidFill>
              </a:rPr>
              <a:t>VERGİYE UYUMLU MÜKELLEFLERE GETİRİLEN VERGİSEL AVANTAJLAR </a:t>
            </a:r>
            <a:endParaRPr lang="tr-TR" sz="2000" b="1" dirty="0">
              <a:solidFill>
                <a:prstClr val="black"/>
              </a:solidFill>
              <a:latin typeface="Tw Cen MT"/>
            </a:endParaRPr>
          </a:p>
          <a:p>
            <a:pPr defTabSz="914400" eaLnBrk="1" fontAlgn="auto" hangingPunct="1">
              <a:spcBef>
                <a:spcPts val="0"/>
              </a:spcBef>
              <a:spcAft>
                <a:spcPts val="0"/>
              </a:spcAft>
              <a:defRPr/>
            </a:pPr>
            <a:endParaRPr lang="tr-TR" sz="3600" b="1" dirty="0">
              <a:solidFill>
                <a:prstClr val="black"/>
              </a:solidFill>
              <a:latin typeface="Tw Cen MT"/>
            </a:endParaRPr>
          </a:p>
        </p:txBody>
      </p:sp>
    </p:spTree>
    <p:extLst>
      <p:ext uri="{BB962C8B-B14F-4D97-AF65-F5344CB8AC3E}">
        <p14:creationId xmlns:p14="http://schemas.microsoft.com/office/powerpoint/2010/main" val="1362486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1785918" y="214290"/>
            <a:ext cx="714380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73939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24288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6" name="Picture 4" descr="ismmmo"/>
          <p:cNvPicPr>
            <a:picLocks noChangeAspect="1" noChangeArrowheads="1"/>
          </p:cNvPicPr>
          <p:nvPr/>
        </p:nvPicPr>
        <p:blipFill>
          <a:blip r:embed="rId3" cstate="print"/>
          <a:srcRect/>
          <a:stretch>
            <a:fillRect/>
          </a:stretch>
        </p:blipFill>
        <p:spPr bwMode="auto">
          <a:xfrm>
            <a:off x="714348" y="785794"/>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graphicFrame>
        <p:nvGraphicFramePr>
          <p:cNvPr id="32" name="31 Tablo"/>
          <p:cNvGraphicFramePr>
            <a:graphicFrameLocks noGrp="1"/>
          </p:cNvGraphicFramePr>
          <p:nvPr/>
        </p:nvGraphicFramePr>
        <p:xfrm>
          <a:off x="2857488" y="1500174"/>
          <a:ext cx="4572032" cy="1000132"/>
        </p:xfrm>
        <a:graphic>
          <a:graphicData uri="http://schemas.openxmlformats.org/drawingml/2006/table">
            <a:tbl>
              <a:tblPr firstRow="1" bandRow="1">
                <a:tableStyleId>{21E4AEA4-8DFA-4A89-87EB-49C32662AFE0}</a:tableStyleId>
              </a:tblPr>
              <a:tblGrid>
                <a:gridCol w="4572032"/>
              </a:tblGrid>
              <a:tr h="424212">
                <a:tc>
                  <a:txBody>
                    <a:bodyPr/>
                    <a:lstStyle/>
                    <a:p>
                      <a:pPr algn="ctr"/>
                      <a:r>
                        <a:rPr lang="tr-TR" dirty="0" smtClean="0"/>
                        <a:t>1</a:t>
                      </a:r>
                      <a:endParaRPr lang="tr-TR" dirty="0"/>
                    </a:p>
                  </a:txBody>
                  <a:tcPr/>
                </a:tc>
              </a:tr>
              <a:tr h="575920">
                <a:tc>
                  <a:txBody>
                    <a:bodyPr/>
                    <a:lstStyle/>
                    <a:p>
                      <a:pPr algn="ctr"/>
                      <a:r>
                        <a:rPr lang="tr-TR" sz="2400" dirty="0" smtClean="0"/>
                        <a:t>Dönem Başındaki işlemler</a:t>
                      </a:r>
                      <a:endParaRPr lang="tr-TR" sz="2400" dirty="0"/>
                    </a:p>
                  </a:txBody>
                  <a:tcPr/>
                </a:tc>
              </a:tr>
            </a:tbl>
          </a:graphicData>
        </a:graphic>
      </p:graphicFrame>
      <p:graphicFrame>
        <p:nvGraphicFramePr>
          <p:cNvPr id="33" name="32 Tablo"/>
          <p:cNvGraphicFramePr>
            <a:graphicFrameLocks noGrp="1"/>
          </p:cNvGraphicFramePr>
          <p:nvPr/>
        </p:nvGraphicFramePr>
        <p:xfrm>
          <a:off x="2857488" y="2857496"/>
          <a:ext cx="4572032" cy="1000132"/>
        </p:xfrm>
        <a:graphic>
          <a:graphicData uri="http://schemas.openxmlformats.org/drawingml/2006/table">
            <a:tbl>
              <a:tblPr firstRow="1" bandRow="1">
                <a:tableStyleId>{21E4AEA4-8DFA-4A89-87EB-49C32662AFE0}</a:tableStyleId>
              </a:tblPr>
              <a:tblGrid>
                <a:gridCol w="4572032"/>
              </a:tblGrid>
              <a:tr h="424212">
                <a:tc>
                  <a:txBody>
                    <a:bodyPr/>
                    <a:lstStyle/>
                    <a:p>
                      <a:pPr algn="ctr"/>
                      <a:r>
                        <a:rPr lang="tr-TR" dirty="0" smtClean="0"/>
                        <a:t>2</a:t>
                      </a:r>
                      <a:endParaRPr lang="tr-TR" dirty="0"/>
                    </a:p>
                  </a:txBody>
                  <a:tcPr/>
                </a:tc>
              </a:tr>
              <a:tr h="575920">
                <a:tc>
                  <a:txBody>
                    <a:bodyPr/>
                    <a:lstStyle/>
                    <a:p>
                      <a:pPr algn="ctr"/>
                      <a:r>
                        <a:rPr lang="tr-TR" sz="2400" dirty="0" smtClean="0"/>
                        <a:t>Dönem içinde yap.</a:t>
                      </a:r>
                      <a:r>
                        <a:rPr lang="tr-TR" sz="2400" baseline="0" dirty="0" smtClean="0"/>
                        <a:t> </a:t>
                      </a:r>
                      <a:r>
                        <a:rPr lang="tr-TR" sz="2400" dirty="0" smtClean="0"/>
                        <a:t>işlemler</a:t>
                      </a:r>
                      <a:endParaRPr lang="tr-TR" sz="2400" dirty="0"/>
                    </a:p>
                  </a:txBody>
                  <a:tcPr/>
                </a:tc>
              </a:tr>
            </a:tbl>
          </a:graphicData>
        </a:graphic>
      </p:graphicFrame>
      <p:graphicFrame>
        <p:nvGraphicFramePr>
          <p:cNvPr id="34" name="33 Tablo"/>
          <p:cNvGraphicFramePr>
            <a:graphicFrameLocks noGrp="1"/>
          </p:cNvGraphicFramePr>
          <p:nvPr/>
        </p:nvGraphicFramePr>
        <p:xfrm>
          <a:off x="2857488" y="4286256"/>
          <a:ext cx="4572032" cy="1000132"/>
        </p:xfrm>
        <a:graphic>
          <a:graphicData uri="http://schemas.openxmlformats.org/drawingml/2006/table">
            <a:tbl>
              <a:tblPr firstRow="1" bandRow="1">
                <a:tableStyleId>{21E4AEA4-8DFA-4A89-87EB-49C32662AFE0}</a:tableStyleId>
              </a:tblPr>
              <a:tblGrid>
                <a:gridCol w="4572032"/>
              </a:tblGrid>
              <a:tr h="424212">
                <a:tc>
                  <a:txBody>
                    <a:bodyPr/>
                    <a:lstStyle/>
                    <a:p>
                      <a:pPr algn="ctr"/>
                      <a:r>
                        <a:rPr lang="tr-TR" dirty="0" smtClean="0"/>
                        <a:t>3</a:t>
                      </a:r>
                      <a:endParaRPr lang="tr-TR" dirty="0"/>
                    </a:p>
                  </a:txBody>
                  <a:tcPr/>
                </a:tc>
              </a:tr>
              <a:tr h="575920">
                <a:tc>
                  <a:txBody>
                    <a:bodyPr/>
                    <a:lstStyle/>
                    <a:p>
                      <a:pPr algn="ctr"/>
                      <a:r>
                        <a:rPr lang="tr-TR" sz="2400" dirty="0" smtClean="0"/>
                        <a:t>Dönem sonunda</a:t>
                      </a:r>
                      <a:r>
                        <a:rPr lang="tr-TR" sz="2400" baseline="0" dirty="0" smtClean="0"/>
                        <a:t> yap.işlemler</a:t>
                      </a:r>
                      <a:endParaRPr lang="tr-TR" sz="2400" dirty="0"/>
                    </a:p>
                  </a:txBody>
                  <a:tcPr/>
                </a:tc>
              </a:tr>
            </a:tbl>
          </a:graphicData>
        </a:graphic>
      </p:graphicFrame>
      <p:graphicFrame>
        <p:nvGraphicFramePr>
          <p:cNvPr id="35" name="34 Tablo"/>
          <p:cNvGraphicFramePr>
            <a:graphicFrameLocks noGrp="1"/>
          </p:cNvGraphicFramePr>
          <p:nvPr/>
        </p:nvGraphicFramePr>
        <p:xfrm>
          <a:off x="2857488" y="714356"/>
          <a:ext cx="4572032" cy="575920"/>
        </p:xfrm>
        <a:graphic>
          <a:graphicData uri="http://schemas.openxmlformats.org/drawingml/2006/table">
            <a:tbl>
              <a:tblPr firstRow="1" bandRow="1">
                <a:tableStyleId>{21E4AEA4-8DFA-4A89-87EB-49C32662AFE0}</a:tableStyleId>
              </a:tblPr>
              <a:tblGrid>
                <a:gridCol w="4572032"/>
              </a:tblGrid>
              <a:tr h="575920">
                <a:tc>
                  <a:txBody>
                    <a:bodyPr/>
                    <a:lstStyle/>
                    <a:p>
                      <a:pPr algn="ctr"/>
                      <a:r>
                        <a:rPr lang="tr-TR" sz="2400" dirty="0" smtClean="0"/>
                        <a:t>MUHASEBE SÜRECİ</a:t>
                      </a:r>
                      <a:endParaRPr lang="tr-TR" sz="2400" dirty="0"/>
                    </a:p>
                  </a:txBody>
                  <a:tcPr/>
                </a:tc>
              </a:tr>
            </a:tbl>
          </a:graphicData>
        </a:graphic>
      </p:graphicFrame>
      <p:sp>
        <p:nvSpPr>
          <p:cNvPr id="21" name="20 Slayt Numarası Yer Tutucusu"/>
          <p:cNvSpPr>
            <a:spLocks noGrp="1"/>
          </p:cNvSpPr>
          <p:nvPr>
            <p:ph type="sldNum" sz="quarter" idx="12"/>
          </p:nvPr>
        </p:nvSpPr>
        <p:spPr/>
        <p:txBody>
          <a:bodyPr/>
          <a:lstStyle/>
          <a:p>
            <a:fld id="{FA1C692C-4F2D-45F6-A9A8-8A3A8FE27806}" type="slidenum">
              <a:rPr lang="en-US" smtClean="0"/>
              <a:pPr/>
              <a:t>20</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64373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aphicFrame>
        <p:nvGraphicFramePr>
          <p:cNvPr id="19" name="18 Tablo"/>
          <p:cNvGraphicFramePr>
            <a:graphicFrameLocks noGrp="1"/>
          </p:cNvGraphicFramePr>
          <p:nvPr/>
        </p:nvGraphicFramePr>
        <p:xfrm>
          <a:off x="785786" y="928670"/>
          <a:ext cx="6000792" cy="4572029"/>
        </p:xfrm>
        <a:graphic>
          <a:graphicData uri="http://schemas.openxmlformats.org/drawingml/2006/table">
            <a:tbl>
              <a:tblPr firstRow="1" bandRow="1">
                <a:effectLst>
                  <a:innerShdw blurRad="114300">
                    <a:prstClr val="black"/>
                  </a:innerShdw>
                </a:effectLst>
                <a:tableStyleId>{21E4AEA4-8DFA-4A89-87EB-49C32662AFE0}</a:tableStyleId>
              </a:tblPr>
              <a:tblGrid>
                <a:gridCol w="6000792"/>
              </a:tblGrid>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Dönem sonunda</a:t>
                      </a:r>
                      <a:r>
                        <a:rPr lang="tr-TR" sz="2800" baseline="0" dirty="0" smtClean="0"/>
                        <a:t> yap.işlemler</a:t>
                      </a:r>
                      <a:endParaRPr lang="tr-TR" sz="28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Genel Geçici Mizanın Düzenlenmesi</a:t>
                      </a:r>
                      <a:endParaRPr lang="tr-TR" sz="24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Dönem Sonu Envanterinin</a:t>
                      </a:r>
                      <a:r>
                        <a:rPr lang="tr-TR" sz="2400" baseline="0" dirty="0" smtClean="0"/>
                        <a:t> Çıkarılması</a:t>
                      </a:r>
                      <a:endParaRPr lang="tr-TR" sz="24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Dönem Sonu Muhasebe İşlemlerinin Yapılması</a:t>
                      </a:r>
                      <a:endParaRPr lang="tr-TR" sz="24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Kesin Mizanın</a:t>
                      </a:r>
                      <a:r>
                        <a:rPr lang="tr-TR" sz="2400" baseline="0" dirty="0" smtClean="0"/>
                        <a:t> Düzenlenmesi</a:t>
                      </a:r>
                      <a:endParaRPr lang="tr-TR" sz="24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aseline="0" dirty="0" smtClean="0"/>
                        <a:t>Finansal  Tabloların Hazırlanması</a:t>
                      </a:r>
                      <a:endParaRPr lang="tr-TR" sz="2400" dirty="0"/>
                    </a:p>
                  </a:txBody>
                  <a:tcPr anchor="ctr"/>
                </a:tc>
              </a:tr>
              <a:tr h="653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Kapanış Kayıtlarının</a:t>
                      </a:r>
                      <a:r>
                        <a:rPr lang="tr-TR" sz="2400" baseline="0" dirty="0" smtClean="0"/>
                        <a:t> yapılması</a:t>
                      </a:r>
                      <a:endParaRPr lang="tr-TR" sz="2400" dirty="0"/>
                    </a:p>
                  </a:txBody>
                  <a:tcPr anchor="ctr"/>
                </a:tc>
              </a:tr>
            </a:tbl>
          </a:graphicData>
        </a:graphic>
      </p:graphicFrame>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18" name="17 Slayt Numarası Yer Tutucusu"/>
          <p:cNvSpPr>
            <a:spLocks noGrp="1"/>
          </p:cNvSpPr>
          <p:nvPr>
            <p:ph type="sldNum" sz="quarter" idx="12"/>
          </p:nvPr>
        </p:nvSpPr>
        <p:spPr/>
        <p:txBody>
          <a:bodyPr/>
          <a:lstStyle/>
          <a:p>
            <a:fld id="{FA1C692C-4F2D-45F6-A9A8-8A3A8FE27806}" type="slidenum">
              <a:rPr lang="en-US" smtClean="0"/>
              <a:pPr/>
              <a:t>21</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1000100" y="2071678"/>
            <a:ext cx="4719642" cy="9000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Arial Black" pitchFamily="34" charset="0"/>
                <a:ea typeface="+mj-ea"/>
                <a:cs typeface="+mj-cs"/>
              </a:rPr>
              <a:t>DÖNEM SONU İŞLEMLERİ</a:t>
            </a:r>
            <a:endParaRPr kumimoji="0" lang="tr-TR" sz="2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692945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714348" y="2928934"/>
            <a:ext cx="5429288" cy="2259080"/>
          </a:xfrm>
          <a:prstGeom prst="rect">
            <a:avLst/>
          </a:prstGeom>
        </p:spPr>
        <p:txBody>
          <a:bodyPr wrap="square">
            <a:spAutoFit/>
          </a:bodyPr>
          <a:lstStyle/>
          <a:p>
            <a:pPr>
              <a:lnSpc>
                <a:spcPct val="80000"/>
              </a:lnSpc>
            </a:pPr>
            <a:r>
              <a:rPr lang="tr-TR" b="1" dirty="0" smtClean="0"/>
              <a:t>      </a:t>
            </a:r>
            <a:r>
              <a:rPr lang="tr-TR" sz="2800" b="1" u="sng" dirty="0" smtClean="0"/>
              <a:t>ENVANTER</a:t>
            </a:r>
          </a:p>
          <a:p>
            <a:pPr>
              <a:lnSpc>
                <a:spcPct val="80000"/>
              </a:lnSpc>
            </a:pPr>
            <a:endParaRPr lang="tr-TR" sz="2800" u="sng" dirty="0" smtClean="0"/>
          </a:p>
          <a:p>
            <a:pPr>
              <a:lnSpc>
                <a:spcPct val="80000"/>
              </a:lnSpc>
              <a:buFont typeface="Wingdings" pitchFamily="2" charset="2"/>
              <a:buNone/>
            </a:pPr>
            <a:r>
              <a:rPr lang="tr-TR" dirty="0" smtClean="0"/>
              <a:t>      </a:t>
            </a:r>
            <a:r>
              <a:rPr lang="tr-TR" sz="2400" dirty="0" smtClean="0"/>
              <a:t>Envanter, bilanço günündeki </a:t>
            </a:r>
            <a:r>
              <a:rPr lang="tr-TR" sz="2400" b="1" u="sng" dirty="0" smtClean="0"/>
              <a:t>mevcutları, alacakları ve borçları</a:t>
            </a:r>
            <a:r>
              <a:rPr lang="tr-TR" sz="2400" dirty="0" smtClean="0"/>
              <a:t> </a:t>
            </a:r>
            <a:r>
              <a:rPr lang="tr-TR" sz="2400" b="1" dirty="0" smtClean="0"/>
              <a:t>saymak, ölçmek, tartmak ve değerlemek </a:t>
            </a:r>
            <a:r>
              <a:rPr lang="tr-TR" sz="2400" dirty="0" smtClean="0"/>
              <a:t>suretiyle </a:t>
            </a:r>
            <a:r>
              <a:rPr lang="tr-TR" sz="2400" b="1" dirty="0" smtClean="0"/>
              <a:t>kesin</a:t>
            </a:r>
            <a:r>
              <a:rPr lang="tr-TR" sz="2400" dirty="0" smtClean="0"/>
              <a:t> bir şekilde müfredatlı olarak </a:t>
            </a:r>
            <a:r>
              <a:rPr lang="tr-TR" sz="2400" b="1" u="sng" dirty="0" smtClean="0"/>
              <a:t>tespit</a:t>
            </a:r>
            <a:r>
              <a:rPr lang="tr-TR" sz="2400" u="sng" dirty="0" smtClean="0"/>
              <a:t> </a:t>
            </a:r>
            <a:r>
              <a:rPr lang="tr-TR" sz="2400" dirty="0" smtClean="0"/>
              <a:t>etmektedir.</a:t>
            </a:r>
            <a:endParaRPr lang="tr-TR" sz="2400" dirty="0"/>
          </a:p>
        </p:txBody>
      </p:sp>
      <p:pic>
        <p:nvPicPr>
          <p:cNvPr id="22" name="Picture 9" descr="MMj02363670000[1]"/>
          <p:cNvPicPr>
            <a:picLocks noChangeAspect="1" noChangeArrowheads="1" noCrop="1"/>
          </p:cNvPicPr>
          <p:nvPr/>
        </p:nvPicPr>
        <p:blipFill>
          <a:blip r:embed="rId4" cstate="print"/>
          <a:srcRect/>
          <a:stretch>
            <a:fillRect/>
          </a:stretch>
        </p:blipFill>
        <p:spPr bwMode="auto">
          <a:xfrm>
            <a:off x="3643306" y="4857760"/>
            <a:ext cx="1282700" cy="1436688"/>
          </a:xfrm>
          <a:prstGeom prst="rect">
            <a:avLst/>
          </a:prstGeom>
          <a:noFill/>
        </p:spPr>
      </p:pic>
      <p:sp>
        <p:nvSpPr>
          <p:cNvPr id="27" name="26 Yuvarlatılmış Dikdörtgen"/>
          <p:cNvSpPr/>
          <p:nvPr/>
        </p:nvSpPr>
        <p:spPr>
          <a:xfrm>
            <a:off x="6572264" y="3357562"/>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186 </a:t>
            </a:r>
            <a:endParaRPr lang="tr-TR" dirty="0"/>
          </a:p>
        </p:txBody>
      </p:sp>
      <p:sp>
        <p:nvSpPr>
          <p:cNvPr id="25" name="24 Yuvarlatılmış Dikdörtgen"/>
          <p:cNvSpPr/>
          <p:nvPr/>
        </p:nvSpPr>
        <p:spPr>
          <a:xfrm>
            <a:off x="571472" y="357166"/>
            <a:ext cx="542928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6" name="25 Slayt Numarası Yer Tutucusu"/>
          <p:cNvSpPr>
            <a:spLocks noGrp="1"/>
          </p:cNvSpPr>
          <p:nvPr>
            <p:ph type="sldNum" sz="quarter" idx="12"/>
          </p:nvPr>
        </p:nvSpPr>
        <p:spPr/>
        <p:txBody>
          <a:bodyPr/>
          <a:lstStyle/>
          <a:p>
            <a:fld id="{FA1C692C-4F2D-45F6-A9A8-8A3A8FE27806}" type="slidenum">
              <a:rPr lang="en-US" smtClean="0"/>
              <a:pPr/>
              <a:t>22</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750"/>
                            </p:stCondLst>
                            <p:childTnLst>
                              <p:par>
                                <p:cTn id="26" presetID="1" presetClass="entr" presetSubtype="0" fill="hold" nodeType="afterEffect">
                                  <p:stCondLst>
                                    <p:cond delay="100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1071538" y="500042"/>
            <a:ext cx="4719642" cy="9000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Arial Black" pitchFamily="34" charset="0"/>
                <a:ea typeface="+mj-ea"/>
                <a:cs typeface="+mj-cs"/>
              </a:rPr>
              <a:t>DÖNEM SONU İŞLEMLERİ</a:t>
            </a:r>
            <a:endParaRPr kumimoji="0" lang="tr-TR" sz="2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714348" y="1285860"/>
            <a:ext cx="5429288" cy="5213735"/>
          </a:xfrm>
          <a:prstGeom prst="rect">
            <a:avLst/>
          </a:prstGeom>
        </p:spPr>
        <p:txBody>
          <a:bodyPr wrap="square">
            <a:spAutoFit/>
          </a:bodyPr>
          <a:lstStyle/>
          <a:p>
            <a:pPr>
              <a:lnSpc>
                <a:spcPct val="80000"/>
              </a:lnSpc>
            </a:pPr>
            <a:r>
              <a:rPr lang="tr-TR" b="1" dirty="0" smtClean="0"/>
              <a:t>      </a:t>
            </a:r>
            <a:r>
              <a:rPr lang="tr-TR" sz="2800" b="1" u="sng" dirty="0" smtClean="0"/>
              <a:t>ENVANTER</a:t>
            </a:r>
          </a:p>
          <a:p>
            <a:pPr>
              <a:lnSpc>
                <a:spcPct val="80000"/>
              </a:lnSpc>
            </a:pPr>
            <a:endParaRPr lang="tr-TR" sz="2800" u="sng" dirty="0" smtClean="0"/>
          </a:p>
          <a:p>
            <a:pPr indent="361950">
              <a:lnSpc>
                <a:spcPct val="80000"/>
              </a:lnSpc>
            </a:pPr>
            <a:r>
              <a:rPr lang="tr-TR" dirty="0" smtClean="0"/>
              <a:t> </a:t>
            </a:r>
            <a:r>
              <a:rPr lang="tr-TR" sz="2400" dirty="0" smtClean="0"/>
              <a:t>Her tacir, ticari </a:t>
            </a:r>
            <a:r>
              <a:rPr lang="tr-TR" sz="2400" b="1" u="sng" dirty="0" smtClean="0"/>
              <a:t>işletmesinin açılışında</a:t>
            </a:r>
            <a:r>
              <a:rPr lang="tr-TR" sz="2400" dirty="0" smtClean="0"/>
              <a:t>, taşınmazlarını, alacaklarını, borçlarını, nakit parasının tutarını ve diğer varlıklarını eksiksiz ve doğru bir şekilde gösteren ve varlıkları ile borçlarının değerlerini teker teker belirten bir envanter çıkarır.</a:t>
            </a:r>
          </a:p>
          <a:p>
            <a:pPr indent="361950">
              <a:lnSpc>
                <a:spcPct val="80000"/>
              </a:lnSpc>
            </a:pPr>
            <a:r>
              <a:rPr lang="tr-TR" sz="2400" dirty="0" smtClean="0"/>
              <a:t>Tacir açılıştan sonra </a:t>
            </a:r>
            <a:r>
              <a:rPr lang="tr-TR" sz="2400" b="1" u="sng" dirty="0" smtClean="0"/>
              <a:t>her faaliyet döneminin sonunda</a:t>
            </a:r>
            <a:r>
              <a:rPr lang="tr-TR" sz="2400" dirty="0" smtClean="0"/>
              <a:t> da böyle bir envanter düzenler. Faaliyet dönemi veya başka bir kanuni terimle hesap yılı </a:t>
            </a:r>
            <a:r>
              <a:rPr lang="tr-TR" sz="2400" dirty="0" err="1" smtClean="0"/>
              <a:t>oniki</a:t>
            </a:r>
            <a:r>
              <a:rPr lang="tr-TR" sz="2400" dirty="0" smtClean="0"/>
              <a:t> ayı geçemez. Envanter, düzenli bir işletme faaliyetinin akışına uygun düşen süre içinde çıkarılır. </a:t>
            </a:r>
          </a:p>
          <a:p>
            <a:pPr indent="361950">
              <a:lnSpc>
                <a:spcPct val="80000"/>
              </a:lnSpc>
            </a:pPr>
            <a:endParaRPr lang="tr-TR" sz="2400" dirty="0" smtClean="0"/>
          </a:p>
          <a:p>
            <a:pPr>
              <a:lnSpc>
                <a:spcPct val="80000"/>
              </a:lnSpc>
              <a:buFont typeface="Wingdings" pitchFamily="2" charset="2"/>
              <a:buNone/>
            </a:pPr>
            <a:endParaRPr lang="tr-TR" sz="2400" dirty="0"/>
          </a:p>
        </p:txBody>
      </p:sp>
      <p:pic>
        <p:nvPicPr>
          <p:cNvPr id="23" name="Picture 10" descr="MMj02347000000[1]"/>
          <p:cNvPicPr>
            <a:picLocks noChangeAspect="1" noChangeArrowheads="1" noCrop="1"/>
          </p:cNvPicPr>
          <p:nvPr/>
        </p:nvPicPr>
        <p:blipFill>
          <a:blip r:embed="rId4" cstate="print"/>
          <a:srcRect/>
          <a:stretch>
            <a:fillRect/>
          </a:stretch>
        </p:blipFill>
        <p:spPr bwMode="auto">
          <a:xfrm>
            <a:off x="6500826" y="4643446"/>
            <a:ext cx="1857375" cy="1714500"/>
          </a:xfrm>
          <a:prstGeom prst="rect">
            <a:avLst/>
          </a:prstGeom>
          <a:noFill/>
        </p:spPr>
      </p:pic>
      <p:sp>
        <p:nvSpPr>
          <p:cNvPr id="27" name="26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TTK  md. 66</a:t>
            </a:r>
            <a:endParaRPr lang="tr-TR" dirty="0"/>
          </a:p>
        </p:txBody>
      </p:sp>
      <p:sp>
        <p:nvSpPr>
          <p:cNvPr id="25" name="24 Slayt Numarası Yer Tutucusu"/>
          <p:cNvSpPr>
            <a:spLocks noGrp="1"/>
          </p:cNvSpPr>
          <p:nvPr>
            <p:ph type="sldNum" sz="quarter" idx="12"/>
          </p:nvPr>
        </p:nvSpPr>
        <p:spPr/>
        <p:txBody>
          <a:bodyPr/>
          <a:lstStyle/>
          <a:p>
            <a:fld id="{FA1C692C-4F2D-45F6-A9A8-8A3A8FE27806}" type="slidenum">
              <a:rPr lang="en-US" smtClean="0"/>
              <a:pPr/>
              <a:t>23</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429388" y="214290"/>
            <a:ext cx="250033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21510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Rectangle 2"/>
          <p:cNvSpPr txBox="1">
            <a:spLocks noChangeArrowheads="1"/>
          </p:cNvSpPr>
          <p:nvPr/>
        </p:nvSpPr>
        <p:spPr>
          <a:xfrm>
            <a:off x="1071538" y="1142984"/>
            <a:ext cx="4719642" cy="9000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Arial Black" pitchFamily="34" charset="0"/>
                <a:ea typeface="+mj-ea"/>
                <a:cs typeface="+mj-cs"/>
              </a:rPr>
              <a:t>DÖNEM SONU İŞLEMLERİ</a:t>
            </a:r>
            <a:endParaRPr kumimoji="0" lang="tr-TR" sz="2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7000892"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714348" y="2071678"/>
            <a:ext cx="5429288" cy="3785652"/>
          </a:xfrm>
          <a:prstGeom prst="rect">
            <a:avLst/>
          </a:prstGeom>
        </p:spPr>
        <p:txBody>
          <a:bodyPr wrap="square">
            <a:spAutoFit/>
          </a:bodyPr>
          <a:lstStyle/>
          <a:p>
            <a:pPr>
              <a:lnSpc>
                <a:spcPct val="80000"/>
              </a:lnSpc>
            </a:pPr>
            <a:r>
              <a:rPr lang="tr-TR" b="1" dirty="0" smtClean="0"/>
              <a:t>      </a:t>
            </a:r>
            <a:r>
              <a:rPr lang="tr-TR" sz="2800" b="1" u="sng" dirty="0" smtClean="0"/>
              <a:t>DEĞERLEME</a:t>
            </a:r>
            <a:endParaRPr lang="tr-TR" sz="2800" u="sng" dirty="0" smtClean="0"/>
          </a:p>
          <a:p>
            <a:pPr indent="361950">
              <a:lnSpc>
                <a:spcPct val="80000"/>
              </a:lnSpc>
              <a:buFont typeface="Wingdings" pitchFamily="2" charset="2"/>
              <a:buNone/>
            </a:pPr>
            <a:endParaRPr lang="tr-TR" sz="2800" dirty="0" smtClean="0"/>
          </a:p>
          <a:p>
            <a:pPr indent="361950">
              <a:lnSpc>
                <a:spcPct val="80000"/>
              </a:lnSpc>
              <a:buFont typeface="Wingdings" pitchFamily="2" charset="2"/>
              <a:buNone/>
            </a:pPr>
            <a:r>
              <a:rPr lang="tr-TR" sz="2800" dirty="0" smtClean="0"/>
              <a:t>İşletmenin ticari servetini belli etmek amacıyla, </a:t>
            </a:r>
            <a:r>
              <a:rPr lang="tr-TR" sz="2800" b="1" u="sng" dirty="0" smtClean="0"/>
              <a:t>Vergi matrahının hesaplanmas</a:t>
            </a:r>
            <a:r>
              <a:rPr lang="tr-TR" sz="2800" dirty="0" smtClean="0"/>
              <a:t>ı ile ilgili iktisadi kıymetlerin </a:t>
            </a:r>
            <a:r>
              <a:rPr lang="tr-TR" sz="2800" b="1" u="sng" dirty="0" smtClean="0"/>
              <a:t>takdir ve tespitidir</a:t>
            </a:r>
            <a:r>
              <a:rPr lang="tr-TR" sz="2800" dirty="0" smtClean="0"/>
              <a:t>. Tanımda da anlaşılacağı üzerine değerlemeler direk olarak vergi matrahını etkilemektedirler.</a:t>
            </a:r>
          </a:p>
          <a:p>
            <a:pPr indent="361950">
              <a:lnSpc>
                <a:spcPct val="80000"/>
              </a:lnSpc>
            </a:pPr>
            <a:endParaRPr lang="tr-TR" sz="2400" dirty="0" smtClean="0"/>
          </a:p>
          <a:p>
            <a:pPr>
              <a:lnSpc>
                <a:spcPct val="80000"/>
              </a:lnSpc>
              <a:buFont typeface="Wingdings" pitchFamily="2" charset="2"/>
              <a:buNone/>
            </a:pPr>
            <a:endParaRPr lang="tr-TR" sz="2400" dirty="0"/>
          </a:p>
        </p:txBody>
      </p:sp>
      <p:sp>
        <p:nvSpPr>
          <p:cNvPr id="27" name="26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258-312</a:t>
            </a:r>
            <a:endParaRPr lang="tr-TR" dirty="0"/>
          </a:p>
        </p:txBody>
      </p:sp>
      <p:pic>
        <p:nvPicPr>
          <p:cNvPr id="25" name="Picture 7" descr="AG00021_"/>
          <p:cNvPicPr>
            <a:picLocks noChangeAspect="1" noChangeArrowheads="1" noCrop="1"/>
          </p:cNvPicPr>
          <p:nvPr/>
        </p:nvPicPr>
        <p:blipFill>
          <a:blip r:embed="rId4" cstate="print"/>
          <a:srcRect/>
          <a:stretch>
            <a:fillRect/>
          </a:stretch>
        </p:blipFill>
        <p:spPr>
          <a:xfrm>
            <a:off x="7000892" y="4786322"/>
            <a:ext cx="1038225" cy="1428750"/>
          </a:xfrm>
          <a:prstGeom prst="rect">
            <a:avLst/>
          </a:prstGeom>
          <a:noFill/>
          <a:ln/>
        </p:spPr>
      </p:pic>
      <p:sp>
        <p:nvSpPr>
          <p:cNvPr id="28" name="27 Yuvarlatılmış Dikdörtgen"/>
          <p:cNvSpPr/>
          <p:nvPr/>
        </p:nvSpPr>
        <p:spPr>
          <a:xfrm>
            <a:off x="57147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24</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750"/>
                            </p:stCondLst>
                            <p:childTnLst>
                              <p:par>
                                <p:cTn id="25" presetID="1" presetClass="entr" presetSubtype="0" fill="hold" nodeType="after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1857356" y="214290"/>
            <a:ext cx="707236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164307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Picture 4" descr="ismmmo"/>
          <p:cNvPicPr>
            <a:picLocks noChangeAspect="1" noChangeArrowheads="1"/>
          </p:cNvPicPr>
          <p:nvPr/>
        </p:nvPicPr>
        <p:blipFill>
          <a:blip r:embed="rId3" cstate="print"/>
          <a:srcRect/>
          <a:stretch>
            <a:fillRect/>
          </a:stretch>
        </p:blipFill>
        <p:spPr bwMode="auto">
          <a:xfrm>
            <a:off x="571472" y="71435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graphicFrame>
        <p:nvGraphicFramePr>
          <p:cNvPr id="22" name="21 Tablo"/>
          <p:cNvGraphicFramePr>
            <a:graphicFrameLocks noGrp="1"/>
          </p:cNvGraphicFramePr>
          <p:nvPr/>
        </p:nvGraphicFramePr>
        <p:xfrm>
          <a:off x="1928794" y="357164"/>
          <a:ext cx="6429420" cy="6079850"/>
        </p:xfrm>
        <a:graphic>
          <a:graphicData uri="http://schemas.openxmlformats.org/drawingml/2006/table">
            <a:tbl>
              <a:tblPr firstRow="1" bandRow="1">
                <a:effectLst>
                  <a:innerShdw blurRad="63500" dist="50800" dir="8100000">
                    <a:prstClr val="black">
                      <a:alpha val="50000"/>
                    </a:prstClr>
                  </a:innerShdw>
                </a:effectLst>
                <a:tableStyleId>{284E427A-3D55-4303-BF80-6455036E1DE7}</a:tableStyleId>
              </a:tblPr>
              <a:tblGrid>
                <a:gridCol w="3973237"/>
                <a:gridCol w="2456183"/>
              </a:tblGrid>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u="sng" dirty="0" smtClean="0"/>
                        <a:t>Değerleme ölçüleri </a:t>
                      </a:r>
                    </a:p>
                  </a:txBody>
                  <a:tcPr anchor="ctr"/>
                </a:tc>
                <a:tc>
                  <a:txBody>
                    <a:bodyPr/>
                    <a:lstStyle/>
                    <a:p>
                      <a:pPr algn="ctr"/>
                      <a:r>
                        <a:rPr lang="tr-TR" sz="2400" dirty="0" smtClean="0"/>
                        <a:t>VUK</a:t>
                      </a:r>
                      <a:endParaRPr lang="tr-TR" sz="2400"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Maliyet bedeli</a:t>
                      </a:r>
                    </a:p>
                  </a:txBody>
                  <a:tcPr anchor="ctr"/>
                </a:tc>
                <a:tc>
                  <a:txBody>
                    <a:bodyPr/>
                    <a:lstStyle/>
                    <a:p>
                      <a:pPr algn="ctr"/>
                      <a:r>
                        <a:rPr lang="tr-TR" dirty="0" smtClean="0"/>
                        <a:t>262. 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Borsa rayici</a:t>
                      </a:r>
                    </a:p>
                  </a:txBody>
                  <a:tcPr anchor="ctr"/>
                </a:tc>
                <a:tc>
                  <a:txBody>
                    <a:bodyPr/>
                    <a:lstStyle/>
                    <a:p>
                      <a:pPr algn="ctr"/>
                      <a:r>
                        <a:rPr lang="tr-TR" dirty="0" smtClean="0"/>
                        <a:t>263. md</a:t>
                      </a:r>
                      <a:endParaRPr lang="tr-TR" dirty="0"/>
                    </a:p>
                  </a:txBody>
                  <a:tcPr anchor="ctr"/>
                </a:tc>
              </a:tr>
              <a:tr h="632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Tasarruf değeri</a:t>
                      </a:r>
                    </a:p>
                    <a:p>
                      <a:endParaRPr lang="tr-TR" dirty="0"/>
                    </a:p>
                  </a:txBody>
                  <a:tcPr anchor="ctr"/>
                </a:tc>
                <a:tc>
                  <a:txBody>
                    <a:bodyPr/>
                    <a:lstStyle/>
                    <a:p>
                      <a:pPr algn="ctr"/>
                      <a:r>
                        <a:rPr lang="tr-TR" dirty="0" smtClean="0"/>
                        <a:t>264. 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Mukayyet değeri</a:t>
                      </a:r>
                    </a:p>
                  </a:txBody>
                  <a:tcPr anchor="ctr"/>
                </a:tc>
                <a:tc>
                  <a:txBody>
                    <a:bodyPr/>
                    <a:lstStyle/>
                    <a:p>
                      <a:pPr algn="ctr"/>
                      <a:r>
                        <a:rPr lang="tr-TR" dirty="0" smtClean="0"/>
                        <a:t>265.md</a:t>
                      </a:r>
                      <a:endParaRPr lang="tr-TR" dirty="0"/>
                    </a:p>
                  </a:txBody>
                  <a:tcPr anchor="ctr">
                    <a:cell3D prstMaterial="dkEdge">
                      <a:bevel prst="riblet"/>
                      <a:lightRig rig="flood" dir="t"/>
                    </a:cell3D>
                  </a:tcPr>
                </a:tc>
              </a:tr>
              <a:tr h="543977">
                <a:tc>
                  <a:txBody>
                    <a:bodyPr/>
                    <a:lstStyle/>
                    <a:p>
                      <a:r>
                        <a:rPr lang="tr-TR" sz="1800" dirty="0" smtClean="0"/>
                        <a:t>İtibari değer</a:t>
                      </a:r>
                      <a:endParaRPr lang="tr-TR" dirty="0"/>
                    </a:p>
                  </a:txBody>
                  <a:tcPr anchor="ctr"/>
                </a:tc>
                <a:tc>
                  <a:txBody>
                    <a:bodyPr/>
                    <a:lstStyle/>
                    <a:p>
                      <a:pPr algn="ctr"/>
                      <a:r>
                        <a:rPr lang="tr-TR" dirty="0" smtClean="0"/>
                        <a:t>266.md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Rayiç bedel</a:t>
                      </a:r>
                    </a:p>
                  </a:txBody>
                  <a:tcPr anchor="ctr"/>
                </a:tc>
                <a:tc>
                  <a:txBody>
                    <a:bodyPr/>
                    <a:lstStyle/>
                    <a:p>
                      <a:pPr algn="ctr"/>
                      <a:r>
                        <a:rPr lang="tr-TR" dirty="0" smtClean="0"/>
                        <a:t>Mükerrer</a:t>
                      </a:r>
                      <a:r>
                        <a:rPr lang="tr-TR" baseline="0" dirty="0" smtClean="0"/>
                        <a:t> </a:t>
                      </a:r>
                      <a:r>
                        <a:rPr lang="tr-TR" dirty="0" smtClean="0"/>
                        <a:t>266.md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Emsal bedeli ve ücreti</a:t>
                      </a:r>
                    </a:p>
                  </a:txBody>
                  <a:tcPr anchor="ctr"/>
                </a:tc>
                <a:tc>
                  <a:txBody>
                    <a:bodyPr/>
                    <a:lstStyle/>
                    <a:p>
                      <a:pPr algn="ctr"/>
                      <a:r>
                        <a:rPr lang="tr-TR" dirty="0" smtClean="0"/>
                        <a:t>267.md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Mükellefçe tahmin olunacak bedel </a:t>
                      </a:r>
                    </a:p>
                  </a:txBody>
                  <a:tcPr anchor="ctr"/>
                </a:tc>
                <a:tc>
                  <a:txBody>
                    <a:bodyPr/>
                    <a:lstStyle/>
                    <a:p>
                      <a:pPr algn="ctr"/>
                      <a:r>
                        <a:rPr lang="tr-TR" dirty="0" smtClean="0"/>
                        <a:t>Geçici md. 5</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Tapu siciline kayıtlı bedel</a:t>
                      </a:r>
                    </a:p>
                  </a:txBody>
                  <a:tcPr anchor="ctr"/>
                </a:tc>
                <a:tc>
                  <a:txBody>
                    <a:bodyPr/>
                    <a:lstStyle/>
                    <a:p>
                      <a:pPr algn="ctr"/>
                      <a:r>
                        <a:rPr lang="tr-TR" dirty="0" smtClean="0"/>
                        <a:t>296.md</a:t>
                      </a:r>
                      <a:endParaRPr lang="tr-TR" dirty="0"/>
                    </a:p>
                  </a:txBody>
                  <a:tcPr anchor="ctr"/>
                </a:tc>
              </a:tr>
              <a:tr h="543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Vergi Değeri </a:t>
                      </a:r>
                    </a:p>
                  </a:txBody>
                  <a:tcPr anchor="ctr"/>
                </a:tc>
                <a:tc>
                  <a:txBody>
                    <a:bodyPr/>
                    <a:lstStyle/>
                    <a:p>
                      <a:pPr algn="ctr"/>
                      <a:r>
                        <a:rPr lang="tr-TR" dirty="0" smtClean="0"/>
                        <a:t>268.md</a:t>
                      </a:r>
                      <a:endParaRPr lang="tr-TR" dirty="0"/>
                    </a:p>
                  </a:txBody>
                  <a:tcPr anchor="ctr"/>
                </a:tc>
              </a:tr>
            </a:tbl>
          </a:graphicData>
        </a:graphic>
      </p:graphicFrame>
      <p:sp>
        <p:nvSpPr>
          <p:cNvPr id="19" name="18 Slayt Numarası Yer Tutucusu"/>
          <p:cNvSpPr>
            <a:spLocks noGrp="1"/>
          </p:cNvSpPr>
          <p:nvPr>
            <p:ph type="sldNum" sz="quarter" idx="12"/>
          </p:nvPr>
        </p:nvSpPr>
        <p:spPr/>
        <p:txBody>
          <a:bodyPr/>
          <a:lstStyle/>
          <a:p>
            <a:fld id="{FA1C692C-4F2D-45F6-A9A8-8A3A8FE27806}" type="slidenum">
              <a:rPr lang="en-US" smtClean="0"/>
              <a:pPr/>
              <a:t>25</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2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72264" y="214290"/>
            <a:ext cx="221457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35798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500174"/>
            <a:ext cx="5357850" cy="3416320"/>
          </a:xfrm>
          <a:prstGeom prst="rect">
            <a:avLst/>
          </a:prstGeom>
        </p:spPr>
        <p:txBody>
          <a:bodyPr wrap="square">
            <a:spAutoFit/>
          </a:bodyPr>
          <a:lstStyle/>
          <a:p>
            <a:pPr indent="185738"/>
            <a:r>
              <a:rPr lang="tr-TR" sz="2400" b="1" u="sng" dirty="0" smtClean="0"/>
              <a:t>DÖNEMSELLİK</a:t>
            </a:r>
          </a:p>
          <a:p>
            <a:pPr indent="185738"/>
            <a:endParaRPr lang="tr-TR" sz="2400" b="1" dirty="0" smtClean="0"/>
          </a:p>
          <a:p>
            <a:pPr indent="263525">
              <a:buFont typeface="Wingdings" pitchFamily="2" charset="2"/>
              <a:buNone/>
            </a:pPr>
            <a:r>
              <a:rPr lang="tr-TR" sz="2400" dirty="0" smtClean="0"/>
              <a:t>İçinde bulunulan dönemde </a:t>
            </a:r>
            <a:r>
              <a:rPr lang="tr-TR" sz="2400" b="1" u="sng" dirty="0" smtClean="0"/>
              <a:t>ödemesine rağmen</a:t>
            </a:r>
            <a:r>
              <a:rPr lang="tr-TR" sz="2400" dirty="0" smtClean="0"/>
              <a:t>, içinde bulunulan döneme ait olmayan giderler ile,  yine içinde bulunulan dönemde </a:t>
            </a:r>
            <a:r>
              <a:rPr lang="tr-TR" sz="2400" b="1" u="sng" dirty="0" smtClean="0"/>
              <a:t>tahsil edilmesine rağmen</a:t>
            </a:r>
            <a:r>
              <a:rPr lang="tr-TR" sz="2400" dirty="0" smtClean="0"/>
              <a:t>, içinde bulunulan döneme ait olmayan gelirlerin, faaliyet dönemi gelir ve giderlerinden çıkartılması gerekir.</a:t>
            </a:r>
            <a:endParaRPr lang="tr-TR" sz="2400" dirty="0"/>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19" name="18 Sol Sağ Ok"/>
          <p:cNvSpPr/>
          <p:nvPr/>
        </p:nvSpPr>
        <p:spPr>
          <a:xfrm>
            <a:off x="714348" y="5000636"/>
            <a:ext cx="5572164" cy="285752"/>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22 Düz Bağlayıcı"/>
          <p:cNvCxnSpPr/>
          <p:nvPr/>
        </p:nvCxnSpPr>
        <p:spPr>
          <a:xfrm rot="5400000">
            <a:off x="1571604" y="5143512"/>
            <a:ext cx="42862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4" name="23 Düz Bağlayıcı"/>
          <p:cNvCxnSpPr/>
          <p:nvPr/>
        </p:nvCxnSpPr>
        <p:spPr>
          <a:xfrm rot="5400000">
            <a:off x="5214942" y="5214950"/>
            <a:ext cx="42862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6" name="25 Sağ Ayraç"/>
          <p:cNvSpPr/>
          <p:nvPr/>
        </p:nvSpPr>
        <p:spPr>
          <a:xfrm rot="5400000">
            <a:off x="3233785" y="4052835"/>
            <a:ext cx="676167" cy="3429025"/>
          </a:xfrm>
          <a:prstGeom prst="rightBrace">
            <a:avLst>
              <a:gd name="adj1" fmla="val 8333"/>
              <a:gd name="adj2" fmla="val 5167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7" name="26 Slayt Numarası Yer Tutucusu"/>
          <p:cNvSpPr>
            <a:spLocks noGrp="1"/>
          </p:cNvSpPr>
          <p:nvPr>
            <p:ph type="sldNum" sz="quarter" idx="12"/>
          </p:nvPr>
        </p:nvSpPr>
        <p:spPr/>
        <p:txBody>
          <a:bodyPr/>
          <a:lstStyle/>
          <a:p>
            <a:fld id="{FA1C692C-4F2D-45F6-A9A8-8A3A8FE27806}" type="slidenum">
              <a:rPr lang="en-US" smtClean="0"/>
              <a:pPr/>
              <a:t>26</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2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childTnLst>
                          </p:cTn>
                        </p:par>
                        <p:par>
                          <p:cTn id="25" fill="hold">
                            <p:stCondLst>
                              <p:cond delay="1250"/>
                            </p:stCondLst>
                            <p:childTnLst>
                              <p:par>
                                <p:cTn id="26" presetID="17" presetClass="entr" presetSubtype="1"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ppt_h/2"/>
                                          </p:val>
                                        </p:tav>
                                        <p:tav tm="100000">
                                          <p:val>
                                            <p:strVal val="#ppt_y"/>
                                          </p:val>
                                        </p:tav>
                                      </p:tavLst>
                                    </p:anim>
                                    <p:anim calcmode="lin" valueType="num">
                                      <p:cBhvr>
                                        <p:cTn id="30" dur="500" fill="hold"/>
                                        <p:tgtEl>
                                          <p:spTgt spid="26"/>
                                        </p:tgtEl>
                                        <p:attrNameLst>
                                          <p:attrName>ppt_w</p:attrName>
                                        </p:attrNameLst>
                                      </p:cBhvr>
                                      <p:tavLst>
                                        <p:tav tm="0">
                                          <p:val>
                                            <p:strVal val="#ppt_w"/>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P spid="19"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64373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4572000" cy="461665"/>
          </a:xfrm>
          <a:prstGeom prst="rect">
            <a:avLst/>
          </a:prstGeom>
        </p:spPr>
        <p:txBody>
          <a:bodyPr wrap="square">
            <a:spAutoFit/>
          </a:bodyPr>
          <a:lstStyle/>
          <a:p>
            <a:r>
              <a:rPr lang="tr-TR" sz="2400" dirty="0" smtClean="0"/>
              <a:t>-KASA-</a:t>
            </a:r>
          </a:p>
        </p:txBody>
      </p:sp>
      <p:pic>
        <p:nvPicPr>
          <p:cNvPr id="21" name="Picture 123" descr="j0351593"/>
          <p:cNvPicPr>
            <a:picLocks noChangeAspect="1" noChangeArrowheads="1"/>
          </p:cNvPicPr>
          <p:nvPr/>
        </p:nvPicPr>
        <p:blipFill>
          <a:blip r:embed="rId3" cstate="print"/>
          <a:srcRect/>
          <a:stretch>
            <a:fillRect/>
          </a:stretch>
        </p:blipFill>
        <p:spPr bwMode="auto">
          <a:xfrm>
            <a:off x="714348" y="5214950"/>
            <a:ext cx="1116012" cy="1125538"/>
          </a:xfrm>
          <a:prstGeom prst="rect">
            <a:avLst/>
          </a:prstGeom>
          <a:noFill/>
        </p:spPr>
      </p:pic>
      <p:pic>
        <p:nvPicPr>
          <p:cNvPr id="22" name="Picture 4" descr="ismmmo"/>
          <p:cNvPicPr>
            <a:picLocks noChangeAspect="1" noChangeArrowheads="1"/>
          </p:cNvPicPr>
          <p:nvPr/>
        </p:nvPicPr>
        <p:blipFill>
          <a:blip r:embed="rId4" cstate="print"/>
          <a:srcRect/>
          <a:stretch>
            <a:fillRect/>
          </a:stretch>
        </p:blipFill>
        <p:spPr bwMode="auto">
          <a:xfrm>
            <a:off x="7358082" y="357166"/>
            <a:ext cx="1012045" cy="1143008"/>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14337" name="Rectangle 1"/>
          <p:cNvSpPr>
            <a:spLocks noChangeArrowheads="1"/>
          </p:cNvSpPr>
          <p:nvPr/>
        </p:nvSpPr>
        <p:spPr bwMode="auto">
          <a:xfrm>
            <a:off x="785786" y="1785926"/>
            <a:ext cx="585791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Kasa mevcutları </a:t>
            </a:r>
            <a:r>
              <a:rPr kumimoji="0" lang="tr-T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İTİBAR</a:t>
            </a: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kıymetleri ile değerlenir.</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endParaRPr kumimoji="0" lang="tr-TR"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Daima </a:t>
            </a:r>
            <a:r>
              <a:rPr kumimoji="0" lang="tr-T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BORÇ</a:t>
            </a: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bakiyesi verir.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tr-TR"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(Alacak bakiyesi vermesi durumunda = V.U.K.’</a:t>
            </a:r>
            <a:r>
              <a:rPr kumimoji="0" lang="tr-T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nun</a:t>
            </a: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30/4. maddesine göre </a:t>
            </a:r>
            <a:r>
              <a:rPr kumimoji="0" lang="tr-TR"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re’sen</a:t>
            </a:r>
            <a:r>
              <a:rPr kumimoji="0" lang="tr-T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takdir</a:t>
            </a: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nedenidir.)</a:t>
            </a:r>
            <a:endParaRPr kumimoji="0" lang="tr-TR" sz="1800" b="0" i="0" u="none" strike="noStrike" cap="none" normalizeH="0" baseline="0" dirty="0" smtClean="0">
              <a:ln>
                <a:noFill/>
              </a:ln>
              <a:solidFill>
                <a:schemeClr val="tx1"/>
              </a:solidFill>
              <a:effectLst/>
              <a:latin typeface="Arial" pitchFamily="34" charset="0"/>
            </a:endParaRPr>
          </a:p>
        </p:txBody>
      </p:sp>
      <p:sp>
        <p:nvSpPr>
          <p:cNvPr id="27" name="26 Yuvarlatılmış Dikdörtgen">
            <a:hlinkClick r:id="rId5" action="ppaction://hlinkfile"/>
          </p:cNvPr>
          <p:cNvSpPr/>
          <p:nvPr/>
        </p:nvSpPr>
        <p:spPr>
          <a:xfrm>
            <a:off x="7143768" y="3643314"/>
            <a:ext cx="1357322"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284.md </a:t>
            </a:r>
            <a:endParaRPr lang="tr-TR" dirty="0"/>
          </a:p>
        </p:txBody>
      </p:sp>
      <p:sp>
        <p:nvSpPr>
          <p:cNvPr id="24" name="23 Satır Belirtme Çizgisi 1"/>
          <p:cNvSpPr/>
          <p:nvPr/>
        </p:nvSpPr>
        <p:spPr>
          <a:xfrm>
            <a:off x="3286116" y="3786190"/>
            <a:ext cx="3071834" cy="2428892"/>
          </a:xfrm>
          <a:prstGeom prst="borderCallout1">
            <a:avLst>
              <a:gd name="adj1" fmla="val 18750"/>
              <a:gd name="adj2" fmla="val -8333"/>
              <a:gd name="adj3" fmla="val -67520"/>
              <a:gd name="adj4" fmla="val -5860"/>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İtibari değer, her nevi senetlerle esham ve tahvillerin üzerinde yazılı olan değerlerdir.</a:t>
            </a:r>
          </a:p>
          <a:p>
            <a:pPr algn="ctr"/>
            <a:endParaRPr lang="tr-TR" dirty="0"/>
          </a:p>
        </p:txBody>
      </p:sp>
      <p:sp>
        <p:nvSpPr>
          <p:cNvPr id="26" name="25 Slayt Numarası Yer Tutucusu"/>
          <p:cNvSpPr>
            <a:spLocks noGrp="1"/>
          </p:cNvSpPr>
          <p:nvPr>
            <p:ph type="sldNum" sz="quarter" idx="12"/>
          </p:nvPr>
        </p:nvSpPr>
        <p:spPr/>
        <p:txBody>
          <a:bodyPr/>
          <a:lstStyle/>
          <a:p>
            <a:fld id="{FA1C692C-4F2D-45F6-A9A8-8A3A8FE27806}" type="slidenum">
              <a:rPr lang="en-US" smtClean="0"/>
              <a:pPr/>
              <a:t>27</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0"/>
                                          </p:stCondLst>
                                        </p:cTn>
                                        <p:tgtEl>
                                          <p:spTgt spid="14337">
                                            <p:txEl>
                                              <p:pRg st="0" end="0"/>
                                            </p:txEl>
                                          </p:spTgt>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1"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24"/>
                                        </p:tgtEl>
                                        <p:attrNameLst>
                                          <p:attrName>ppt_x</p:attrName>
                                        </p:attrNameLst>
                                      </p:cBhvr>
                                      <p:tavLst>
                                        <p:tav tm="0">
                                          <p:val>
                                            <p:strVal val="ppt_x"/>
                                          </p:val>
                                        </p:tav>
                                        <p:tav tm="100000">
                                          <p:val>
                                            <p:strVal val="ppt_x"/>
                                          </p:val>
                                        </p:tav>
                                      </p:tavLst>
                                    </p:anim>
                                    <p:anim calcmode="lin" valueType="num">
                                      <p:cBhvr additive="base">
                                        <p:cTn id="32" dur="500"/>
                                        <p:tgtEl>
                                          <p:spTgt spid="24"/>
                                        </p:tgtEl>
                                        <p:attrNameLst>
                                          <p:attrName>ppt_y</p:attrName>
                                        </p:attrNameLst>
                                      </p:cBhvr>
                                      <p:tavLst>
                                        <p:tav tm="0">
                                          <p:val>
                                            <p:strVal val="ppt_y"/>
                                          </p:val>
                                        </p:tav>
                                        <p:tav tm="100000">
                                          <p:val>
                                            <p:strVal val="1+ppt_h/2"/>
                                          </p:val>
                                        </p:tav>
                                      </p:tavLst>
                                    </p:anim>
                                    <p:set>
                                      <p:cBhvr>
                                        <p:cTn id="33" dur="1" fill="hold">
                                          <p:stCondLst>
                                            <p:cond delay="499"/>
                                          </p:stCondLst>
                                        </p:cTn>
                                        <p:tgtEl>
                                          <p:spTgt spid="24"/>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4337">
                                            <p:txEl>
                                              <p:pRg st="2" end="2"/>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43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7" grpId="0" animBg="1"/>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715272" y="214290"/>
            <a:ext cx="121444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4572000" cy="395173"/>
          </a:xfrm>
          <a:prstGeom prst="rect">
            <a:avLst/>
          </a:prstGeom>
        </p:spPr>
        <p:txBody>
          <a:bodyPr wrap="square">
            <a:spAutoFit/>
          </a:bodyPr>
          <a:lstStyle/>
          <a:p>
            <a:pPr>
              <a:lnSpc>
                <a:spcPct val="80000"/>
              </a:lnSpc>
            </a:pPr>
            <a:r>
              <a:rPr lang="tr-TR" sz="2400" dirty="0" smtClean="0"/>
              <a:t>-Kasa sayım </a:t>
            </a:r>
            <a:r>
              <a:rPr lang="tr-TR" sz="2400" b="1" u="sng" dirty="0" smtClean="0"/>
              <a:t>fazlası</a:t>
            </a:r>
          </a:p>
        </p:txBody>
      </p:sp>
      <p:pic>
        <p:nvPicPr>
          <p:cNvPr id="22" name="Picture 4" descr="ismmmo"/>
          <p:cNvPicPr>
            <a:picLocks noChangeAspect="1" noChangeArrowheads="1"/>
          </p:cNvPicPr>
          <p:nvPr/>
        </p:nvPicPr>
        <p:blipFill>
          <a:blip r:embed="rId3"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308324"/>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100 KASA                                                                       XXX</a:t>
            </a:r>
          </a:p>
          <a:p>
            <a:pPr>
              <a:lnSpc>
                <a:spcPct val="80000"/>
              </a:lnSpc>
              <a:buFont typeface="Wingdings" pitchFamily="2" charset="2"/>
              <a:buNone/>
            </a:pPr>
            <a:r>
              <a:rPr lang="tr-TR" b="1" dirty="0" smtClean="0"/>
              <a:t>                397 KASA SAYIM VE TESELLUM FAZ.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397 KASA SAYIM VE TESELLUM FAZ.                            XXX                </a:t>
            </a:r>
          </a:p>
          <a:p>
            <a:pPr>
              <a:lnSpc>
                <a:spcPct val="80000"/>
              </a:lnSpc>
              <a:buFont typeface="Wingdings" pitchFamily="2" charset="2"/>
              <a:buNone/>
            </a:pPr>
            <a:r>
              <a:rPr lang="tr-TR" b="1" dirty="0" smtClean="0"/>
              <a:t>                679 DİĞER OLAĞAN DIŞI GEL. VE KAR.                        XXX</a:t>
            </a:r>
          </a:p>
          <a:p>
            <a:pPr>
              <a:lnSpc>
                <a:spcPct val="80000"/>
              </a:lnSpc>
              <a:buFont typeface="Wingdings" pitchFamily="2" charset="2"/>
              <a:buNone/>
            </a:pPr>
            <a:endParaRPr lang="tr-TR" dirty="0" smtClean="0"/>
          </a:p>
        </p:txBody>
      </p:sp>
      <p:cxnSp>
        <p:nvCxnSpPr>
          <p:cNvPr id="35" name="34 Düz Bağlayıcı"/>
          <p:cNvCxnSpPr/>
          <p:nvPr/>
        </p:nvCxnSpPr>
        <p:spPr>
          <a:xfrm rot="5400000">
            <a:off x="3750463"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64331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64344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21" descr="MMj02969660000[1]"/>
          <p:cNvPicPr>
            <a:picLocks noChangeAspect="1" noChangeArrowheads="1" noCrop="1"/>
          </p:cNvPicPr>
          <p:nvPr/>
        </p:nvPicPr>
        <p:blipFill>
          <a:blip r:embed="rId4" cstate="print"/>
          <a:srcRect/>
          <a:stretch>
            <a:fillRect/>
          </a:stretch>
        </p:blipFill>
        <p:spPr bwMode="auto">
          <a:xfrm>
            <a:off x="6000760" y="5000636"/>
            <a:ext cx="1331912" cy="1350962"/>
          </a:xfrm>
          <a:prstGeom prst="rect">
            <a:avLst/>
          </a:prstGeom>
          <a:noFill/>
        </p:spPr>
      </p:pic>
      <p:sp>
        <p:nvSpPr>
          <p:cNvPr id="27649" name="Rectangle 1"/>
          <p:cNvSpPr>
            <a:spLocks noChangeArrowheads="1"/>
          </p:cNvSpPr>
          <p:nvPr/>
        </p:nvSpPr>
        <p:spPr bwMode="auto">
          <a:xfrm>
            <a:off x="642910" y="5286387"/>
            <a:ext cx="61436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400" b="1" dirty="0" smtClean="0"/>
              <a:t>(Fazlalığın nedeni bulunmadığı takdirde gelir olarak matraha ilave edilecektir.)</a:t>
            </a:r>
            <a:endParaRPr kumimoji="0" lang="tr-TR" sz="1800" b="0" i="0" u="none" strike="noStrike" cap="none" normalizeH="0" baseline="0" dirty="0" smtClean="0">
              <a:ln>
                <a:noFill/>
              </a:ln>
              <a:solidFill>
                <a:schemeClr val="tx1"/>
              </a:solidFill>
              <a:effectLst/>
              <a:latin typeface="Arial" pitchFamily="34" charset="0"/>
            </a:endParaRPr>
          </a:p>
        </p:txBody>
      </p:sp>
      <p:sp>
        <p:nvSpPr>
          <p:cNvPr id="30" name="29 Slayt Numarası Yer Tutucusu"/>
          <p:cNvSpPr>
            <a:spLocks noGrp="1"/>
          </p:cNvSpPr>
          <p:nvPr>
            <p:ph type="sldNum" sz="quarter" idx="12"/>
          </p:nvPr>
        </p:nvSpPr>
        <p:spPr/>
        <p:txBody>
          <a:bodyPr/>
          <a:lstStyle/>
          <a:p>
            <a:fld id="{FA1C692C-4F2D-45F6-A9A8-8A3A8FE27806}" type="slidenum">
              <a:rPr lang="en-US" smtClean="0"/>
              <a:pPr/>
              <a:t>28</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37"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900" decel="100000" fill="hold"/>
                                        <p:tgtEl>
                                          <p:spTgt spid="3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900" decel="100000" fill="hold"/>
                                        <p:tgtEl>
                                          <p:spTgt spid="4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900" decel="100000" fill="hold"/>
                                        <p:tgtEl>
                                          <p:spTgt spid="4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750"/>
                            </p:stCondLst>
                            <p:childTnLst>
                              <p:par>
                                <p:cTn id="38" presetID="17"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ppt_x</p:attrName>
                                        </p:attrNameLst>
                                      </p:cBhvr>
                                      <p:tavLst>
                                        <p:tav tm="0">
                                          <p:val>
                                            <p:strVal val="#ppt_x-#ppt_w/2"/>
                                          </p:val>
                                        </p:tav>
                                        <p:tav tm="100000">
                                          <p:val>
                                            <p:strVal val="#ppt_x"/>
                                          </p:val>
                                        </p:tav>
                                      </p:tavLst>
                                    </p:anim>
                                    <p:anim calcmode="lin" valueType="num">
                                      <p:cBhvr>
                                        <p:cTn id="41" dur="500" fill="hold"/>
                                        <p:tgtEl>
                                          <p:spTgt spid="43"/>
                                        </p:tgtEl>
                                        <p:attrNameLst>
                                          <p:attrName>ppt_y</p:attrName>
                                        </p:attrNameLst>
                                      </p:cBhvr>
                                      <p:tavLst>
                                        <p:tav tm="0">
                                          <p:val>
                                            <p:strVal val="#ppt_y"/>
                                          </p:val>
                                        </p:tav>
                                        <p:tav tm="100000">
                                          <p:val>
                                            <p:strVal val="#ppt_y"/>
                                          </p:val>
                                        </p:tav>
                                      </p:tavLst>
                                    </p:anim>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strVal val="#ppt_h"/>
                                          </p:val>
                                        </p:tav>
                                        <p:tav tm="100000">
                                          <p:val>
                                            <p:strVal val="#ppt_h"/>
                                          </p:val>
                                        </p:tav>
                                      </p:tavLst>
                                    </p:anim>
                                  </p:childTnLst>
                                </p:cTn>
                              </p:par>
                            </p:childTnLst>
                          </p:cTn>
                        </p:par>
                        <p:par>
                          <p:cTn id="44" fill="hold">
                            <p:stCondLst>
                              <p:cond delay="2250"/>
                            </p:stCondLst>
                            <p:childTnLst>
                              <p:par>
                                <p:cTn id="45" presetID="17"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ppt_x</p:attrName>
                                        </p:attrNameLst>
                                      </p:cBhvr>
                                      <p:tavLst>
                                        <p:tav tm="0">
                                          <p:val>
                                            <p:strVal val="#ppt_x-#ppt_w/2"/>
                                          </p:val>
                                        </p:tav>
                                        <p:tav tm="100000">
                                          <p:val>
                                            <p:strVal val="#ppt_x"/>
                                          </p:val>
                                        </p:tav>
                                      </p:tavLst>
                                    </p:anim>
                                    <p:anim calcmode="lin" valueType="num">
                                      <p:cBhvr>
                                        <p:cTn id="48" dur="500" fill="hold"/>
                                        <p:tgtEl>
                                          <p:spTgt spid="44"/>
                                        </p:tgtEl>
                                        <p:attrNameLst>
                                          <p:attrName>ppt_y</p:attrName>
                                        </p:attrNameLst>
                                      </p:cBhvr>
                                      <p:tavLst>
                                        <p:tav tm="0">
                                          <p:val>
                                            <p:strVal val="#ppt_y"/>
                                          </p:val>
                                        </p:tav>
                                        <p:tav tm="100000">
                                          <p:val>
                                            <p:strVal val="#ppt_y"/>
                                          </p:val>
                                        </p:tav>
                                      </p:tavLst>
                                    </p:anim>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strVal val="#ppt_h"/>
                                          </p:val>
                                        </p:tav>
                                        <p:tav tm="100000">
                                          <p:val>
                                            <p:strVal val="#ppt_h"/>
                                          </p:val>
                                        </p:tav>
                                      </p:tavLst>
                                    </p:anim>
                                  </p:childTnLst>
                                </p:cTn>
                              </p:par>
                            </p:childTnLst>
                          </p:cTn>
                        </p:par>
                        <p:par>
                          <p:cTn id="51" fill="hold">
                            <p:stCondLst>
                              <p:cond delay="2750"/>
                            </p:stCondLst>
                            <p:childTnLst>
                              <p:par>
                                <p:cTn id="52" presetID="22" presetClass="entr" presetSubtype="8" fill="hold"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wipe(left)">
                                      <p:cBhvr>
                                        <p:cTn id="54" dur="500"/>
                                        <p:tgtEl>
                                          <p:spTgt spid="33">
                                            <p:txEl>
                                              <p:pRg st="0" end="0"/>
                                            </p:txEl>
                                          </p:spTgt>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33">
                                            <p:txEl>
                                              <p:pRg st="2" end="2"/>
                                            </p:txEl>
                                          </p:spTgt>
                                        </p:tgtEl>
                                        <p:attrNameLst>
                                          <p:attrName>style.visibility</p:attrName>
                                        </p:attrNameLst>
                                      </p:cBhvr>
                                      <p:to>
                                        <p:strVal val="visible"/>
                                      </p:to>
                                    </p:set>
                                    <p:animEffect transition="in" filter="wipe(left)">
                                      <p:cBhvr>
                                        <p:cTn id="58" dur="500"/>
                                        <p:tgtEl>
                                          <p:spTgt spid="33">
                                            <p:txEl>
                                              <p:pRg st="2" end="2"/>
                                            </p:txEl>
                                          </p:spTgt>
                                        </p:tgtEl>
                                      </p:cBhvr>
                                    </p:animEffect>
                                  </p:childTnLst>
                                </p:cTn>
                              </p:par>
                            </p:childTnLst>
                          </p:cTn>
                        </p:par>
                        <p:par>
                          <p:cTn id="59" fill="hold">
                            <p:stCondLst>
                              <p:cond delay="3750"/>
                            </p:stCondLst>
                            <p:childTnLst>
                              <p:par>
                                <p:cTn id="60" presetID="22" presetClass="entr" presetSubtype="8" fill="hold" nodeType="afterEffect">
                                  <p:stCondLst>
                                    <p:cond delay="0"/>
                                  </p:stCondLst>
                                  <p:childTnLst>
                                    <p:set>
                                      <p:cBhvr>
                                        <p:cTn id="61" dur="1" fill="hold">
                                          <p:stCondLst>
                                            <p:cond delay="0"/>
                                          </p:stCondLst>
                                        </p:cTn>
                                        <p:tgtEl>
                                          <p:spTgt spid="33">
                                            <p:txEl>
                                              <p:pRg st="3" end="3"/>
                                            </p:txEl>
                                          </p:spTgt>
                                        </p:tgtEl>
                                        <p:attrNameLst>
                                          <p:attrName>style.visibility</p:attrName>
                                        </p:attrNameLst>
                                      </p:cBhvr>
                                      <p:to>
                                        <p:strVal val="visible"/>
                                      </p:to>
                                    </p:set>
                                    <p:animEffect transition="in" filter="wipe(left)">
                                      <p:cBhvr>
                                        <p:cTn id="62" dur="500"/>
                                        <p:tgtEl>
                                          <p:spTgt spid="33">
                                            <p:txEl>
                                              <p:pRg st="3" end="3"/>
                                            </p:txEl>
                                          </p:spTgt>
                                        </p:tgtEl>
                                      </p:cBhvr>
                                    </p:animEffect>
                                  </p:childTnLst>
                                </p:cTn>
                              </p:par>
                            </p:childTnLst>
                          </p:cTn>
                        </p:par>
                        <p:par>
                          <p:cTn id="63" fill="hold">
                            <p:stCondLst>
                              <p:cond delay="4250"/>
                            </p:stCondLst>
                            <p:childTnLst>
                              <p:par>
                                <p:cTn id="64" presetID="17"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ppt_x</p:attrName>
                                        </p:attrNameLst>
                                      </p:cBhvr>
                                      <p:tavLst>
                                        <p:tav tm="0">
                                          <p:val>
                                            <p:strVal val="#ppt_x-#ppt_w/2"/>
                                          </p:val>
                                        </p:tav>
                                        <p:tav tm="100000">
                                          <p:val>
                                            <p:strVal val="#ppt_x"/>
                                          </p:val>
                                        </p:tav>
                                      </p:tavLst>
                                    </p:anim>
                                    <p:anim calcmode="lin" valueType="num">
                                      <p:cBhvr>
                                        <p:cTn id="67" dur="500" fill="hold"/>
                                        <p:tgtEl>
                                          <p:spTgt spid="45"/>
                                        </p:tgtEl>
                                        <p:attrNameLst>
                                          <p:attrName>ppt_y</p:attrName>
                                        </p:attrNameLst>
                                      </p:cBhvr>
                                      <p:tavLst>
                                        <p:tav tm="0">
                                          <p:val>
                                            <p:strVal val="#ppt_y"/>
                                          </p:val>
                                        </p:tav>
                                        <p:tav tm="100000">
                                          <p:val>
                                            <p:strVal val="#ppt_y"/>
                                          </p:val>
                                        </p:tav>
                                      </p:tavLst>
                                    </p:anim>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strVal val="#ppt_h"/>
                                          </p:val>
                                        </p:tav>
                                        <p:tav tm="100000">
                                          <p:val>
                                            <p:strVal val="#ppt_h"/>
                                          </p:val>
                                        </p:tav>
                                      </p:tavLst>
                                    </p:anim>
                                  </p:childTnLst>
                                </p:cTn>
                              </p:par>
                            </p:childTnLst>
                          </p:cTn>
                        </p:par>
                        <p:par>
                          <p:cTn id="70" fill="hold">
                            <p:stCondLst>
                              <p:cond delay="4750"/>
                            </p:stCondLst>
                            <p:childTnLst>
                              <p:par>
                                <p:cTn id="71" presetID="17"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ppt_x</p:attrName>
                                        </p:attrNameLst>
                                      </p:cBhvr>
                                      <p:tavLst>
                                        <p:tav tm="0">
                                          <p:val>
                                            <p:strVal val="#ppt_x-#ppt_w/2"/>
                                          </p:val>
                                        </p:tav>
                                        <p:tav tm="100000">
                                          <p:val>
                                            <p:strVal val="#ppt_x"/>
                                          </p:val>
                                        </p:tav>
                                      </p:tavLst>
                                    </p:anim>
                                    <p:anim calcmode="lin" valueType="num">
                                      <p:cBhvr>
                                        <p:cTn id="74" dur="500" fill="hold"/>
                                        <p:tgtEl>
                                          <p:spTgt spid="46"/>
                                        </p:tgtEl>
                                        <p:attrNameLst>
                                          <p:attrName>ppt_y</p:attrName>
                                        </p:attrNameLst>
                                      </p:cBhvr>
                                      <p:tavLst>
                                        <p:tav tm="0">
                                          <p:val>
                                            <p:strVal val="#ppt_y"/>
                                          </p:val>
                                        </p:tav>
                                        <p:tav tm="100000">
                                          <p:val>
                                            <p:strVal val="#ppt_y"/>
                                          </p:val>
                                        </p:tav>
                                      </p:tavLst>
                                    </p:anim>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strVal val="#ppt_h"/>
                                          </p:val>
                                        </p:tav>
                                        <p:tav tm="100000">
                                          <p:val>
                                            <p:strVal val="#ppt_h"/>
                                          </p:val>
                                        </p:tav>
                                      </p:tavLst>
                                    </p:anim>
                                  </p:childTnLst>
                                </p:cTn>
                              </p:par>
                            </p:childTnLst>
                          </p:cTn>
                        </p:par>
                        <p:par>
                          <p:cTn id="77" fill="hold">
                            <p:stCondLst>
                              <p:cond delay="5250"/>
                            </p:stCondLst>
                            <p:childTnLst>
                              <p:par>
                                <p:cTn id="78" presetID="22" presetClass="entr" presetSubtype="8" fill="hold" nodeType="after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Effect transition="in" filter="wipe(left)">
                                      <p:cBhvr>
                                        <p:cTn id="80" dur="500"/>
                                        <p:tgtEl>
                                          <p:spTgt spid="33">
                                            <p:txEl>
                                              <p:pRg st="5" end="5"/>
                                            </p:txEl>
                                          </p:spTgt>
                                        </p:tgtEl>
                                      </p:cBhvr>
                                    </p:animEffect>
                                  </p:childTnLst>
                                </p:cTn>
                              </p:par>
                            </p:childTnLst>
                          </p:cTn>
                        </p:par>
                        <p:par>
                          <p:cTn id="81" fill="hold">
                            <p:stCondLst>
                              <p:cond delay="5750"/>
                            </p:stCondLst>
                            <p:childTnLst>
                              <p:par>
                                <p:cTn id="82" presetID="22" presetClass="entr" presetSubtype="8" fill="hold" nodeType="afterEffect">
                                  <p:stCondLst>
                                    <p:cond delay="0"/>
                                  </p:stCondLst>
                                  <p:childTnLst>
                                    <p:set>
                                      <p:cBhvr>
                                        <p:cTn id="83" dur="1" fill="hold">
                                          <p:stCondLst>
                                            <p:cond delay="0"/>
                                          </p:stCondLst>
                                        </p:cTn>
                                        <p:tgtEl>
                                          <p:spTgt spid="33">
                                            <p:txEl>
                                              <p:pRg st="7" end="7"/>
                                            </p:txEl>
                                          </p:spTgt>
                                        </p:tgtEl>
                                        <p:attrNameLst>
                                          <p:attrName>style.visibility</p:attrName>
                                        </p:attrNameLst>
                                      </p:cBhvr>
                                      <p:to>
                                        <p:strVal val="visible"/>
                                      </p:to>
                                    </p:set>
                                    <p:animEffect transition="in" filter="wipe(left)">
                                      <p:cBhvr>
                                        <p:cTn id="84" dur="500"/>
                                        <p:tgtEl>
                                          <p:spTgt spid="33">
                                            <p:txEl>
                                              <p:pRg st="7" end="7"/>
                                            </p:txEl>
                                          </p:spTgt>
                                        </p:tgtEl>
                                      </p:cBhvr>
                                    </p:animEffect>
                                  </p:childTnLst>
                                </p:cTn>
                              </p:par>
                            </p:childTnLst>
                          </p:cTn>
                        </p:par>
                        <p:par>
                          <p:cTn id="85" fill="hold">
                            <p:stCondLst>
                              <p:cond delay="6250"/>
                            </p:stCondLst>
                            <p:childTnLst>
                              <p:par>
                                <p:cTn id="86" presetID="22" presetClass="entr" presetSubtype="8" fill="hold" nodeType="afterEffect">
                                  <p:stCondLst>
                                    <p:cond delay="0"/>
                                  </p:stCondLst>
                                  <p:childTnLst>
                                    <p:set>
                                      <p:cBhvr>
                                        <p:cTn id="87" dur="1" fill="hold">
                                          <p:stCondLst>
                                            <p:cond delay="0"/>
                                          </p:stCondLst>
                                        </p:cTn>
                                        <p:tgtEl>
                                          <p:spTgt spid="33">
                                            <p:txEl>
                                              <p:pRg st="8" end="8"/>
                                            </p:txEl>
                                          </p:spTgt>
                                        </p:tgtEl>
                                        <p:attrNameLst>
                                          <p:attrName>style.visibility</p:attrName>
                                        </p:attrNameLst>
                                      </p:cBhvr>
                                      <p:to>
                                        <p:strVal val="visible"/>
                                      </p:to>
                                    </p:set>
                                    <p:animEffect transition="in" filter="wipe(left)">
                                      <p:cBhvr>
                                        <p:cTn id="88" dur="500"/>
                                        <p:tgtEl>
                                          <p:spTgt spid="33">
                                            <p:txEl>
                                              <p:pRg st="8" end="8"/>
                                            </p:txEl>
                                          </p:spTgt>
                                        </p:tgtEl>
                                      </p:cBhvr>
                                    </p:animEffect>
                                  </p:childTnLst>
                                </p:cTn>
                              </p:par>
                            </p:childTnLst>
                          </p:cTn>
                        </p:par>
                        <p:par>
                          <p:cTn id="89" fill="hold">
                            <p:stCondLst>
                              <p:cond delay="6750"/>
                            </p:stCondLst>
                            <p:childTnLst>
                              <p:par>
                                <p:cTn id="90" presetID="17" presetClass="entr" presetSubtype="8"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ppt_x</p:attrName>
                                        </p:attrNameLst>
                                      </p:cBhvr>
                                      <p:tavLst>
                                        <p:tav tm="0">
                                          <p:val>
                                            <p:strVal val="#ppt_x-#ppt_w/2"/>
                                          </p:val>
                                        </p:tav>
                                        <p:tav tm="100000">
                                          <p:val>
                                            <p:strVal val="#ppt_x"/>
                                          </p:val>
                                        </p:tav>
                                      </p:tavLst>
                                    </p:anim>
                                    <p:anim calcmode="lin" valueType="num">
                                      <p:cBhvr>
                                        <p:cTn id="93" dur="500" fill="hold"/>
                                        <p:tgtEl>
                                          <p:spTgt spid="47"/>
                                        </p:tgtEl>
                                        <p:attrNameLst>
                                          <p:attrName>ppt_y</p:attrName>
                                        </p:attrNameLst>
                                      </p:cBhvr>
                                      <p:tavLst>
                                        <p:tav tm="0">
                                          <p:val>
                                            <p:strVal val="#ppt_y"/>
                                          </p:val>
                                        </p:tav>
                                        <p:tav tm="100000">
                                          <p:val>
                                            <p:strVal val="#ppt_y"/>
                                          </p:val>
                                        </p:tav>
                                      </p:tavLst>
                                    </p:anim>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strVal val="#ppt_h"/>
                                          </p:val>
                                        </p:tav>
                                        <p:tav tm="100000">
                                          <p:val>
                                            <p:strVal val="#ppt_h"/>
                                          </p:val>
                                        </p:tav>
                                      </p:tavLst>
                                    </p:anim>
                                  </p:childTnLst>
                                </p:cTn>
                              </p:par>
                              <p:par>
                                <p:cTn id="96" presetID="22" presetClass="entr" presetSubtype="8" fill="hold" grpId="0" nodeType="withEffect">
                                  <p:stCondLst>
                                    <p:cond delay="0"/>
                                  </p:stCondLst>
                                  <p:childTnLst>
                                    <p:set>
                                      <p:cBhvr>
                                        <p:cTn id="97" dur="1" fill="hold">
                                          <p:stCondLst>
                                            <p:cond delay="0"/>
                                          </p:stCondLst>
                                        </p:cTn>
                                        <p:tgtEl>
                                          <p:spTgt spid="27649"/>
                                        </p:tgtEl>
                                        <p:attrNameLst>
                                          <p:attrName>style.visibility</p:attrName>
                                        </p:attrNameLst>
                                      </p:cBhvr>
                                      <p:to>
                                        <p:strVal val="visible"/>
                                      </p:to>
                                    </p:set>
                                    <p:animEffect transition="in" filter="wipe(left)">
                                      <p:cBhvr>
                                        <p:cTn id="98"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76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715272" y="214290"/>
            <a:ext cx="121444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4572000" cy="395173"/>
          </a:xfrm>
          <a:prstGeom prst="rect">
            <a:avLst/>
          </a:prstGeom>
        </p:spPr>
        <p:txBody>
          <a:bodyPr wrap="square">
            <a:spAutoFit/>
          </a:bodyPr>
          <a:lstStyle/>
          <a:p>
            <a:pPr>
              <a:lnSpc>
                <a:spcPct val="80000"/>
              </a:lnSpc>
            </a:pPr>
            <a:r>
              <a:rPr lang="tr-TR" sz="2400" dirty="0" smtClean="0"/>
              <a:t>-Kasa sayım </a:t>
            </a:r>
            <a:r>
              <a:rPr lang="tr-TR" sz="2400" b="1" u="sng" dirty="0" smtClean="0"/>
              <a:t>noksanı</a:t>
            </a:r>
          </a:p>
        </p:txBody>
      </p:sp>
      <p:pic>
        <p:nvPicPr>
          <p:cNvPr id="22" name="Picture 4" descr="ismmmo"/>
          <p:cNvPicPr>
            <a:picLocks noChangeAspect="1" noChangeArrowheads="1"/>
          </p:cNvPicPr>
          <p:nvPr/>
        </p:nvPicPr>
        <p:blipFill>
          <a:blip r:embed="rId4"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308324"/>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197 SAYIM TESELLÜM NOKSANLARI                         XXX</a:t>
            </a:r>
          </a:p>
          <a:p>
            <a:pPr>
              <a:lnSpc>
                <a:spcPct val="80000"/>
              </a:lnSpc>
              <a:buFont typeface="Wingdings" pitchFamily="2" charset="2"/>
              <a:buNone/>
            </a:pPr>
            <a:r>
              <a:rPr lang="tr-TR" b="1" dirty="0" smtClean="0"/>
              <a:t>                100 KASA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689 DİĞER OLAĞAN DIŞI GİDER VE ZARARLAR       XXX                </a:t>
            </a:r>
          </a:p>
          <a:p>
            <a:pPr>
              <a:lnSpc>
                <a:spcPct val="80000"/>
              </a:lnSpc>
              <a:buFont typeface="Wingdings" pitchFamily="2" charset="2"/>
              <a:buNone/>
            </a:pPr>
            <a:r>
              <a:rPr lang="tr-TR" b="1" dirty="0" smtClean="0"/>
              <a:t>                197 SAYIM TESELLÜM NOKSANLARI                             XXX</a:t>
            </a:r>
          </a:p>
          <a:p>
            <a:pPr>
              <a:lnSpc>
                <a:spcPct val="80000"/>
              </a:lnSpc>
              <a:buFont typeface="Wingdings" pitchFamily="2" charset="2"/>
              <a:buNone/>
            </a:pPr>
            <a:endParaRPr lang="tr-TR" dirty="0" smtClean="0"/>
          </a:p>
        </p:txBody>
      </p:sp>
      <p:cxnSp>
        <p:nvCxnSpPr>
          <p:cNvPr id="35" name="34 Düz Bağlayıcı"/>
          <p:cNvCxnSpPr/>
          <p:nvPr/>
        </p:nvCxnSpPr>
        <p:spPr>
          <a:xfrm rot="5400000">
            <a:off x="3607587"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64331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64344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649" name="Rectangle 1"/>
          <p:cNvSpPr>
            <a:spLocks noChangeArrowheads="1"/>
          </p:cNvSpPr>
          <p:nvPr/>
        </p:nvSpPr>
        <p:spPr bwMode="auto">
          <a:xfrm>
            <a:off x="642910" y="5286387"/>
            <a:ext cx="61436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400" b="1" dirty="0" smtClean="0"/>
              <a:t>(Kanunen </a:t>
            </a:r>
            <a:r>
              <a:rPr lang="tr-TR" sz="1400" b="1" dirty="0"/>
              <a:t>Kabul Edilmeyen Gider olarak matraha dahil </a:t>
            </a:r>
            <a:r>
              <a:rPr lang="tr-TR" sz="1400" b="1" dirty="0" smtClean="0"/>
              <a:t>edilecektir.)</a:t>
            </a:r>
            <a:endParaRPr kumimoji="0" lang="tr-TR" sz="1800" b="0" i="0" u="none" strike="noStrike" cap="none" normalizeH="0" baseline="0" dirty="0" smtClean="0">
              <a:ln>
                <a:noFill/>
              </a:ln>
              <a:solidFill>
                <a:schemeClr val="tx1"/>
              </a:solidFill>
              <a:effectLst/>
              <a:latin typeface="Arial" pitchFamily="34" charset="0"/>
            </a:endParaRPr>
          </a:p>
        </p:txBody>
      </p:sp>
      <p:graphicFrame>
        <p:nvGraphicFramePr>
          <p:cNvPr id="1026" name="Object 2"/>
          <p:cNvGraphicFramePr>
            <a:graphicFrameLocks noChangeAspect="1"/>
          </p:cNvGraphicFramePr>
          <p:nvPr/>
        </p:nvGraphicFramePr>
        <p:xfrm>
          <a:off x="5929322" y="5000636"/>
          <a:ext cx="1608458" cy="1309686"/>
        </p:xfrm>
        <a:graphic>
          <a:graphicData uri="http://schemas.openxmlformats.org/presentationml/2006/ole">
            <mc:AlternateContent xmlns:mc="http://schemas.openxmlformats.org/markup-compatibility/2006">
              <mc:Choice xmlns:v="urn:schemas-microsoft-com:vml" Requires="v">
                <p:oleObj spid="_x0000_s1096" name="Clip" r:id="rId5" imgW="1113120" imgH="906120" progId="">
                  <p:embed/>
                </p:oleObj>
              </mc:Choice>
              <mc:Fallback>
                <p:oleObj name="Clip" r:id="rId5" imgW="1113120" imgH="90612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22" y="5000636"/>
                        <a:ext cx="1608458" cy="1309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29 Slayt Numarası Yer Tutucusu"/>
          <p:cNvSpPr>
            <a:spLocks noGrp="1"/>
          </p:cNvSpPr>
          <p:nvPr>
            <p:ph type="sldNum" sz="quarter" idx="12"/>
          </p:nvPr>
        </p:nvSpPr>
        <p:spPr/>
        <p:txBody>
          <a:bodyPr/>
          <a:lstStyle/>
          <a:p>
            <a:fld id="{FA1C692C-4F2D-45F6-A9A8-8A3A8FE27806}" type="slidenum">
              <a:rPr lang="en-US" smtClean="0"/>
              <a:pPr/>
              <a:t>29</a:t>
            </a:fld>
            <a:endParaRPr lang="en-US"/>
          </a:p>
        </p:txBody>
      </p:sp>
    </p:spTree>
    <p:extLst>
      <p:ext uri="{BB962C8B-B14F-4D97-AF65-F5344CB8AC3E}">
        <p14:creationId xmlns:p14="http://schemas.microsoft.com/office/powerpoint/2010/main" val="115499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37"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900" decel="100000" fill="hold"/>
                                        <p:tgtEl>
                                          <p:spTgt spid="3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900" decel="100000" fill="hold"/>
                                        <p:tgtEl>
                                          <p:spTgt spid="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900" decel="100000" fill="hold"/>
                                        <p:tgtEl>
                                          <p:spTgt spid="4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750"/>
                            </p:stCondLst>
                            <p:childTnLst>
                              <p:par>
                                <p:cTn id="38" presetID="17"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ppt_x</p:attrName>
                                        </p:attrNameLst>
                                      </p:cBhvr>
                                      <p:tavLst>
                                        <p:tav tm="0">
                                          <p:val>
                                            <p:strVal val="#ppt_x-#ppt_w/2"/>
                                          </p:val>
                                        </p:tav>
                                        <p:tav tm="100000">
                                          <p:val>
                                            <p:strVal val="#ppt_x"/>
                                          </p:val>
                                        </p:tav>
                                      </p:tavLst>
                                    </p:anim>
                                    <p:anim calcmode="lin" valueType="num">
                                      <p:cBhvr>
                                        <p:cTn id="41" dur="500" fill="hold"/>
                                        <p:tgtEl>
                                          <p:spTgt spid="43"/>
                                        </p:tgtEl>
                                        <p:attrNameLst>
                                          <p:attrName>ppt_y</p:attrName>
                                        </p:attrNameLst>
                                      </p:cBhvr>
                                      <p:tavLst>
                                        <p:tav tm="0">
                                          <p:val>
                                            <p:strVal val="#ppt_y"/>
                                          </p:val>
                                        </p:tav>
                                        <p:tav tm="100000">
                                          <p:val>
                                            <p:strVal val="#ppt_y"/>
                                          </p:val>
                                        </p:tav>
                                      </p:tavLst>
                                    </p:anim>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strVal val="#ppt_h"/>
                                          </p:val>
                                        </p:tav>
                                        <p:tav tm="100000">
                                          <p:val>
                                            <p:strVal val="#ppt_h"/>
                                          </p:val>
                                        </p:tav>
                                      </p:tavLst>
                                    </p:anim>
                                  </p:childTnLst>
                                </p:cTn>
                              </p:par>
                            </p:childTnLst>
                          </p:cTn>
                        </p:par>
                        <p:par>
                          <p:cTn id="44" fill="hold">
                            <p:stCondLst>
                              <p:cond delay="2250"/>
                            </p:stCondLst>
                            <p:childTnLst>
                              <p:par>
                                <p:cTn id="45" presetID="17"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ppt_x</p:attrName>
                                        </p:attrNameLst>
                                      </p:cBhvr>
                                      <p:tavLst>
                                        <p:tav tm="0">
                                          <p:val>
                                            <p:strVal val="#ppt_x-#ppt_w/2"/>
                                          </p:val>
                                        </p:tav>
                                        <p:tav tm="100000">
                                          <p:val>
                                            <p:strVal val="#ppt_x"/>
                                          </p:val>
                                        </p:tav>
                                      </p:tavLst>
                                    </p:anim>
                                    <p:anim calcmode="lin" valueType="num">
                                      <p:cBhvr>
                                        <p:cTn id="48" dur="500" fill="hold"/>
                                        <p:tgtEl>
                                          <p:spTgt spid="44"/>
                                        </p:tgtEl>
                                        <p:attrNameLst>
                                          <p:attrName>ppt_y</p:attrName>
                                        </p:attrNameLst>
                                      </p:cBhvr>
                                      <p:tavLst>
                                        <p:tav tm="0">
                                          <p:val>
                                            <p:strVal val="#ppt_y"/>
                                          </p:val>
                                        </p:tav>
                                        <p:tav tm="100000">
                                          <p:val>
                                            <p:strVal val="#ppt_y"/>
                                          </p:val>
                                        </p:tav>
                                      </p:tavLst>
                                    </p:anim>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strVal val="#ppt_h"/>
                                          </p:val>
                                        </p:tav>
                                        <p:tav tm="100000">
                                          <p:val>
                                            <p:strVal val="#ppt_h"/>
                                          </p:val>
                                        </p:tav>
                                      </p:tavLst>
                                    </p:anim>
                                  </p:childTnLst>
                                </p:cTn>
                              </p:par>
                            </p:childTnLst>
                          </p:cTn>
                        </p:par>
                        <p:par>
                          <p:cTn id="51" fill="hold">
                            <p:stCondLst>
                              <p:cond delay="2750"/>
                            </p:stCondLst>
                            <p:childTnLst>
                              <p:par>
                                <p:cTn id="52" presetID="22" presetClass="entr" presetSubtype="8" fill="hold" nodeType="after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wipe(left)">
                                      <p:cBhvr>
                                        <p:cTn id="54" dur="500"/>
                                        <p:tgtEl>
                                          <p:spTgt spid="33">
                                            <p:txEl>
                                              <p:pRg st="0" end="0"/>
                                            </p:txEl>
                                          </p:spTgt>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33">
                                            <p:txEl>
                                              <p:pRg st="2" end="2"/>
                                            </p:txEl>
                                          </p:spTgt>
                                        </p:tgtEl>
                                        <p:attrNameLst>
                                          <p:attrName>style.visibility</p:attrName>
                                        </p:attrNameLst>
                                      </p:cBhvr>
                                      <p:to>
                                        <p:strVal val="visible"/>
                                      </p:to>
                                    </p:set>
                                    <p:animEffect transition="in" filter="wipe(left)">
                                      <p:cBhvr>
                                        <p:cTn id="58" dur="500"/>
                                        <p:tgtEl>
                                          <p:spTgt spid="33">
                                            <p:txEl>
                                              <p:pRg st="2" end="2"/>
                                            </p:txEl>
                                          </p:spTgt>
                                        </p:tgtEl>
                                      </p:cBhvr>
                                    </p:animEffect>
                                  </p:childTnLst>
                                </p:cTn>
                              </p:par>
                            </p:childTnLst>
                          </p:cTn>
                        </p:par>
                        <p:par>
                          <p:cTn id="59" fill="hold">
                            <p:stCondLst>
                              <p:cond delay="3750"/>
                            </p:stCondLst>
                            <p:childTnLst>
                              <p:par>
                                <p:cTn id="60" presetID="22" presetClass="entr" presetSubtype="8" fill="hold" nodeType="afterEffect">
                                  <p:stCondLst>
                                    <p:cond delay="0"/>
                                  </p:stCondLst>
                                  <p:childTnLst>
                                    <p:set>
                                      <p:cBhvr>
                                        <p:cTn id="61" dur="1" fill="hold">
                                          <p:stCondLst>
                                            <p:cond delay="0"/>
                                          </p:stCondLst>
                                        </p:cTn>
                                        <p:tgtEl>
                                          <p:spTgt spid="33">
                                            <p:txEl>
                                              <p:pRg st="3" end="3"/>
                                            </p:txEl>
                                          </p:spTgt>
                                        </p:tgtEl>
                                        <p:attrNameLst>
                                          <p:attrName>style.visibility</p:attrName>
                                        </p:attrNameLst>
                                      </p:cBhvr>
                                      <p:to>
                                        <p:strVal val="visible"/>
                                      </p:to>
                                    </p:set>
                                    <p:animEffect transition="in" filter="wipe(left)">
                                      <p:cBhvr>
                                        <p:cTn id="62" dur="500"/>
                                        <p:tgtEl>
                                          <p:spTgt spid="33">
                                            <p:txEl>
                                              <p:pRg st="3" end="3"/>
                                            </p:txEl>
                                          </p:spTgt>
                                        </p:tgtEl>
                                      </p:cBhvr>
                                    </p:animEffect>
                                  </p:childTnLst>
                                </p:cTn>
                              </p:par>
                            </p:childTnLst>
                          </p:cTn>
                        </p:par>
                        <p:par>
                          <p:cTn id="63" fill="hold">
                            <p:stCondLst>
                              <p:cond delay="4250"/>
                            </p:stCondLst>
                            <p:childTnLst>
                              <p:par>
                                <p:cTn id="64" presetID="17"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ppt_x</p:attrName>
                                        </p:attrNameLst>
                                      </p:cBhvr>
                                      <p:tavLst>
                                        <p:tav tm="0">
                                          <p:val>
                                            <p:strVal val="#ppt_x-#ppt_w/2"/>
                                          </p:val>
                                        </p:tav>
                                        <p:tav tm="100000">
                                          <p:val>
                                            <p:strVal val="#ppt_x"/>
                                          </p:val>
                                        </p:tav>
                                      </p:tavLst>
                                    </p:anim>
                                    <p:anim calcmode="lin" valueType="num">
                                      <p:cBhvr>
                                        <p:cTn id="67" dur="500" fill="hold"/>
                                        <p:tgtEl>
                                          <p:spTgt spid="45"/>
                                        </p:tgtEl>
                                        <p:attrNameLst>
                                          <p:attrName>ppt_y</p:attrName>
                                        </p:attrNameLst>
                                      </p:cBhvr>
                                      <p:tavLst>
                                        <p:tav tm="0">
                                          <p:val>
                                            <p:strVal val="#ppt_y"/>
                                          </p:val>
                                        </p:tav>
                                        <p:tav tm="100000">
                                          <p:val>
                                            <p:strVal val="#ppt_y"/>
                                          </p:val>
                                        </p:tav>
                                      </p:tavLst>
                                    </p:anim>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strVal val="#ppt_h"/>
                                          </p:val>
                                        </p:tav>
                                        <p:tav tm="100000">
                                          <p:val>
                                            <p:strVal val="#ppt_h"/>
                                          </p:val>
                                        </p:tav>
                                      </p:tavLst>
                                    </p:anim>
                                  </p:childTnLst>
                                </p:cTn>
                              </p:par>
                            </p:childTnLst>
                          </p:cTn>
                        </p:par>
                        <p:par>
                          <p:cTn id="70" fill="hold">
                            <p:stCondLst>
                              <p:cond delay="4750"/>
                            </p:stCondLst>
                            <p:childTnLst>
                              <p:par>
                                <p:cTn id="71" presetID="17"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ppt_x</p:attrName>
                                        </p:attrNameLst>
                                      </p:cBhvr>
                                      <p:tavLst>
                                        <p:tav tm="0">
                                          <p:val>
                                            <p:strVal val="#ppt_x-#ppt_w/2"/>
                                          </p:val>
                                        </p:tav>
                                        <p:tav tm="100000">
                                          <p:val>
                                            <p:strVal val="#ppt_x"/>
                                          </p:val>
                                        </p:tav>
                                      </p:tavLst>
                                    </p:anim>
                                    <p:anim calcmode="lin" valueType="num">
                                      <p:cBhvr>
                                        <p:cTn id="74" dur="500" fill="hold"/>
                                        <p:tgtEl>
                                          <p:spTgt spid="46"/>
                                        </p:tgtEl>
                                        <p:attrNameLst>
                                          <p:attrName>ppt_y</p:attrName>
                                        </p:attrNameLst>
                                      </p:cBhvr>
                                      <p:tavLst>
                                        <p:tav tm="0">
                                          <p:val>
                                            <p:strVal val="#ppt_y"/>
                                          </p:val>
                                        </p:tav>
                                        <p:tav tm="100000">
                                          <p:val>
                                            <p:strVal val="#ppt_y"/>
                                          </p:val>
                                        </p:tav>
                                      </p:tavLst>
                                    </p:anim>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strVal val="#ppt_h"/>
                                          </p:val>
                                        </p:tav>
                                        <p:tav tm="100000">
                                          <p:val>
                                            <p:strVal val="#ppt_h"/>
                                          </p:val>
                                        </p:tav>
                                      </p:tavLst>
                                    </p:anim>
                                  </p:childTnLst>
                                </p:cTn>
                              </p:par>
                            </p:childTnLst>
                          </p:cTn>
                        </p:par>
                        <p:par>
                          <p:cTn id="77" fill="hold">
                            <p:stCondLst>
                              <p:cond delay="5250"/>
                            </p:stCondLst>
                            <p:childTnLst>
                              <p:par>
                                <p:cTn id="78" presetID="22" presetClass="entr" presetSubtype="8" fill="hold" nodeType="after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Effect transition="in" filter="wipe(left)">
                                      <p:cBhvr>
                                        <p:cTn id="80" dur="500"/>
                                        <p:tgtEl>
                                          <p:spTgt spid="33">
                                            <p:txEl>
                                              <p:pRg st="5" end="5"/>
                                            </p:txEl>
                                          </p:spTgt>
                                        </p:tgtEl>
                                      </p:cBhvr>
                                    </p:animEffect>
                                  </p:childTnLst>
                                </p:cTn>
                              </p:par>
                            </p:childTnLst>
                          </p:cTn>
                        </p:par>
                        <p:par>
                          <p:cTn id="81" fill="hold">
                            <p:stCondLst>
                              <p:cond delay="5750"/>
                            </p:stCondLst>
                            <p:childTnLst>
                              <p:par>
                                <p:cTn id="82" presetID="22" presetClass="entr" presetSubtype="8" fill="hold" nodeType="afterEffect">
                                  <p:stCondLst>
                                    <p:cond delay="0"/>
                                  </p:stCondLst>
                                  <p:childTnLst>
                                    <p:set>
                                      <p:cBhvr>
                                        <p:cTn id="83" dur="1" fill="hold">
                                          <p:stCondLst>
                                            <p:cond delay="0"/>
                                          </p:stCondLst>
                                        </p:cTn>
                                        <p:tgtEl>
                                          <p:spTgt spid="33">
                                            <p:txEl>
                                              <p:pRg st="7" end="7"/>
                                            </p:txEl>
                                          </p:spTgt>
                                        </p:tgtEl>
                                        <p:attrNameLst>
                                          <p:attrName>style.visibility</p:attrName>
                                        </p:attrNameLst>
                                      </p:cBhvr>
                                      <p:to>
                                        <p:strVal val="visible"/>
                                      </p:to>
                                    </p:set>
                                    <p:animEffect transition="in" filter="wipe(left)">
                                      <p:cBhvr>
                                        <p:cTn id="84" dur="500"/>
                                        <p:tgtEl>
                                          <p:spTgt spid="33">
                                            <p:txEl>
                                              <p:pRg st="7" end="7"/>
                                            </p:txEl>
                                          </p:spTgt>
                                        </p:tgtEl>
                                      </p:cBhvr>
                                    </p:animEffect>
                                  </p:childTnLst>
                                </p:cTn>
                              </p:par>
                            </p:childTnLst>
                          </p:cTn>
                        </p:par>
                        <p:par>
                          <p:cTn id="85" fill="hold">
                            <p:stCondLst>
                              <p:cond delay="6250"/>
                            </p:stCondLst>
                            <p:childTnLst>
                              <p:par>
                                <p:cTn id="86" presetID="22" presetClass="entr" presetSubtype="8" fill="hold" nodeType="afterEffect">
                                  <p:stCondLst>
                                    <p:cond delay="0"/>
                                  </p:stCondLst>
                                  <p:childTnLst>
                                    <p:set>
                                      <p:cBhvr>
                                        <p:cTn id="87" dur="1" fill="hold">
                                          <p:stCondLst>
                                            <p:cond delay="0"/>
                                          </p:stCondLst>
                                        </p:cTn>
                                        <p:tgtEl>
                                          <p:spTgt spid="33">
                                            <p:txEl>
                                              <p:pRg st="8" end="8"/>
                                            </p:txEl>
                                          </p:spTgt>
                                        </p:tgtEl>
                                        <p:attrNameLst>
                                          <p:attrName>style.visibility</p:attrName>
                                        </p:attrNameLst>
                                      </p:cBhvr>
                                      <p:to>
                                        <p:strVal val="visible"/>
                                      </p:to>
                                    </p:set>
                                    <p:animEffect transition="in" filter="wipe(left)">
                                      <p:cBhvr>
                                        <p:cTn id="88" dur="500"/>
                                        <p:tgtEl>
                                          <p:spTgt spid="33">
                                            <p:txEl>
                                              <p:pRg st="8" end="8"/>
                                            </p:txEl>
                                          </p:spTgt>
                                        </p:tgtEl>
                                      </p:cBhvr>
                                    </p:animEffect>
                                  </p:childTnLst>
                                </p:cTn>
                              </p:par>
                            </p:childTnLst>
                          </p:cTn>
                        </p:par>
                        <p:par>
                          <p:cTn id="89" fill="hold">
                            <p:stCondLst>
                              <p:cond delay="6750"/>
                            </p:stCondLst>
                            <p:childTnLst>
                              <p:par>
                                <p:cTn id="90" presetID="17" presetClass="entr" presetSubtype="8"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ppt_x</p:attrName>
                                        </p:attrNameLst>
                                      </p:cBhvr>
                                      <p:tavLst>
                                        <p:tav tm="0">
                                          <p:val>
                                            <p:strVal val="#ppt_x-#ppt_w/2"/>
                                          </p:val>
                                        </p:tav>
                                        <p:tav tm="100000">
                                          <p:val>
                                            <p:strVal val="#ppt_x"/>
                                          </p:val>
                                        </p:tav>
                                      </p:tavLst>
                                    </p:anim>
                                    <p:anim calcmode="lin" valueType="num">
                                      <p:cBhvr>
                                        <p:cTn id="93" dur="500" fill="hold"/>
                                        <p:tgtEl>
                                          <p:spTgt spid="47"/>
                                        </p:tgtEl>
                                        <p:attrNameLst>
                                          <p:attrName>ppt_y</p:attrName>
                                        </p:attrNameLst>
                                      </p:cBhvr>
                                      <p:tavLst>
                                        <p:tav tm="0">
                                          <p:val>
                                            <p:strVal val="#ppt_y"/>
                                          </p:val>
                                        </p:tav>
                                        <p:tav tm="100000">
                                          <p:val>
                                            <p:strVal val="#ppt_y"/>
                                          </p:val>
                                        </p:tav>
                                      </p:tavLst>
                                    </p:anim>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strVal val="#ppt_h"/>
                                          </p:val>
                                        </p:tav>
                                        <p:tav tm="100000">
                                          <p:val>
                                            <p:strVal val="#ppt_h"/>
                                          </p:val>
                                        </p:tav>
                                      </p:tavLst>
                                    </p:anim>
                                  </p:childTnLst>
                                </p:cTn>
                              </p:par>
                              <p:par>
                                <p:cTn id="96" presetID="22" presetClass="entr" presetSubtype="8" fill="hold" grpId="0" nodeType="withEffect">
                                  <p:stCondLst>
                                    <p:cond delay="0"/>
                                  </p:stCondLst>
                                  <p:childTnLst>
                                    <p:set>
                                      <p:cBhvr>
                                        <p:cTn id="97" dur="1" fill="hold">
                                          <p:stCondLst>
                                            <p:cond delay="0"/>
                                          </p:stCondLst>
                                        </p:cTn>
                                        <p:tgtEl>
                                          <p:spTgt spid="27649"/>
                                        </p:tgtEl>
                                        <p:attrNameLst>
                                          <p:attrName>style.visibility</p:attrName>
                                        </p:attrNameLst>
                                      </p:cBhvr>
                                      <p:to>
                                        <p:strVal val="visible"/>
                                      </p:to>
                                    </p:set>
                                    <p:animEffect transition="in" filter="wipe(left)">
                                      <p:cBhvr>
                                        <p:cTn id="98"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76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3</a:t>
            </a:fld>
            <a:endParaRPr lang="en-US" dirty="0"/>
          </a:p>
        </p:txBody>
      </p:sp>
      <p:sp>
        <p:nvSpPr>
          <p:cNvPr id="6" name="Dikdörtgen 5"/>
          <p:cNvSpPr/>
          <p:nvPr/>
        </p:nvSpPr>
        <p:spPr>
          <a:xfrm>
            <a:off x="722281" y="1500172"/>
            <a:ext cx="6658031" cy="2554545"/>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tr-TR" sz="2000" dirty="0"/>
              <a:t>Vergisel yükümlülüklerini düzenli olarak yerine getiren </a:t>
            </a:r>
            <a:r>
              <a:rPr lang="tr-TR" sz="2000" b="1" u="sng" dirty="0"/>
              <a:t>ticari ve zirai kazanç ile serbest meslek kazancı </a:t>
            </a:r>
            <a:r>
              <a:rPr lang="tr-TR" sz="2000" dirty="0"/>
              <a:t>elde eden gelir vergisi mükelleflerinin ile </a:t>
            </a:r>
            <a:r>
              <a:rPr lang="tr-TR" sz="2000" b="1" u="sng" dirty="0"/>
              <a:t>kurumlar vergisi mükelleflerinin </a:t>
            </a:r>
            <a:r>
              <a:rPr lang="tr-TR" sz="2000" dirty="0"/>
              <a:t>ödüllendirilmesi bağlamında, bu mükelleflerin; </a:t>
            </a:r>
            <a:endParaRPr lang="tr-TR" sz="2000" dirty="0" smtClean="0"/>
          </a:p>
          <a:p>
            <a:pPr algn="just">
              <a:spcBef>
                <a:spcPts val="1200"/>
              </a:spcBef>
            </a:pPr>
            <a:endParaRPr lang="tr-TR" sz="2000" dirty="0" smtClean="0"/>
          </a:p>
          <a:p>
            <a:pPr algn="just">
              <a:spcBef>
                <a:spcPts val="1200"/>
              </a:spcBef>
            </a:pPr>
            <a:r>
              <a:rPr lang="tr-TR" sz="2000" dirty="0"/>
              <a:t> </a:t>
            </a:r>
            <a:r>
              <a:rPr lang="tr-TR" sz="2000" dirty="0" smtClean="0"/>
              <a:t>    Gelir vergisi ve kurumlar vergisinden %5 oranında vergi indirimi getirilmiştir. (Mükerrer Md. 121)</a:t>
            </a:r>
            <a:endParaRPr lang="tr-TR" sz="2000" dirty="0"/>
          </a:p>
        </p:txBody>
      </p:sp>
      <p:sp>
        <p:nvSpPr>
          <p:cNvPr id="23" name="26 Yuvarlatılmış Dikdörtgen"/>
          <p:cNvSpPr/>
          <p:nvPr/>
        </p:nvSpPr>
        <p:spPr>
          <a:xfrm>
            <a:off x="7583614" y="2691214"/>
            <a:ext cx="1012971" cy="9378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sz="1400" dirty="0" smtClean="0"/>
          </a:p>
          <a:p>
            <a:pPr algn="ctr"/>
            <a:r>
              <a:rPr lang="tr-TR" sz="1400" dirty="0" smtClean="0"/>
              <a:t>Mükerrer </a:t>
            </a:r>
            <a:r>
              <a:rPr lang="tr-TR" dirty="0" smtClean="0"/>
              <a:t>Md. 121</a:t>
            </a:r>
          </a:p>
          <a:p>
            <a:pPr algn="ctr"/>
            <a:endParaRPr lang="tr-TR" dirty="0"/>
          </a:p>
        </p:txBody>
      </p:sp>
    </p:spTree>
    <p:extLst>
      <p:ext uri="{BB962C8B-B14F-4D97-AF65-F5344CB8AC3E}">
        <p14:creationId xmlns:p14="http://schemas.microsoft.com/office/powerpoint/2010/main" val="3348586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715272" y="214290"/>
            <a:ext cx="121444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6500858" cy="1569660"/>
          </a:xfrm>
          <a:prstGeom prst="rect">
            <a:avLst/>
          </a:prstGeom>
        </p:spPr>
        <p:txBody>
          <a:bodyPr wrap="square">
            <a:spAutoFit/>
          </a:bodyPr>
          <a:lstStyle/>
          <a:p>
            <a:pPr>
              <a:lnSpc>
                <a:spcPct val="80000"/>
              </a:lnSpc>
            </a:pPr>
            <a:r>
              <a:rPr lang="tr-TR" sz="2400" dirty="0" smtClean="0"/>
              <a:t>-</a:t>
            </a:r>
            <a:r>
              <a:rPr lang="tr-TR" b="1" dirty="0" smtClean="0"/>
              <a:t>DÖVİZLİ KASA HESABININ DEĞERLEMESİ</a:t>
            </a:r>
            <a:endParaRPr lang="tr-TR" dirty="0" smtClean="0"/>
          </a:p>
          <a:p>
            <a:pPr>
              <a:lnSpc>
                <a:spcPct val="80000"/>
              </a:lnSpc>
            </a:pPr>
            <a:r>
              <a:rPr lang="tr-TR" b="1" dirty="0"/>
              <a:t> </a:t>
            </a:r>
            <a:r>
              <a:rPr lang="tr-TR" b="1" dirty="0" smtClean="0"/>
              <a:t> </a:t>
            </a:r>
            <a:r>
              <a:rPr lang="tr-TR" dirty="0" smtClean="0"/>
              <a:t>Yabancı paralar prensip olarak </a:t>
            </a:r>
            <a:r>
              <a:rPr lang="tr-TR" b="1" u="sng" dirty="0" smtClean="0"/>
              <a:t>borsa rayici </a:t>
            </a:r>
            <a:r>
              <a:rPr lang="tr-TR" dirty="0" smtClean="0"/>
              <a:t>ile değerlenecektir. </a:t>
            </a:r>
          </a:p>
          <a:p>
            <a:pPr>
              <a:lnSpc>
                <a:spcPct val="80000"/>
              </a:lnSpc>
            </a:pPr>
            <a:r>
              <a:rPr lang="tr-TR" dirty="0" smtClean="0"/>
              <a:t>  Borsada rayici olmayan yabancı paralar için Maliye Bakanlığının ilan    </a:t>
            </a:r>
          </a:p>
          <a:p>
            <a:pPr>
              <a:lnSpc>
                <a:spcPct val="80000"/>
              </a:lnSpc>
            </a:pPr>
            <a:r>
              <a:rPr lang="tr-TR" dirty="0" smtClean="0"/>
              <a:t>  edeceği kurlar esas alınır. </a:t>
            </a:r>
            <a:r>
              <a:rPr lang="tr-TR" b="1" u="sng" dirty="0" smtClean="0"/>
              <a:t>(Efektif alış kuru)</a:t>
            </a:r>
          </a:p>
          <a:p>
            <a:pPr>
              <a:lnSpc>
                <a:spcPct val="80000"/>
              </a:lnSpc>
            </a:pPr>
            <a:endParaRPr lang="tr-TR" dirty="0"/>
          </a:p>
          <a:p>
            <a:pPr>
              <a:lnSpc>
                <a:spcPct val="80000"/>
              </a:lnSpc>
            </a:pPr>
            <a:endParaRPr lang="tr-TR" sz="2400" b="1" u="sng" dirty="0" smtClean="0"/>
          </a:p>
        </p:txBody>
      </p:sp>
      <p:pic>
        <p:nvPicPr>
          <p:cNvPr id="22" name="Picture 4" descr="ismmmo"/>
          <p:cNvPicPr>
            <a:picLocks noChangeAspect="1" noChangeArrowheads="1"/>
          </p:cNvPicPr>
          <p:nvPr/>
        </p:nvPicPr>
        <p:blipFill>
          <a:blip r:embed="rId3" cstate="print"/>
          <a:srcRect/>
          <a:stretch>
            <a:fillRect/>
          </a:stretch>
        </p:blipFill>
        <p:spPr bwMode="auto">
          <a:xfrm>
            <a:off x="7858148"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480679"/>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100 EURO KASA                                                            XXX</a:t>
            </a:r>
          </a:p>
          <a:p>
            <a:pPr>
              <a:lnSpc>
                <a:spcPct val="80000"/>
              </a:lnSpc>
              <a:buFont typeface="Wingdings" pitchFamily="2" charset="2"/>
              <a:buNone/>
            </a:pPr>
            <a:r>
              <a:rPr lang="tr-TR" b="1" dirty="0" smtClean="0"/>
              <a:t>                646 KAMBİYO KARLARI                                                  XXX</a:t>
            </a:r>
          </a:p>
          <a:p>
            <a:pPr>
              <a:lnSpc>
                <a:spcPct val="80000"/>
              </a:lnSpc>
              <a:buFont typeface="Wingdings" pitchFamily="2" charset="2"/>
              <a:buNone/>
            </a:pPr>
            <a:r>
              <a:rPr lang="tr-TR" sz="1400" b="1" dirty="0" smtClean="0"/>
              <a:t>(Kambiyo Karı Oluşması)</a:t>
            </a:r>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656 KAMBİYO ZARARLARI                                          XXX                </a:t>
            </a:r>
          </a:p>
          <a:p>
            <a:pPr>
              <a:lnSpc>
                <a:spcPct val="80000"/>
              </a:lnSpc>
              <a:buFont typeface="Wingdings" pitchFamily="2" charset="2"/>
              <a:buNone/>
            </a:pPr>
            <a:r>
              <a:rPr lang="tr-TR" b="1" dirty="0" smtClean="0"/>
              <a:t>                100 EURO KASA                                                                XXX</a:t>
            </a:r>
          </a:p>
          <a:p>
            <a:pPr>
              <a:lnSpc>
                <a:spcPct val="80000"/>
              </a:lnSpc>
            </a:pPr>
            <a:r>
              <a:rPr lang="tr-TR" sz="1400" b="1" dirty="0"/>
              <a:t>(</a:t>
            </a:r>
            <a:r>
              <a:rPr lang="tr-TR" sz="1400" b="1" dirty="0" smtClean="0"/>
              <a:t>Kambiyo Zararı Oluşması</a:t>
            </a:r>
            <a:r>
              <a:rPr lang="tr-TR" sz="1400" b="1" dirty="0"/>
              <a:t>)</a:t>
            </a:r>
          </a:p>
          <a:p>
            <a:pPr>
              <a:lnSpc>
                <a:spcPct val="80000"/>
              </a:lnSpc>
              <a:buFont typeface="Wingdings" pitchFamily="2" charset="2"/>
              <a:buNone/>
            </a:pPr>
            <a:endParaRPr lang="tr-TR" dirty="0" smtClean="0"/>
          </a:p>
        </p:txBody>
      </p:sp>
      <p:cxnSp>
        <p:nvCxnSpPr>
          <p:cNvPr id="35" name="34 Düz Bağlayıcı"/>
          <p:cNvCxnSpPr/>
          <p:nvPr/>
        </p:nvCxnSpPr>
        <p:spPr>
          <a:xfrm rot="5400000">
            <a:off x="3607587"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64331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64344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26 Yuvarlatılmış Dikdörtgen">
            <a:hlinkClick r:id="rId4" action="ppaction://hlinkfile"/>
          </p:cNvPr>
          <p:cNvSpPr/>
          <p:nvPr/>
        </p:nvSpPr>
        <p:spPr>
          <a:xfrm>
            <a:off x="7777208" y="2178835"/>
            <a:ext cx="1001615" cy="6020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280.md </a:t>
            </a:r>
            <a:endParaRPr lang="tr-TR" dirty="0"/>
          </a:p>
        </p:txBody>
      </p:sp>
      <p:sp>
        <p:nvSpPr>
          <p:cNvPr id="29" name="28 Satır Belirtme Çizgisi 1"/>
          <p:cNvSpPr/>
          <p:nvPr/>
        </p:nvSpPr>
        <p:spPr>
          <a:xfrm>
            <a:off x="3286116" y="3786190"/>
            <a:ext cx="3571900" cy="2428892"/>
          </a:xfrm>
          <a:prstGeom prst="borderCallout1">
            <a:avLst>
              <a:gd name="adj1" fmla="val 18750"/>
              <a:gd name="adj2" fmla="val -8333"/>
              <a:gd name="adj3" fmla="val -78124"/>
              <a:gd name="adj4" fmla="val 27706"/>
            </a:avLst>
          </a:prstGeom>
          <a:solidFill>
            <a:schemeClr val="accent6">
              <a:lumMod val="60000"/>
              <a:lumOff val="4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tr-TR" dirty="0" smtClean="0">
                <a:solidFill>
                  <a:schemeClr val="tx1"/>
                </a:solidFill>
              </a:rPr>
              <a:t>Değerlemeden önceki son muamele gününde borsadaki muamelelerin ortalama değeridir.</a:t>
            </a:r>
          </a:p>
          <a:p>
            <a:pPr algn="ctr"/>
            <a:endParaRPr lang="tr-TR" dirty="0"/>
          </a:p>
        </p:txBody>
      </p:sp>
      <p:pic>
        <p:nvPicPr>
          <p:cNvPr id="30" name="Picture 10" descr="MCj04244640000[1]"/>
          <p:cNvPicPr>
            <a:picLocks noChangeAspect="1" noChangeArrowheads="1"/>
          </p:cNvPicPr>
          <p:nvPr/>
        </p:nvPicPr>
        <p:blipFill>
          <a:blip r:embed="rId5" cstate="print"/>
          <a:srcRect/>
          <a:stretch>
            <a:fillRect/>
          </a:stretch>
        </p:blipFill>
        <p:spPr bwMode="auto">
          <a:xfrm>
            <a:off x="1000100" y="4857760"/>
            <a:ext cx="1210243" cy="1285884"/>
          </a:xfrm>
          <a:prstGeom prst="rect">
            <a:avLst/>
          </a:prstGeom>
          <a:noFill/>
        </p:spPr>
      </p:pic>
      <p:sp>
        <p:nvSpPr>
          <p:cNvPr id="31" name="30 Slayt Numarası Yer Tutucusu"/>
          <p:cNvSpPr>
            <a:spLocks noGrp="1"/>
          </p:cNvSpPr>
          <p:nvPr>
            <p:ph type="sldNum" sz="quarter" idx="12"/>
          </p:nvPr>
        </p:nvSpPr>
        <p:spPr/>
        <p:txBody>
          <a:bodyPr/>
          <a:lstStyle/>
          <a:p>
            <a:fld id="{FA1C692C-4F2D-45F6-A9A8-8A3A8FE27806}" type="slidenum">
              <a:rPr lang="en-US" smtClean="0"/>
              <a:pPr/>
              <a:t>30</a:t>
            </a:fld>
            <a:endParaRPr lang="en-US"/>
          </a:p>
        </p:txBody>
      </p:sp>
    </p:spTree>
    <p:extLst>
      <p:ext uri="{BB962C8B-B14F-4D97-AF65-F5344CB8AC3E}">
        <p14:creationId xmlns:p14="http://schemas.microsoft.com/office/powerpoint/2010/main" val="1885540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750"/>
                            </p:stCondLst>
                            <p:childTnLst>
                              <p:par>
                                <p:cTn id="19" presetID="2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1250"/>
                            </p:stCondLst>
                            <p:childTnLst>
                              <p:par>
                                <p:cTn id="26" presetID="1" presetClass="entr" presetSubtype="0" fill="hold" grpId="1" nodeType="after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2" nodeType="clickEffect">
                                  <p:stCondLst>
                                    <p:cond delay="0"/>
                                  </p:stCondLst>
                                  <p:childTnLst>
                                    <p:anim calcmode="lin" valueType="num">
                                      <p:cBhvr additive="base">
                                        <p:cTn id="31" dur="500"/>
                                        <p:tgtEl>
                                          <p:spTgt spid="29"/>
                                        </p:tgtEl>
                                        <p:attrNameLst>
                                          <p:attrName>ppt_x</p:attrName>
                                        </p:attrNameLst>
                                      </p:cBhvr>
                                      <p:tavLst>
                                        <p:tav tm="0">
                                          <p:val>
                                            <p:strVal val="ppt_x"/>
                                          </p:val>
                                        </p:tav>
                                        <p:tav tm="100000">
                                          <p:val>
                                            <p:strVal val="ppt_x"/>
                                          </p:val>
                                        </p:tav>
                                      </p:tavLst>
                                    </p:anim>
                                    <p:anim calcmode="lin" valueType="num">
                                      <p:cBhvr additive="base">
                                        <p:cTn id="32" dur="500"/>
                                        <p:tgtEl>
                                          <p:spTgt spid="29"/>
                                        </p:tgtEl>
                                        <p:attrNameLst>
                                          <p:attrName>ppt_y</p:attrName>
                                        </p:attrNameLst>
                                      </p:cBhvr>
                                      <p:tavLst>
                                        <p:tav tm="0">
                                          <p:val>
                                            <p:strVal val="ppt_y"/>
                                          </p:val>
                                        </p:tav>
                                        <p:tav tm="100000">
                                          <p:val>
                                            <p:strVal val="1+ppt_h/2"/>
                                          </p:val>
                                        </p:tav>
                                      </p:tavLst>
                                    </p:anim>
                                    <p:set>
                                      <p:cBhvr>
                                        <p:cTn id="33" dur="1" fill="hold">
                                          <p:stCondLst>
                                            <p:cond delay="499"/>
                                          </p:stCondLst>
                                        </p:cTn>
                                        <p:tgtEl>
                                          <p:spTgt spid="29"/>
                                        </p:tgtEl>
                                        <p:attrNameLst>
                                          <p:attrName>style.visibility</p:attrName>
                                        </p:attrNameLst>
                                      </p:cBhvr>
                                      <p:to>
                                        <p:strVal val="hidden"/>
                                      </p:to>
                                    </p:set>
                                  </p:childTnLst>
                                </p:cTn>
                              </p:par>
                            </p:childTnLst>
                          </p:cTn>
                        </p:par>
                        <p:par>
                          <p:cTn id="34" fill="hold">
                            <p:stCondLst>
                              <p:cond delay="500"/>
                            </p:stCondLst>
                            <p:childTnLst>
                              <p:par>
                                <p:cTn id="35" presetID="37"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900" decel="100000" fill="hold"/>
                                        <p:tgtEl>
                                          <p:spTgt spid="3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900" decel="100000" fill="hold"/>
                                        <p:tgtEl>
                                          <p:spTgt spid="4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900" decel="100000" fill="hold"/>
                                        <p:tgtEl>
                                          <p:spTgt spid="4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53" presetID="17" presetClass="entr" presetSubtype="8"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ppt_x-#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1500"/>
                            </p:stCondLst>
                            <p:childTnLst>
                              <p:par>
                                <p:cTn id="60" presetID="17"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ppt_x</p:attrName>
                                        </p:attrNameLst>
                                      </p:cBhvr>
                                      <p:tavLst>
                                        <p:tav tm="0">
                                          <p:val>
                                            <p:strVal val="#ppt_x-#ppt_w/2"/>
                                          </p:val>
                                        </p:tav>
                                        <p:tav tm="100000">
                                          <p:val>
                                            <p:strVal val="#ppt_x"/>
                                          </p:val>
                                        </p:tav>
                                      </p:tavLst>
                                    </p:anim>
                                    <p:anim calcmode="lin" valueType="num">
                                      <p:cBhvr>
                                        <p:cTn id="63" dur="500" fill="hold"/>
                                        <p:tgtEl>
                                          <p:spTgt spid="44"/>
                                        </p:tgtEl>
                                        <p:attrNameLst>
                                          <p:attrName>ppt_y</p:attrName>
                                        </p:attrNameLst>
                                      </p:cBhvr>
                                      <p:tavLst>
                                        <p:tav tm="0">
                                          <p:val>
                                            <p:strVal val="#ppt_y"/>
                                          </p:val>
                                        </p:tav>
                                        <p:tav tm="100000">
                                          <p:val>
                                            <p:strVal val="#ppt_y"/>
                                          </p:val>
                                        </p:tav>
                                      </p:tavLst>
                                    </p:anim>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strVal val="#ppt_h"/>
                                          </p:val>
                                        </p:tav>
                                        <p:tav tm="100000">
                                          <p:val>
                                            <p:strVal val="#ppt_h"/>
                                          </p:val>
                                        </p:tav>
                                      </p:tavLst>
                                    </p:anim>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33">
                                            <p:txEl>
                                              <p:pRg st="0" end="0"/>
                                            </p:txEl>
                                          </p:spTgt>
                                        </p:tgtEl>
                                        <p:attrNameLst>
                                          <p:attrName>style.visibility</p:attrName>
                                        </p:attrNameLst>
                                      </p:cBhvr>
                                      <p:to>
                                        <p:strVal val="visible"/>
                                      </p:to>
                                    </p:set>
                                    <p:animEffect transition="in" filter="wipe(left)">
                                      <p:cBhvr>
                                        <p:cTn id="69" dur="500"/>
                                        <p:tgtEl>
                                          <p:spTgt spid="33">
                                            <p:txEl>
                                              <p:pRg st="0" end="0"/>
                                            </p:txEl>
                                          </p:spTgt>
                                        </p:tgtEl>
                                      </p:cBhvr>
                                    </p:animEffect>
                                  </p:childTnLst>
                                </p:cTn>
                              </p:par>
                            </p:childTnLst>
                          </p:cTn>
                        </p:par>
                        <p:par>
                          <p:cTn id="70" fill="hold">
                            <p:stCondLst>
                              <p:cond delay="2500"/>
                            </p:stCondLst>
                            <p:childTnLst>
                              <p:par>
                                <p:cTn id="71" presetID="22" presetClass="entr" presetSubtype="8" fill="hold" nodeType="after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wipe(left)">
                                      <p:cBhvr>
                                        <p:cTn id="73" dur="500"/>
                                        <p:tgtEl>
                                          <p:spTgt spid="33">
                                            <p:txEl>
                                              <p:pRg st="2" end="2"/>
                                            </p:txEl>
                                          </p:spTgt>
                                        </p:tgtEl>
                                      </p:cBhvr>
                                    </p:animEffect>
                                  </p:childTnLst>
                                </p:cTn>
                              </p:par>
                            </p:childTnLst>
                          </p:cTn>
                        </p:par>
                        <p:par>
                          <p:cTn id="74" fill="hold">
                            <p:stCondLst>
                              <p:cond delay="3000"/>
                            </p:stCondLst>
                            <p:childTnLst>
                              <p:par>
                                <p:cTn id="75" presetID="22" presetClass="entr" presetSubtype="8" fill="hold" nodeType="afterEffect">
                                  <p:stCondLst>
                                    <p:cond delay="0"/>
                                  </p:stCondLst>
                                  <p:childTnLst>
                                    <p:set>
                                      <p:cBhvr>
                                        <p:cTn id="76" dur="1" fill="hold">
                                          <p:stCondLst>
                                            <p:cond delay="0"/>
                                          </p:stCondLst>
                                        </p:cTn>
                                        <p:tgtEl>
                                          <p:spTgt spid="33">
                                            <p:txEl>
                                              <p:pRg st="3" end="3"/>
                                            </p:txEl>
                                          </p:spTgt>
                                        </p:tgtEl>
                                        <p:attrNameLst>
                                          <p:attrName>style.visibility</p:attrName>
                                        </p:attrNameLst>
                                      </p:cBhvr>
                                      <p:to>
                                        <p:strVal val="visible"/>
                                      </p:to>
                                    </p:set>
                                    <p:animEffect transition="in" filter="wipe(left)">
                                      <p:cBhvr>
                                        <p:cTn id="77" dur="500"/>
                                        <p:tgtEl>
                                          <p:spTgt spid="33">
                                            <p:txEl>
                                              <p:pRg st="3" end="3"/>
                                            </p:txEl>
                                          </p:spTgt>
                                        </p:tgtEl>
                                      </p:cBhvr>
                                    </p:animEffect>
                                  </p:childTnLst>
                                </p:cTn>
                              </p:par>
                            </p:childTnLst>
                          </p:cTn>
                        </p:par>
                        <p:par>
                          <p:cTn id="78" fill="hold">
                            <p:stCondLst>
                              <p:cond delay="3500"/>
                            </p:stCondLst>
                            <p:childTnLst>
                              <p:par>
                                <p:cTn id="79" presetID="22" presetClass="entr" presetSubtype="8" fill="hold" nodeType="afterEffect">
                                  <p:stCondLst>
                                    <p:cond delay="0"/>
                                  </p:stCondLst>
                                  <p:childTnLst>
                                    <p:set>
                                      <p:cBhvr>
                                        <p:cTn id="80" dur="1" fill="hold">
                                          <p:stCondLst>
                                            <p:cond delay="0"/>
                                          </p:stCondLst>
                                        </p:cTn>
                                        <p:tgtEl>
                                          <p:spTgt spid="33">
                                            <p:txEl>
                                              <p:pRg st="4" end="4"/>
                                            </p:txEl>
                                          </p:spTgt>
                                        </p:tgtEl>
                                        <p:attrNameLst>
                                          <p:attrName>style.visibility</p:attrName>
                                        </p:attrNameLst>
                                      </p:cBhvr>
                                      <p:to>
                                        <p:strVal val="visible"/>
                                      </p:to>
                                    </p:set>
                                    <p:animEffect transition="in" filter="wipe(left)">
                                      <p:cBhvr>
                                        <p:cTn id="81" dur="500"/>
                                        <p:tgtEl>
                                          <p:spTgt spid="33">
                                            <p:txEl>
                                              <p:pRg st="4" end="4"/>
                                            </p:txEl>
                                          </p:spTgt>
                                        </p:tgtEl>
                                      </p:cBhvr>
                                    </p:animEffect>
                                  </p:childTnLst>
                                </p:cTn>
                              </p:par>
                            </p:childTnLst>
                          </p:cTn>
                        </p:par>
                        <p:par>
                          <p:cTn id="82" fill="hold">
                            <p:stCondLst>
                              <p:cond delay="4000"/>
                            </p:stCondLst>
                            <p:childTnLst>
                              <p:par>
                                <p:cTn id="83" presetID="17" presetClass="entr" presetSubtype="8"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500" fill="hold"/>
                                        <p:tgtEl>
                                          <p:spTgt spid="45"/>
                                        </p:tgtEl>
                                        <p:attrNameLst>
                                          <p:attrName>ppt_x</p:attrName>
                                        </p:attrNameLst>
                                      </p:cBhvr>
                                      <p:tavLst>
                                        <p:tav tm="0">
                                          <p:val>
                                            <p:strVal val="#ppt_x-#ppt_w/2"/>
                                          </p:val>
                                        </p:tav>
                                        <p:tav tm="100000">
                                          <p:val>
                                            <p:strVal val="#ppt_x"/>
                                          </p:val>
                                        </p:tav>
                                      </p:tavLst>
                                    </p:anim>
                                    <p:anim calcmode="lin" valueType="num">
                                      <p:cBhvr>
                                        <p:cTn id="86" dur="500" fill="hold"/>
                                        <p:tgtEl>
                                          <p:spTgt spid="45"/>
                                        </p:tgtEl>
                                        <p:attrNameLst>
                                          <p:attrName>ppt_y</p:attrName>
                                        </p:attrNameLst>
                                      </p:cBhvr>
                                      <p:tavLst>
                                        <p:tav tm="0">
                                          <p:val>
                                            <p:strVal val="#ppt_y"/>
                                          </p:val>
                                        </p:tav>
                                        <p:tav tm="100000">
                                          <p:val>
                                            <p:strVal val="#ppt_y"/>
                                          </p:val>
                                        </p:tav>
                                      </p:tavLst>
                                    </p:anim>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childTnLst>
                          </p:cTn>
                        </p:par>
                        <p:par>
                          <p:cTn id="89" fill="hold">
                            <p:stCondLst>
                              <p:cond delay="4500"/>
                            </p:stCondLst>
                            <p:childTnLst>
                              <p:par>
                                <p:cTn id="90" presetID="17"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500" fill="hold"/>
                                        <p:tgtEl>
                                          <p:spTgt spid="46"/>
                                        </p:tgtEl>
                                        <p:attrNameLst>
                                          <p:attrName>ppt_x</p:attrName>
                                        </p:attrNameLst>
                                      </p:cBhvr>
                                      <p:tavLst>
                                        <p:tav tm="0">
                                          <p:val>
                                            <p:strVal val="#ppt_x-#ppt_w/2"/>
                                          </p:val>
                                        </p:tav>
                                        <p:tav tm="100000">
                                          <p:val>
                                            <p:strVal val="#ppt_x"/>
                                          </p:val>
                                        </p:tav>
                                      </p:tavLst>
                                    </p:anim>
                                    <p:anim calcmode="lin" valueType="num">
                                      <p:cBhvr>
                                        <p:cTn id="93" dur="500" fill="hold"/>
                                        <p:tgtEl>
                                          <p:spTgt spid="46"/>
                                        </p:tgtEl>
                                        <p:attrNameLst>
                                          <p:attrName>ppt_y</p:attrName>
                                        </p:attrNameLst>
                                      </p:cBhvr>
                                      <p:tavLst>
                                        <p:tav tm="0">
                                          <p:val>
                                            <p:strVal val="#ppt_y"/>
                                          </p:val>
                                        </p:tav>
                                        <p:tav tm="100000">
                                          <p:val>
                                            <p:strVal val="#ppt_y"/>
                                          </p:val>
                                        </p:tav>
                                      </p:tavLst>
                                    </p:anim>
                                    <p:anim calcmode="lin" valueType="num">
                                      <p:cBhvr>
                                        <p:cTn id="94" dur="500" fill="hold"/>
                                        <p:tgtEl>
                                          <p:spTgt spid="46"/>
                                        </p:tgtEl>
                                        <p:attrNameLst>
                                          <p:attrName>ppt_w</p:attrName>
                                        </p:attrNameLst>
                                      </p:cBhvr>
                                      <p:tavLst>
                                        <p:tav tm="0">
                                          <p:val>
                                            <p:fltVal val="0"/>
                                          </p:val>
                                        </p:tav>
                                        <p:tav tm="100000">
                                          <p:val>
                                            <p:strVal val="#ppt_w"/>
                                          </p:val>
                                        </p:tav>
                                      </p:tavLst>
                                    </p:anim>
                                    <p:anim calcmode="lin" valueType="num">
                                      <p:cBhvr>
                                        <p:cTn id="95" dur="500" fill="hold"/>
                                        <p:tgtEl>
                                          <p:spTgt spid="46"/>
                                        </p:tgtEl>
                                        <p:attrNameLst>
                                          <p:attrName>ppt_h</p:attrName>
                                        </p:attrNameLst>
                                      </p:cBhvr>
                                      <p:tavLst>
                                        <p:tav tm="0">
                                          <p:val>
                                            <p:strVal val="#ppt_h"/>
                                          </p:val>
                                        </p:tav>
                                        <p:tav tm="100000">
                                          <p:val>
                                            <p:strVal val="#ppt_h"/>
                                          </p:val>
                                        </p:tav>
                                      </p:tavLst>
                                    </p:anim>
                                  </p:childTnLst>
                                </p:cTn>
                              </p:par>
                            </p:childTnLst>
                          </p:cTn>
                        </p:par>
                        <p:par>
                          <p:cTn id="96" fill="hold">
                            <p:stCondLst>
                              <p:cond delay="5000"/>
                            </p:stCondLst>
                            <p:childTnLst>
                              <p:par>
                                <p:cTn id="97" presetID="22" presetClass="entr" presetSubtype="8" fill="hold" nodeType="afterEffect">
                                  <p:stCondLst>
                                    <p:cond delay="0"/>
                                  </p:stCondLst>
                                  <p:childTnLst>
                                    <p:set>
                                      <p:cBhvr>
                                        <p:cTn id="98" dur="1" fill="hold">
                                          <p:stCondLst>
                                            <p:cond delay="0"/>
                                          </p:stCondLst>
                                        </p:cTn>
                                        <p:tgtEl>
                                          <p:spTgt spid="33">
                                            <p:txEl>
                                              <p:pRg st="5" end="5"/>
                                            </p:txEl>
                                          </p:spTgt>
                                        </p:tgtEl>
                                        <p:attrNameLst>
                                          <p:attrName>style.visibility</p:attrName>
                                        </p:attrNameLst>
                                      </p:cBhvr>
                                      <p:to>
                                        <p:strVal val="visible"/>
                                      </p:to>
                                    </p:set>
                                    <p:animEffect transition="in" filter="wipe(left)">
                                      <p:cBhvr>
                                        <p:cTn id="99" dur="500"/>
                                        <p:tgtEl>
                                          <p:spTgt spid="33">
                                            <p:txEl>
                                              <p:pRg st="5" end="5"/>
                                            </p:txEl>
                                          </p:spTgt>
                                        </p:tgtEl>
                                      </p:cBhvr>
                                    </p:animEffect>
                                  </p:childTnLst>
                                </p:cTn>
                              </p:par>
                            </p:childTnLst>
                          </p:cTn>
                        </p:par>
                        <p:par>
                          <p:cTn id="100" fill="hold">
                            <p:stCondLst>
                              <p:cond delay="5500"/>
                            </p:stCondLst>
                            <p:childTnLst>
                              <p:par>
                                <p:cTn id="101" presetID="22" presetClass="entr" presetSubtype="8" fill="hold" nodeType="afterEffect">
                                  <p:stCondLst>
                                    <p:cond delay="0"/>
                                  </p:stCondLst>
                                  <p:childTnLst>
                                    <p:set>
                                      <p:cBhvr>
                                        <p:cTn id="102" dur="1" fill="hold">
                                          <p:stCondLst>
                                            <p:cond delay="0"/>
                                          </p:stCondLst>
                                        </p:cTn>
                                        <p:tgtEl>
                                          <p:spTgt spid="33">
                                            <p:txEl>
                                              <p:pRg st="7" end="7"/>
                                            </p:txEl>
                                          </p:spTgt>
                                        </p:tgtEl>
                                        <p:attrNameLst>
                                          <p:attrName>style.visibility</p:attrName>
                                        </p:attrNameLst>
                                      </p:cBhvr>
                                      <p:to>
                                        <p:strVal val="visible"/>
                                      </p:to>
                                    </p:set>
                                    <p:animEffect transition="in" filter="wipe(left)">
                                      <p:cBhvr>
                                        <p:cTn id="103" dur="500"/>
                                        <p:tgtEl>
                                          <p:spTgt spid="33">
                                            <p:txEl>
                                              <p:pRg st="7" end="7"/>
                                            </p:txEl>
                                          </p:spTgt>
                                        </p:tgtEl>
                                      </p:cBhvr>
                                    </p:animEffect>
                                  </p:childTnLst>
                                </p:cTn>
                              </p:par>
                            </p:childTnLst>
                          </p:cTn>
                        </p:par>
                        <p:par>
                          <p:cTn id="104" fill="hold">
                            <p:stCondLst>
                              <p:cond delay="6000"/>
                            </p:stCondLst>
                            <p:childTnLst>
                              <p:par>
                                <p:cTn id="105" presetID="22" presetClass="entr" presetSubtype="8" fill="hold" nodeType="afterEffect">
                                  <p:stCondLst>
                                    <p:cond delay="0"/>
                                  </p:stCondLst>
                                  <p:childTnLst>
                                    <p:set>
                                      <p:cBhvr>
                                        <p:cTn id="106" dur="1" fill="hold">
                                          <p:stCondLst>
                                            <p:cond delay="0"/>
                                          </p:stCondLst>
                                        </p:cTn>
                                        <p:tgtEl>
                                          <p:spTgt spid="33">
                                            <p:txEl>
                                              <p:pRg st="8" end="8"/>
                                            </p:txEl>
                                          </p:spTgt>
                                        </p:tgtEl>
                                        <p:attrNameLst>
                                          <p:attrName>style.visibility</p:attrName>
                                        </p:attrNameLst>
                                      </p:cBhvr>
                                      <p:to>
                                        <p:strVal val="visible"/>
                                      </p:to>
                                    </p:set>
                                    <p:animEffect transition="in" filter="wipe(left)">
                                      <p:cBhvr>
                                        <p:cTn id="107" dur="500"/>
                                        <p:tgtEl>
                                          <p:spTgt spid="33">
                                            <p:txEl>
                                              <p:pRg st="8" end="8"/>
                                            </p:txEl>
                                          </p:spTgt>
                                        </p:tgtEl>
                                      </p:cBhvr>
                                    </p:animEffect>
                                  </p:childTnLst>
                                </p:cTn>
                              </p:par>
                            </p:childTnLst>
                          </p:cTn>
                        </p:par>
                        <p:par>
                          <p:cTn id="108" fill="hold">
                            <p:stCondLst>
                              <p:cond delay="6500"/>
                            </p:stCondLst>
                            <p:childTnLst>
                              <p:par>
                                <p:cTn id="109" presetID="22" presetClass="entr" presetSubtype="8" fill="hold" nodeType="afterEffect">
                                  <p:stCondLst>
                                    <p:cond delay="0"/>
                                  </p:stCondLst>
                                  <p:childTnLst>
                                    <p:set>
                                      <p:cBhvr>
                                        <p:cTn id="110" dur="1" fill="hold">
                                          <p:stCondLst>
                                            <p:cond delay="0"/>
                                          </p:stCondLst>
                                        </p:cTn>
                                        <p:tgtEl>
                                          <p:spTgt spid="33">
                                            <p:txEl>
                                              <p:pRg st="9" end="9"/>
                                            </p:txEl>
                                          </p:spTgt>
                                        </p:tgtEl>
                                        <p:attrNameLst>
                                          <p:attrName>style.visibility</p:attrName>
                                        </p:attrNameLst>
                                      </p:cBhvr>
                                      <p:to>
                                        <p:strVal val="visible"/>
                                      </p:to>
                                    </p:set>
                                    <p:animEffect transition="in" filter="wipe(left)">
                                      <p:cBhvr>
                                        <p:cTn id="111" dur="500"/>
                                        <p:tgtEl>
                                          <p:spTgt spid="33">
                                            <p:txEl>
                                              <p:pRg st="9" end="9"/>
                                            </p:txEl>
                                          </p:spTgt>
                                        </p:tgtEl>
                                      </p:cBhvr>
                                    </p:animEffect>
                                  </p:childTnLst>
                                </p:cTn>
                              </p:par>
                            </p:childTnLst>
                          </p:cTn>
                        </p:par>
                        <p:par>
                          <p:cTn id="112" fill="hold">
                            <p:stCondLst>
                              <p:cond delay="7000"/>
                            </p:stCondLst>
                            <p:childTnLst>
                              <p:par>
                                <p:cTn id="113" presetID="17" presetClass="entr" presetSubtype="8"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ppt_x</p:attrName>
                                        </p:attrNameLst>
                                      </p:cBhvr>
                                      <p:tavLst>
                                        <p:tav tm="0">
                                          <p:val>
                                            <p:strVal val="#ppt_x-#ppt_w/2"/>
                                          </p:val>
                                        </p:tav>
                                        <p:tav tm="100000">
                                          <p:val>
                                            <p:strVal val="#ppt_x"/>
                                          </p:val>
                                        </p:tav>
                                      </p:tavLst>
                                    </p:anim>
                                    <p:anim calcmode="lin" valueType="num">
                                      <p:cBhvr>
                                        <p:cTn id="116" dur="500" fill="hold"/>
                                        <p:tgtEl>
                                          <p:spTgt spid="47"/>
                                        </p:tgtEl>
                                        <p:attrNameLst>
                                          <p:attrName>ppt_y</p:attrName>
                                        </p:attrNameLst>
                                      </p:cBhvr>
                                      <p:tavLst>
                                        <p:tav tm="0">
                                          <p:val>
                                            <p:strVal val="#ppt_y"/>
                                          </p:val>
                                        </p:tav>
                                        <p:tav tm="100000">
                                          <p:val>
                                            <p:strVal val="#ppt_y"/>
                                          </p:val>
                                        </p:tav>
                                      </p:tavLst>
                                    </p:anim>
                                    <p:anim calcmode="lin" valueType="num">
                                      <p:cBhvr>
                                        <p:cTn id="117" dur="500" fill="hold"/>
                                        <p:tgtEl>
                                          <p:spTgt spid="47"/>
                                        </p:tgtEl>
                                        <p:attrNameLst>
                                          <p:attrName>ppt_w</p:attrName>
                                        </p:attrNameLst>
                                      </p:cBhvr>
                                      <p:tavLst>
                                        <p:tav tm="0">
                                          <p:val>
                                            <p:fltVal val="0"/>
                                          </p:val>
                                        </p:tav>
                                        <p:tav tm="100000">
                                          <p:val>
                                            <p:strVal val="#ppt_w"/>
                                          </p:val>
                                        </p:tav>
                                      </p:tavLst>
                                    </p:anim>
                                    <p:anim calcmode="lin" valueType="num">
                                      <p:cBhvr>
                                        <p:cTn id="118"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34" grpId="0" animBg="1"/>
      <p:bldP spid="29" grpId="1" animBg="1"/>
      <p:bldP spid="29"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286644" y="285728"/>
            <a:ext cx="164307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85728"/>
            <a:ext cx="707236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19319" y="1449324"/>
              <a:ext cx="295268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500174"/>
            <a:ext cx="5357850" cy="461665"/>
          </a:xfrm>
          <a:prstGeom prst="rect">
            <a:avLst/>
          </a:prstGeom>
        </p:spPr>
        <p:txBody>
          <a:bodyPr wrap="square">
            <a:spAutoFit/>
          </a:bodyPr>
          <a:lstStyle/>
          <a:p>
            <a:pPr indent="185738"/>
            <a:endParaRPr lang="tr-TR" sz="2400" dirty="0"/>
          </a:p>
        </p:txBody>
      </p:sp>
      <p:pic>
        <p:nvPicPr>
          <p:cNvPr id="20" name="Picture 4" descr="ismmmo"/>
          <p:cNvPicPr>
            <a:picLocks noChangeAspect="1" noChangeArrowheads="1"/>
          </p:cNvPicPr>
          <p:nvPr/>
        </p:nvPicPr>
        <p:blipFill>
          <a:blip r:embed="rId3" cstate="print"/>
          <a:srcRect/>
          <a:stretch>
            <a:fillRect/>
          </a:stretch>
        </p:blipFill>
        <p:spPr bwMode="auto">
          <a:xfrm>
            <a:off x="7643834" y="428604"/>
            <a:ext cx="858268" cy="969332"/>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857224" y="428604"/>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3" name="22 Oval">
            <a:hlinkClick r:id="rId4" action="ppaction://hlinkfile"/>
          </p:cNvPr>
          <p:cNvSpPr/>
          <p:nvPr/>
        </p:nvSpPr>
        <p:spPr bwMode="auto">
          <a:xfrm>
            <a:off x="7429520" y="1857364"/>
            <a:ext cx="1214446" cy="7858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TTK md</a:t>
            </a:r>
            <a:r>
              <a:rPr kumimoji="0" lang="tr-TR" sz="1200" b="0" i="0" u="none" strike="noStrike" cap="none" normalizeH="0" dirty="0" smtClean="0">
                <a:ln>
                  <a:noFill/>
                </a:ln>
                <a:solidFill>
                  <a:schemeClr val="tx1"/>
                </a:solidFill>
                <a:effectLst/>
                <a:latin typeface="Arial" charset="0"/>
              </a:rPr>
              <a:t> </a:t>
            </a:r>
            <a:r>
              <a:rPr kumimoji="0" lang="tr-TR" sz="1200" b="0" i="0" u="none" strike="noStrike" cap="none" normalizeH="0" baseline="0" dirty="0" smtClean="0">
                <a:ln>
                  <a:noFill/>
                </a:ln>
                <a:solidFill>
                  <a:schemeClr val="tx1"/>
                </a:solidFill>
                <a:effectLst/>
                <a:latin typeface="Arial" charset="0"/>
              </a:rPr>
              <a:t>358,395</a:t>
            </a:r>
          </a:p>
        </p:txBody>
      </p:sp>
      <p:sp>
        <p:nvSpPr>
          <p:cNvPr id="24" name="23 Oval">
            <a:hlinkClick r:id="rId5" action="ppaction://hlinkfile"/>
          </p:cNvPr>
          <p:cNvSpPr/>
          <p:nvPr/>
        </p:nvSpPr>
        <p:spPr bwMode="auto">
          <a:xfrm>
            <a:off x="7429520" y="2857496"/>
            <a:ext cx="1214446" cy="71438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solidFill>
                  <a:schemeClr val="tx1"/>
                </a:solidFill>
                <a:latin typeface="Arial" charset="0"/>
              </a:rPr>
              <a:t>TTK MD.562</a:t>
            </a:r>
            <a:endParaRPr kumimoji="0" lang="tr-TR" sz="1200" b="0" i="0" u="none" strike="noStrike" cap="none" normalizeH="0" baseline="0" dirty="0" smtClean="0">
              <a:ln>
                <a:noFill/>
              </a:ln>
              <a:solidFill>
                <a:schemeClr val="tx1"/>
              </a:solidFill>
              <a:effectLst/>
              <a:latin typeface="Arial" charset="0"/>
            </a:endParaRPr>
          </a:p>
        </p:txBody>
      </p:sp>
      <p:sp>
        <p:nvSpPr>
          <p:cNvPr id="26" name="25 Metin kutusu"/>
          <p:cNvSpPr txBox="1"/>
          <p:nvPr/>
        </p:nvSpPr>
        <p:spPr>
          <a:xfrm>
            <a:off x="714348" y="1643050"/>
            <a:ext cx="5000660" cy="369332"/>
          </a:xfrm>
          <a:prstGeom prst="rect">
            <a:avLst/>
          </a:prstGeom>
          <a:noFill/>
        </p:spPr>
        <p:txBody>
          <a:bodyPr wrap="square" rtlCol="0">
            <a:spAutoFit/>
          </a:bodyPr>
          <a:lstStyle/>
          <a:p>
            <a:r>
              <a:rPr lang="tr-TR" b="1" dirty="0" smtClean="0"/>
              <a:t>KASA FAZLASI/ORT CARİ</a:t>
            </a:r>
            <a:endParaRPr lang="tr-TR" b="1" dirty="0"/>
          </a:p>
        </p:txBody>
      </p:sp>
      <p:sp>
        <p:nvSpPr>
          <p:cNvPr id="27" name="Dikdörtgen 13"/>
          <p:cNvSpPr/>
          <p:nvPr/>
        </p:nvSpPr>
        <p:spPr>
          <a:xfrm>
            <a:off x="500034" y="2357430"/>
            <a:ext cx="6215106" cy="2031325"/>
          </a:xfrm>
          <a:prstGeom prst="rect">
            <a:avLst/>
          </a:prstGeom>
        </p:spPr>
        <p:txBody>
          <a:bodyPr wrap="square">
            <a:spAutoFit/>
          </a:bodyPr>
          <a:lstStyle/>
          <a:p>
            <a:pPr algn="just"/>
            <a:r>
              <a:rPr lang="tr-TR" dirty="0"/>
              <a:t>Vergisel açıdan yapılacak adat yöntemiyle faiz hesabında  kredi tutarı; kasa hesabı açısından ticari hayatın gerekleri, işletme olağan nakit çıkışları üzerinde  olduğu ve işletmenin gelir hanesine girmeyen bir şekilde, işletme </a:t>
            </a:r>
            <a:r>
              <a:rPr lang="tr-TR" b="1" dirty="0"/>
              <a:t>kayıtları dışında değerlendirildiği</a:t>
            </a:r>
            <a:r>
              <a:rPr lang="tr-TR" dirty="0"/>
              <a:t> kabul edilen tutardır.</a:t>
            </a:r>
          </a:p>
          <a:p>
            <a:pPr algn="just"/>
            <a:r>
              <a:rPr lang="tr-TR" b="1" dirty="0"/>
              <a:t>Azami kasa tutarı</a:t>
            </a:r>
            <a:r>
              <a:rPr lang="tr-TR" dirty="0"/>
              <a:t>  tespit edilecek ve asgari tutarın üzerinde kalan bakiyeler faiz hesabında dikkat alınacaktır.  </a:t>
            </a:r>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31</a:t>
            </a:fld>
            <a:endParaRPr lang="en-US"/>
          </a:p>
        </p:txBody>
      </p:sp>
    </p:spTree>
    <p:extLst>
      <p:ext uri="{BB962C8B-B14F-4D97-AF65-F5344CB8AC3E}">
        <p14:creationId xmlns:p14="http://schemas.microsoft.com/office/powerpoint/2010/main" val="289198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750"/>
                            </p:stCondLst>
                            <p:childTnLst>
                              <p:par>
                                <p:cTn id="23" presetID="2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par>
                          <p:cTn id="29" fill="hold">
                            <p:stCondLst>
                              <p:cond delay="125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4" grpId="0" animBg="1"/>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429520" y="285728"/>
            <a:ext cx="1500198" cy="6357982"/>
            <a:chOff x="4419752" y="1371600"/>
            <a:chExt cx="3197200" cy="4114800"/>
          </a:xfrm>
        </p:grpSpPr>
        <p:grpSp>
          <p:nvGrpSpPr>
            <p:cNvPr id="3" name="Inside-right"/>
            <p:cNvGrpSpPr/>
            <p:nvPr/>
          </p:nvGrpSpPr>
          <p:grpSpPr>
            <a:xfrm rot="10800000">
              <a:off x="4419752" y="1371600"/>
              <a:ext cx="3197200" cy="4114800"/>
              <a:chOff x="1527048" y="1371600"/>
              <a:chExt cx="3197200" cy="4114800"/>
            </a:xfrm>
          </p:grpSpPr>
          <p:sp>
            <p:nvSpPr>
              <p:cNvPr id="141" name="Rounded Rectangle 140"/>
              <p:cNvSpPr/>
              <p:nvPr/>
            </p:nvSpPr>
            <p:spPr>
              <a:xfrm>
                <a:off x="1527048" y="1371600"/>
                <a:ext cx="3197200"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85728"/>
            <a:ext cx="728667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16605" y="1449324"/>
              <a:ext cx="295539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500174"/>
            <a:ext cx="5357850" cy="461665"/>
          </a:xfrm>
          <a:prstGeom prst="rect">
            <a:avLst/>
          </a:prstGeom>
        </p:spPr>
        <p:txBody>
          <a:bodyPr wrap="square">
            <a:spAutoFit/>
          </a:bodyPr>
          <a:lstStyle/>
          <a:p>
            <a:pPr indent="185738"/>
            <a:endParaRPr lang="tr-TR" sz="2400" dirty="0"/>
          </a:p>
        </p:txBody>
      </p:sp>
      <p:pic>
        <p:nvPicPr>
          <p:cNvPr id="20" name="Picture 4" descr="ismmmo"/>
          <p:cNvPicPr>
            <a:picLocks noChangeAspect="1" noChangeArrowheads="1"/>
          </p:cNvPicPr>
          <p:nvPr/>
        </p:nvPicPr>
        <p:blipFill>
          <a:blip r:embed="rId3" cstate="print"/>
          <a:srcRect/>
          <a:stretch>
            <a:fillRect/>
          </a:stretch>
        </p:blipFill>
        <p:spPr bwMode="auto">
          <a:xfrm>
            <a:off x="7715272" y="428604"/>
            <a:ext cx="858268" cy="969332"/>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714348" y="1500174"/>
            <a:ext cx="6624736" cy="2092881"/>
          </a:xfrm>
          <a:prstGeom prst="rect">
            <a:avLst/>
          </a:prstGeom>
        </p:spPr>
        <p:txBody>
          <a:bodyPr wrap="square">
            <a:spAutoFit/>
          </a:bodyPr>
          <a:lstStyle/>
          <a:p>
            <a:r>
              <a:rPr lang="tr-TR" sz="1400" b="1" dirty="0"/>
              <a:t>REESKONT VE AVANS İŞLEMLERİNDE UYGULANACAK FAİZ </a:t>
            </a:r>
            <a:r>
              <a:rPr lang="tr-TR" sz="1400" b="1" dirty="0" smtClean="0"/>
              <a:t>ORANLARI</a:t>
            </a:r>
          </a:p>
          <a:p>
            <a:r>
              <a:rPr lang="tr-TR" sz="1400" b="1" dirty="0" smtClean="0"/>
              <a:t>TC. Merkez Bankası Tebliği – 31.12.2016’den itibaren </a:t>
            </a:r>
          </a:p>
          <a:p>
            <a:r>
              <a:rPr lang="tr-TR" sz="1400" b="1" dirty="0" smtClean="0"/>
              <a:t>Reeskont işlemlerinde %  8,75       Avans İşlemlerinde %9,75</a:t>
            </a:r>
          </a:p>
          <a:p>
            <a:r>
              <a:rPr lang="tr-TR" sz="1400" b="1" dirty="0" smtClean="0"/>
              <a:t>TC. Merkez Bankası Tebliği – 14.12.2014’den itibaren </a:t>
            </a:r>
          </a:p>
          <a:p>
            <a:r>
              <a:rPr lang="tr-TR" sz="1400" b="1" dirty="0" smtClean="0"/>
              <a:t>Reeskont işlemlerinde %  9,00       Avans İşlemlerinde %10,50</a:t>
            </a:r>
          </a:p>
          <a:p>
            <a:r>
              <a:rPr lang="tr-TR" sz="1400" b="1" dirty="0"/>
              <a:t>TC. Merkez Bankası Tebliği – </a:t>
            </a:r>
            <a:r>
              <a:rPr lang="tr-TR" sz="1400" b="1" dirty="0" smtClean="0"/>
              <a:t>27.12.2013’den </a:t>
            </a:r>
            <a:r>
              <a:rPr lang="tr-TR" sz="1400" b="1" dirty="0"/>
              <a:t>itibaren </a:t>
            </a:r>
          </a:p>
          <a:p>
            <a:r>
              <a:rPr lang="tr-TR" sz="1400" b="1" dirty="0"/>
              <a:t>Reeskont işlemlerinde </a:t>
            </a:r>
            <a:r>
              <a:rPr lang="tr-TR" sz="1400" b="1" dirty="0" smtClean="0"/>
              <a:t>%10,25      </a:t>
            </a:r>
            <a:r>
              <a:rPr lang="tr-TR" sz="1400" b="1" dirty="0"/>
              <a:t>Avans İşlemlerinde </a:t>
            </a:r>
            <a:r>
              <a:rPr lang="tr-TR" sz="1400" b="1" dirty="0" smtClean="0"/>
              <a:t>%11,75</a:t>
            </a:r>
          </a:p>
          <a:p>
            <a:endParaRPr lang="tr-TR" sz="1600" b="1" dirty="0"/>
          </a:p>
          <a:p>
            <a:r>
              <a:rPr lang="tr-TR" sz="1600" b="1" dirty="0" smtClean="0"/>
              <a:t>ÖRNEK;</a:t>
            </a:r>
            <a:endParaRPr lang="tr-TR" dirty="0"/>
          </a:p>
        </p:txBody>
      </p:sp>
      <p:graphicFrame>
        <p:nvGraphicFramePr>
          <p:cNvPr id="11" name="Tablo 10"/>
          <p:cNvGraphicFramePr>
            <a:graphicFrameLocks noGrp="1"/>
          </p:cNvGraphicFramePr>
          <p:nvPr>
            <p:extLst>
              <p:ext uri="{D42A27DB-BD31-4B8C-83A1-F6EECF244321}">
                <p14:modId xmlns:p14="http://schemas.microsoft.com/office/powerpoint/2010/main" val="1134085114"/>
              </p:ext>
            </p:extLst>
          </p:nvPr>
        </p:nvGraphicFramePr>
        <p:xfrm>
          <a:off x="785786" y="3571876"/>
          <a:ext cx="6443004" cy="2232250"/>
        </p:xfrm>
        <a:graphic>
          <a:graphicData uri="http://schemas.openxmlformats.org/drawingml/2006/table">
            <a:tbl>
              <a:tblPr>
                <a:tableStyleId>{08FB837D-C827-4EFA-A057-4D05807E0F7C}</a:tableStyleId>
              </a:tblPr>
              <a:tblGrid>
                <a:gridCol w="1122330"/>
                <a:gridCol w="1122330"/>
                <a:gridCol w="1011482"/>
                <a:gridCol w="1122330"/>
                <a:gridCol w="914491"/>
                <a:gridCol w="1150041"/>
              </a:tblGrid>
              <a:tr h="536507">
                <a:tc>
                  <a:txBody>
                    <a:bodyPr/>
                    <a:lstStyle/>
                    <a:p>
                      <a:pPr algn="ctr" fontAlgn="b"/>
                      <a:r>
                        <a:rPr lang="tr-TR" sz="1600" u="none" strike="noStrike" dirty="0">
                          <a:effectLst/>
                        </a:rPr>
                        <a:t>Tarih</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Bakiye</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Olağan Bakiye</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Fiktif Tutar</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Gün</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Faiz </a:t>
                      </a:r>
                      <a:r>
                        <a:rPr lang="tr-TR" sz="1600" u="none" strike="noStrike" dirty="0" smtClean="0">
                          <a:effectLst/>
                        </a:rPr>
                        <a:t>(%9,75)</a:t>
                      </a:r>
                      <a:endParaRPr lang="tr-TR" sz="1600" b="1" i="0" u="none" strike="noStrike" dirty="0">
                        <a:solidFill>
                          <a:srgbClr val="000000"/>
                        </a:solidFill>
                        <a:effectLst/>
                        <a:latin typeface="Calibri"/>
                      </a:endParaRPr>
                    </a:p>
                  </a:txBody>
                  <a:tcPr marL="9525" marR="9525" marT="9525" marB="0" anchor="b"/>
                </a:tc>
              </a:tr>
              <a:tr h="268253">
                <a:tc>
                  <a:txBody>
                    <a:bodyPr/>
                    <a:lstStyle/>
                    <a:p>
                      <a:pPr algn="ctr" fontAlgn="b"/>
                      <a:r>
                        <a:rPr lang="tr-TR" sz="1600" u="none" strike="noStrike" dirty="0" smtClean="0">
                          <a:effectLst/>
                        </a:rPr>
                        <a:t>22.06.2017</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300.000,00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 </a:t>
                      </a:r>
                      <a:endParaRPr lang="tr-TR" sz="1600" b="1" i="0" u="none" strike="noStrike" dirty="0">
                        <a:solidFill>
                          <a:srgbClr val="000000"/>
                        </a:solidFill>
                        <a:effectLst/>
                        <a:latin typeface="Calibri"/>
                      </a:endParaRPr>
                    </a:p>
                  </a:txBody>
                  <a:tcPr marL="9525" marR="9525" marT="9525" marB="0" anchor="b"/>
                </a:tc>
              </a:tr>
              <a:tr h="268253">
                <a:tc>
                  <a:txBody>
                    <a:bodyPr/>
                    <a:lstStyle/>
                    <a:p>
                      <a:pPr algn="ctr" fontAlgn="b"/>
                      <a:r>
                        <a:rPr lang="tr-TR" sz="1600" u="none" strike="noStrike" dirty="0" smtClean="0">
                          <a:effectLst/>
                        </a:rPr>
                        <a:t>30.06.2017</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322.000,00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312.000,00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8</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676,00</a:t>
                      </a:r>
                      <a:endParaRPr lang="tr-TR" sz="1600" b="1" i="0" u="none" strike="noStrike" dirty="0">
                        <a:solidFill>
                          <a:srgbClr val="000000"/>
                        </a:solidFill>
                        <a:effectLst/>
                        <a:latin typeface="Calibri"/>
                      </a:endParaRPr>
                    </a:p>
                  </a:txBody>
                  <a:tcPr marL="9525" marR="9525" marT="9525" marB="0" anchor="b"/>
                </a:tc>
              </a:tr>
              <a:tr h="268253">
                <a:tc>
                  <a:txBody>
                    <a:bodyPr/>
                    <a:lstStyle/>
                    <a:p>
                      <a:pPr algn="ctr" fontAlgn="b"/>
                      <a:r>
                        <a:rPr lang="tr-TR" sz="1600" u="none" strike="noStrike" dirty="0" smtClean="0">
                          <a:effectLst/>
                        </a:rPr>
                        <a:t>12.07.2017</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324.000,00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314.000,00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12</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1.020,50</a:t>
                      </a:r>
                      <a:endParaRPr lang="tr-TR" sz="1600" b="1" i="0" u="none" strike="noStrike" dirty="0">
                        <a:solidFill>
                          <a:srgbClr val="000000"/>
                        </a:solidFill>
                        <a:effectLst/>
                        <a:latin typeface="Calibri"/>
                      </a:endParaRPr>
                    </a:p>
                  </a:txBody>
                  <a:tcPr marL="9525" marR="9525" marT="9525" marB="0" anchor="b"/>
                </a:tc>
              </a:tr>
              <a:tr h="268253">
                <a:tc>
                  <a:txBody>
                    <a:bodyPr/>
                    <a:lstStyle/>
                    <a:p>
                      <a:pPr algn="ctr" fontAlgn="b"/>
                      <a:r>
                        <a:rPr lang="tr-TR" sz="1600" u="none" strike="noStrike" dirty="0" smtClean="0">
                          <a:effectLst/>
                        </a:rPr>
                        <a:t>18.07.2017</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336.000,00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326.000,00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6</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529,75</a:t>
                      </a:r>
                      <a:endParaRPr lang="tr-TR" sz="1600" b="1" i="0" u="none" strike="noStrike" dirty="0">
                        <a:solidFill>
                          <a:srgbClr val="000000"/>
                        </a:solidFill>
                        <a:effectLst/>
                        <a:latin typeface="Calibri"/>
                      </a:endParaRPr>
                    </a:p>
                  </a:txBody>
                  <a:tcPr marL="9525" marR="9525" marT="9525" marB="0" anchor="b"/>
                </a:tc>
              </a:tr>
              <a:tr h="277834">
                <a:tc>
                  <a:txBody>
                    <a:bodyPr/>
                    <a:lstStyle/>
                    <a:p>
                      <a:pPr algn="ctr" fontAlgn="b"/>
                      <a:r>
                        <a:rPr lang="tr-TR" sz="1600" u="none" strike="noStrike" dirty="0" smtClean="0">
                          <a:effectLst/>
                        </a:rPr>
                        <a:t>25.07.2017</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348.000,00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338.000,00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7</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640,79</a:t>
                      </a:r>
                      <a:endParaRPr lang="tr-TR" sz="1600" b="1" i="0" u="none" strike="noStrike" dirty="0">
                        <a:solidFill>
                          <a:srgbClr val="000000"/>
                        </a:solidFill>
                        <a:effectLst/>
                        <a:latin typeface="Calibri"/>
                      </a:endParaRPr>
                    </a:p>
                  </a:txBody>
                  <a:tcPr marL="9525" marR="9525" marT="9525" marB="0" anchor="b"/>
                </a:tc>
              </a:tr>
              <a:tr h="344897">
                <a:tc>
                  <a:txBody>
                    <a:bodyPr/>
                    <a:lstStyle/>
                    <a:p>
                      <a:pPr algn="l" fontAlgn="b"/>
                      <a:r>
                        <a:rPr lang="tr-TR" sz="1600" u="none" strike="noStrike" dirty="0">
                          <a:effectLst/>
                        </a:rPr>
                        <a:t> </a:t>
                      </a:r>
                      <a:endParaRPr lang="tr-TR" sz="1600" b="1" i="0" u="none" strike="noStrike" dirty="0">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Adat Faiz</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2000" u="none" strike="noStrike" dirty="0" smtClean="0">
                          <a:effectLst/>
                        </a:rPr>
                        <a:t>2.867,04</a:t>
                      </a:r>
                      <a:endParaRPr lang="tr-TR" sz="2000" b="1" i="0" u="none" strike="noStrike" dirty="0">
                        <a:solidFill>
                          <a:srgbClr val="000000"/>
                        </a:solidFill>
                        <a:effectLst/>
                        <a:latin typeface="Calibri"/>
                      </a:endParaRPr>
                    </a:p>
                  </a:txBody>
                  <a:tcPr marL="9525" marR="9525" marT="9525" marB="0" anchor="b"/>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1926534516"/>
              </p:ext>
            </p:extLst>
          </p:nvPr>
        </p:nvGraphicFramePr>
        <p:xfrm>
          <a:off x="1115616" y="5869049"/>
          <a:ext cx="2016224" cy="576064"/>
        </p:xfrm>
        <a:graphic>
          <a:graphicData uri="http://schemas.openxmlformats.org/drawingml/2006/table">
            <a:tbl>
              <a:tblPr/>
              <a:tblGrid>
                <a:gridCol w="917474"/>
                <a:gridCol w="1098750"/>
              </a:tblGrid>
              <a:tr h="288032">
                <a:tc>
                  <a:txBody>
                    <a:bodyPr/>
                    <a:lstStyle/>
                    <a:p>
                      <a:pPr algn="r" fontAlgn="b"/>
                      <a:r>
                        <a:rPr lang="tr-TR" sz="1400" b="1" i="0" u="none" strike="noStrike" dirty="0">
                          <a:solidFill>
                            <a:srgbClr val="000000"/>
                          </a:solidFill>
                          <a:effectLst/>
                          <a:latin typeface="Calibri"/>
                        </a:rPr>
                        <a:t>Faiz =</a:t>
                      </a:r>
                    </a:p>
                  </a:txBody>
                  <a:tcPr marL="9525" marR="9525" marT="9525" marB="0" anchor="b">
                    <a:lnL>
                      <a:noFill/>
                    </a:lnL>
                    <a:lnR>
                      <a:noFill/>
                    </a:lnR>
                    <a:lnT>
                      <a:noFill/>
                    </a:lnT>
                    <a:lnB>
                      <a:noFill/>
                    </a:lnB>
                  </a:tcPr>
                </a:tc>
                <a:tc>
                  <a:txBody>
                    <a:bodyPr/>
                    <a:lstStyle/>
                    <a:p>
                      <a:pPr algn="l" fontAlgn="b"/>
                      <a:r>
                        <a:rPr lang="pt-BR" sz="1400" b="1" i="0" u="none" strike="noStrike" dirty="0">
                          <a:solidFill>
                            <a:srgbClr val="000000"/>
                          </a:solidFill>
                          <a:effectLst/>
                          <a:latin typeface="Calibri"/>
                        </a:rPr>
                        <a:t>   A x N x 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88032">
                <a:tc>
                  <a:txBody>
                    <a:bodyPr/>
                    <a:lstStyle/>
                    <a:p>
                      <a:pPr algn="l" fontAlgn="b"/>
                      <a:endParaRPr lang="tr-TR" sz="14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tr-TR" sz="1400" b="1" i="0" u="none" strike="noStrike" dirty="0">
                          <a:solidFill>
                            <a:srgbClr val="000000"/>
                          </a:solidFill>
                          <a:effectLst/>
                          <a:latin typeface="Calibri"/>
                        </a:rPr>
                        <a:t>   360 x 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6" name="25 Metin kutusu"/>
          <p:cNvSpPr txBox="1"/>
          <p:nvPr/>
        </p:nvSpPr>
        <p:spPr>
          <a:xfrm>
            <a:off x="785786" y="1071546"/>
            <a:ext cx="5000660" cy="369332"/>
          </a:xfrm>
          <a:prstGeom prst="rect">
            <a:avLst/>
          </a:prstGeom>
          <a:noFill/>
        </p:spPr>
        <p:txBody>
          <a:bodyPr wrap="square" rtlCol="0">
            <a:spAutoFit/>
          </a:bodyPr>
          <a:lstStyle/>
          <a:p>
            <a:r>
              <a:rPr lang="tr-TR" b="1" dirty="0" smtClean="0"/>
              <a:t>KASA FAZLASI/ORT CARİ</a:t>
            </a:r>
            <a:endParaRPr lang="tr-TR" b="1" dirty="0"/>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32</a:t>
            </a:fld>
            <a:endParaRPr lang="en-US"/>
          </a:p>
        </p:txBody>
      </p:sp>
    </p:spTree>
    <p:extLst>
      <p:ext uri="{BB962C8B-B14F-4D97-AF65-F5344CB8AC3E}">
        <p14:creationId xmlns:p14="http://schemas.microsoft.com/office/powerpoint/2010/main" val="289198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2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childTnLst>
                                </p:cTn>
                              </p:par>
                              <p:par>
                                <p:cTn id="38" presetID="29"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ppt_x</p:attrName>
                                        </p:attrNameLst>
                                      </p:cBhvr>
                                      <p:tavLst>
                                        <p:tav tm="0">
                                          <p:val>
                                            <p:strVal val="#ppt_x-.2"/>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929586" y="214290"/>
            <a:ext cx="100013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3" y="214290"/>
            <a:ext cx="767008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4572000" cy="461665"/>
          </a:xfrm>
          <a:prstGeom prst="rect">
            <a:avLst/>
          </a:prstGeom>
        </p:spPr>
        <p:txBody>
          <a:bodyPr wrap="square">
            <a:spAutoFit/>
          </a:bodyPr>
          <a:lstStyle/>
          <a:p>
            <a:r>
              <a:rPr lang="tr-TR" sz="2400" dirty="0" smtClean="0"/>
              <a:t>-</a:t>
            </a:r>
            <a:r>
              <a:rPr lang="tr-TR" b="1" dirty="0"/>
              <a:t> </a:t>
            </a:r>
            <a:r>
              <a:rPr lang="tr-TR" b="1" dirty="0" smtClean="0"/>
              <a:t>KASA </a:t>
            </a:r>
            <a:r>
              <a:rPr lang="tr-TR" b="1" dirty="0"/>
              <a:t>HESABINA ADAT </a:t>
            </a:r>
            <a:r>
              <a:rPr lang="tr-TR" b="1" dirty="0" smtClean="0"/>
              <a:t>UYGULANMASI </a:t>
            </a:r>
            <a:endParaRPr lang="tr-TR" sz="2400" b="1" u="sng" dirty="0" smtClean="0"/>
          </a:p>
        </p:txBody>
      </p:sp>
      <p:pic>
        <p:nvPicPr>
          <p:cNvPr id="22" name="Picture 4" descr="ismmmo"/>
          <p:cNvPicPr>
            <a:picLocks noChangeAspect="1" noChangeArrowheads="1"/>
          </p:cNvPicPr>
          <p:nvPr/>
        </p:nvPicPr>
        <p:blipFill>
          <a:blip r:embed="rId3" cstate="print"/>
          <a:srcRect/>
          <a:stretch>
            <a:fillRect/>
          </a:stretch>
        </p:blipFill>
        <p:spPr bwMode="auto">
          <a:xfrm>
            <a:off x="8001143" y="426343"/>
            <a:ext cx="765723" cy="864811"/>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7241458" cy="2037481"/>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131 ORTAKLARDAN ALACAKLAR                                   3.383,11</a:t>
            </a:r>
          </a:p>
          <a:p>
            <a:pPr>
              <a:lnSpc>
                <a:spcPct val="80000"/>
              </a:lnSpc>
              <a:buFont typeface="Wingdings" pitchFamily="2" charset="2"/>
              <a:buNone/>
            </a:pPr>
            <a:r>
              <a:rPr lang="tr-TR" b="1" dirty="0" smtClean="0"/>
              <a:t>                   679 DİĞER OLAĞANDIŞI GELİR VE KAR.                       2.867,04</a:t>
            </a:r>
          </a:p>
          <a:p>
            <a:pPr>
              <a:lnSpc>
                <a:spcPct val="80000"/>
              </a:lnSpc>
              <a:buFont typeface="Wingdings" pitchFamily="2" charset="2"/>
              <a:buNone/>
            </a:pPr>
            <a:r>
              <a:rPr lang="tr-TR" b="1" dirty="0" smtClean="0"/>
              <a:t>                   391 İLAVE EDİLECEK KDV                                                    516,07</a:t>
            </a:r>
          </a:p>
          <a:p>
            <a:pPr>
              <a:lnSpc>
                <a:spcPct val="80000"/>
              </a:lnSpc>
              <a:buFont typeface="Wingdings" pitchFamily="2" charset="2"/>
              <a:buNone/>
            </a:pPr>
            <a:r>
              <a:rPr lang="tr-TR" sz="1400" b="1" dirty="0" smtClean="0"/>
              <a:t>  </a:t>
            </a:r>
          </a:p>
          <a:p>
            <a:pPr>
              <a:lnSpc>
                <a:spcPct val="80000"/>
              </a:lnSpc>
              <a:buFont typeface="Wingdings" pitchFamily="2" charset="2"/>
              <a:buNone/>
            </a:pPr>
            <a:r>
              <a:rPr lang="tr-TR" sz="1400" b="1" dirty="0" smtClean="0"/>
              <a:t>   201X Dönemi Kasa </a:t>
            </a:r>
            <a:r>
              <a:rPr lang="tr-TR" sz="1400" b="1" dirty="0" err="1" smtClean="0"/>
              <a:t>Adatı</a:t>
            </a:r>
            <a:r>
              <a:rPr lang="tr-TR" sz="1400" b="1" dirty="0" smtClean="0"/>
              <a:t> </a:t>
            </a:r>
            <a:r>
              <a:rPr lang="tr-TR" b="1" dirty="0" smtClean="0"/>
              <a:t>                             </a:t>
            </a:r>
            <a:endParaRPr lang="tr-TR" dirty="0" smtClean="0"/>
          </a:p>
          <a:p>
            <a:pPr>
              <a:lnSpc>
                <a:spcPct val="80000"/>
              </a:lnSpc>
            </a:pPr>
            <a:r>
              <a:rPr lang="tr-TR" dirty="0" smtClean="0"/>
              <a:t>                                  </a:t>
            </a:r>
            <a:endParaRPr lang="tr-TR" dirty="0"/>
          </a:p>
          <a:p>
            <a:pPr>
              <a:lnSpc>
                <a:spcPct val="80000"/>
              </a:lnSpc>
              <a:buFont typeface="Wingdings" pitchFamily="2" charset="2"/>
              <a:buNone/>
            </a:pPr>
            <a:r>
              <a:rPr lang="tr-TR" dirty="0" smtClean="0"/>
              <a:t>  </a:t>
            </a:r>
          </a:p>
        </p:txBody>
      </p:sp>
      <p:cxnSp>
        <p:nvCxnSpPr>
          <p:cNvPr id="35" name="34 Düz Bağlayıcı"/>
          <p:cNvCxnSpPr/>
          <p:nvPr/>
        </p:nvCxnSpPr>
        <p:spPr>
          <a:xfrm>
            <a:off x="5472479" y="2285991"/>
            <a:ext cx="0" cy="195875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444208" y="2294364"/>
            <a:ext cx="0" cy="195875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7520609" y="2294364"/>
            <a:ext cx="3719" cy="195875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flipV="1">
            <a:off x="714348" y="2569100"/>
            <a:ext cx="1625404"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750463" y="2569100"/>
            <a:ext cx="1722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4071942"/>
            <a:ext cx="46434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Slayt Numarası Yer Tutucusu"/>
          <p:cNvSpPr>
            <a:spLocks noGrp="1"/>
          </p:cNvSpPr>
          <p:nvPr>
            <p:ph type="sldNum" sz="quarter" idx="12"/>
          </p:nvPr>
        </p:nvSpPr>
        <p:spPr/>
        <p:txBody>
          <a:bodyPr/>
          <a:lstStyle/>
          <a:p>
            <a:fld id="{FA1C692C-4F2D-45F6-A9A8-8A3A8FE27806}" type="slidenum">
              <a:rPr lang="en-US" smtClean="0"/>
              <a:pPr/>
              <a:t>33</a:t>
            </a:fld>
            <a:endParaRPr lang="en-US"/>
          </a:p>
        </p:txBody>
      </p:sp>
    </p:spTree>
    <p:extLst>
      <p:ext uri="{BB962C8B-B14F-4D97-AF65-F5344CB8AC3E}">
        <p14:creationId xmlns:p14="http://schemas.microsoft.com/office/powerpoint/2010/main" val="441651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37"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900" decel="100000" fill="hold"/>
                                        <p:tgtEl>
                                          <p:spTgt spid="3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900" decel="100000" fill="hold"/>
                                        <p:tgtEl>
                                          <p:spTgt spid="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900" decel="100000" fill="hold"/>
                                        <p:tgtEl>
                                          <p:spTgt spid="4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ppt_x</p:attrName>
                                        </p:attrNameLst>
                                      </p:cBhvr>
                                      <p:tavLst>
                                        <p:tav tm="0">
                                          <p:val>
                                            <p:strVal val="#ppt_x-#ppt_w/2"/>
                                          </p:val>
                                        </p:tav>
                                        <p:tav tm="100000">
                                          <p:val>
                                            <p:strVal val="#ppt_x"/>
                                          </p:val>
                                        </p:tav>
                                      </p:tavLst>
                                    </p:anim>
                                    <p:anim calcmode="lin" valueType="num">
                                      <p:cBhvr>
                                        <p:cTn id="39" dur="500" fill="hold"/>
                                        <p:tgtEl>
                                          <p:spTgt spid="43"/>
                                        </p:tgtEl>
                                        <p:attrNameLst>
                                          <p:attrName>ppt_y</p:attrName>
                                        </p:attrNameLst>
                                      </p:cBhvr>
                                      <p:tavLst>
                                        <p:tav tm="0">
                                          <p:val>
                                            <p:strVal val="#ppt_y"/>
                                          </p:val>
                                        </p:tav>
                                        <p:tav tm="100000">
                                          <p:val>
                                            <p:strVal val="#ppt_y"/>
                                          </p:val>
                                        </p:tav>
                                      </p:tavLst>
                                    </p:anim>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33">
                                            <p:txEl>
                                              <p:pRg st="2" end="2"/>
                                            </p:txEl>
                                          </p:spTgt>
                                        </p:tgtEl>
                                        <p:attrNameLst>
                                          <p:attrName>style.visibility</p:attrName>
                                        </p:attrNameLst>
                                      </p:cBhvr>
                                      <p:to>
                                        <p:strVal val="visible"/>
                                      </p:to>
                                    </p:set>
                                    <p:animEffect transition="in" filter="wipe(left)">
                                      <p:cBhvr>
                                        <p:cTn id="56" dur="500"/>
                                        <p:tgtEl>
                                          <p:spTgt spid="33">
                                            <p:txEl>
                                              <p:pRg st="2" end="2"/>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33">
                                            <p:txEl>
                                              <p:pRg st="3" end="3"/>
                                            </p:txEl>
                                          </p:spTgt>
                                        </p:tgtEl>
                                        <p:attrNameLst>
                                          <p:attrName>style.visibility</p:attrName>
                                        </p:attrNameLst>
                                      </p:cBhvr>
                                      <p:to>
                                        <p:strVal val="visible"/>
                                      </p:to>
                                    </p:set>
                                    <p:animEffect transition="in" filter="wipe(left)">
                                      <p:cBhvr>
                                        <p:cTn id="60" dur="500"/>
                                        <p:tgtEl>
                                          <p:spTgt spid="33">
                                            <p:txEl>
                                              <p:pRg st="3" end="3"/>
                                            </p:txEl>
                                          </p:spTgt>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33">
                                            <p:txEl>
                                              <p:pRg st="4" end="4"/>
                                            </p:txEl>
                                          </p:spTgt>
                                        </p:tgtEl>
                                        <p:attrNameLst>
                                          <p:attrName>style.visibility</p:attrName>
                                        </p:attrNameLst>
                                      </p:cBhvr>
                                      <p:to>
                                        <p:strVal val="visible"/>
                                      </p:to>
                                    </p:set>
                                    <p:animEffect transition="in" filter="wipe(left)">
                                      <p:cBhvr>
                                        <p:cTn id="64" dur="500"/>
                                        <p:tgtEl>
                                          <p:spTgt spid="33">
                                            <p:txEl>
                                              <p:pRg st="4" end="4"/>
                                            </p:txEl>
                                          </p:spTgt>
                                        </p:tgtEl>
                                      </p:cBhvr>
                                    </p:animEffect>
                                  </p:childTnLst>
                                </p:cTn>
                              </p:par>
                            </p:childTnLst>
                          </p:cTn>
                        </p:par>
                        <p:par>
                          <p:cTn id="65" fill="hold">
                            <p:stCondLst>
                              <p:cond delay="4750"/>
                            </p:stCondLst>
                            <p:childTnLst>
                              <p:par>
                                <p:cTn id="66" presetID="22" presetClass="entr" presetSubtype="8" fill="hold" nodeType="afterEffect">
                                  <p:stCondLst>
                                    <p:cond delay="0"/>
                                  </p:stCondLst>
                                  <p:childTnLst>
                                    <p:set>
                                      <p:cBhvr>
                                        <p:cTn id="67" dur="1" fill="hold">
                                          <p:stCondLst>
                                            <p:cond delay="0"/>
                                          </p:stCondLst>
                                        </p:cTn>
                                        <p:tgtEl>
                                          <p:spTgt spid="33">
                                            <p:txEl>
                                              <p:pRg st="5" end="5"/>
                                            </p:txEl>
                                          </p:spTgt>
                                        </p:tgtEl>
                                        <p:attrNameLst>
                                          <p:attrName>style.visibility</p:attrName>
                                        </p:attrNameLst>
                                      </p:cBhvr>
                                      <p:to>
                                        <p:strVal val="visible"/>
                                      </p:to>
                                    </p:set>
                                    <p:animEffect transition="in" filter="wipe(left)">
                                      <p:cBhvr>
                                        <p:cTn id="68" dur="500"/>
                                        <p:tgtEl>
                                          <p:spTgt spid="33">
                                            <p:txEl>
                                              <p:pRg st="5" end="5"/>
                                            </p:txEl>
                                          </p:spTgt>
                                        </p:tgtEl>
                                      </p:cBhvr>
                                    </p:animEffect>
                                  </p:childTnLst>
                                </p:cTn>
                              </p:par>
                            </p:childTnLst>
                          </p:cTn>
                        </p:par>
                        <p:par>
                          <p:cTn id="69" fill="hold">
                            <p:stCondLst>
                              <p:cond delay="5250"/>
                            </p:stCondLst>
                            <p:childTnLst>
                              <p:par>
                                <p:cTn id="70" presetID="22" presetClass="entr" presetSubtype="8" fill="hold" nodeType="afterEffect">
                                  <p:stCondLst>
                                    <p:cond delay="0"/>
                                  </p:stCondLst>
                                  <p:childTnLst>
                                    <p:set>
                                      <p:cBhvr>
                                        <p:cTn id="71" dur="1" fill="hold">
                                          <p:stCondLst>
                                            <p:cond delay="0"/>
                                          </p:stCondLst>
                                        </p:cTn>
                                        <p:tgtEl>
                                          <p:spTgt spid="33">
                                            <p:txEl>
                                              <p:pRg st="6" end="6"/>
                                            </p:txEl>
                                          </p:spTgt>
                                        </p:tgtEl>
                                        <p:attrNameLst>
                                          <p:attrName>style.visibility</p:attrName>
                                        </p:attrNameLst>
                                      </p:cBhvr>
                                      <p:to>
                                        <p:strVal val="visible"/>
                                      </p:to>
                                    </p:set>
                                    <p:animEffect transition="in" filter="wipe(left)">
                                      <p:cBhvr>
                                        <p:cTn id="72" dur="500"/>
                                        <p:tgtEl>
                                          <p:spTgt spid="33">
                                            <p:txEl>
                                              <p:pRg st="6" end="6"/>
                                            </p:txEl>
                                          </p:spTgt>
                                        </p:tgtEl>
                                      </p:cBhvr>
                                    </p:animEffect>
                                  </p:childTnLst>
                                </p:cTn>
                              </p:par>
                            </p:childTnLst>
                          </p:cTn>
                        </p:par>
                        <p:par>
                          <p:cTn id="73" fill="hold">
                            <p:stCondLst>
                              <p:cond delay="5750"/>
                            </p:stCondLst>
                            <p:childTnLst>
                              <p:par>
                                <p:cTn id="74" presetID="17" presetClass="entr" presetSubtype="8"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ppt_x</p:attrName>
                                        </p:attrNameLst>
                                      </p:cBhvr>
                                      <p:tavLst>
                                        <p:tav tm="0">
                                          <p:val>
                                            <p:strVal val="#ppt_x-#ppt_w/2"/>
                                          </p:val>
                                        </p:tav>
                                        <p:tav tm="100000">
                                          <p:val>
                                            <p:strVal val="#ppt_x"/>
                                          </p:val>
                                        </p:tav>
                                      </p:tavLst>
                                    </p:anim>
                                    <p:anim calcmode="lin" valueType="num">
                                      <p:cBhvr>
                                        <p:cTn id="77" dur="500" fill="hold"/>
                                        <p:tgtEl>
                                          <p:spTgt spid="45"/>
                                        </p:tgtEl>
                                        <p:attrNameLst>
                                          <p:attrName>ppt_y</p:attrName>
                                        </p:attrNameLst>
                                      </p:cBhvr>
                                      <p:tavLst>
                                        <p:tav tm="0">
                                          <p:val>
                                            <p:strVal val="#ppt_y"/>
                                          </p:val>
                                        </p:tav>
                                        <p:tav tm="100000">
                                          <p:val>
                                            <p:strVal val="#ppt_y"/>
                                          </p:val>
                                        </p:tav>
                                      </p:tavLst>
                                    </p:anim>
                                    <p:anim calcmode="lin" valueType="num">
                                      <p:cBhvr>
                                        <p:cTn id="78" dur="500" fill="hold"/>
                                        <p:tgtEl>
                                          <p:spTgt spid="45"/>
                                        </p:tgtEl>
                                        <p:attrNameLst>
                                          <p:attrName>ppt_w</p:attrName>
                                        </p:attrNameLst>
                                      </p:cBhvr>
                                      <p:tavLst>
                                        <p:tav tm="0">
                                          <p:val>
                                            <p:fltVal val="0"/>
                                          </p:val>
                                        </p:tav>
                                        <p:tav tm="100000">
                                          <p:val>
                                            <p:strVal val="#ppt_w"/>
                                          </p:val>
                                        </p:tav>
                                      </p:tavLst>
                                    </p:anim>
                                    <p:anim calcmode="lin" valueType="num">
                                      <p:cBhvr>
                                        <p:cTn id="79" dur="500" fill="hold"/>
                                        <p:tgtEl>
                                          <p:spTgt spid="45"/>
                                        </p:tgtEl>
                                        <p:attrNameLst>
                                          <p:attrName>ppt_h</p:attrName>
                                        </p:attrNameLst>
                                      </p:cBhvr>
                                      <p:tavLst>
                                        <p:tav tm="0">
                                          <p:val>
                                            <p:strVal val="#ppt_h"/>
                                          </p:val>
                                        </p:tav>
                                        <p:tav tm="100000">
                                          <p:val>
                                            <p:strVal val="#ppt_h"/>
                                          </p:val>
                                        </p:tav>
                                      </p:tavLst>
                                    </p:anim>
                                  </p:childTnLst>
                                </p:cTn>
                              </p:par>
                            </p:childTnLst>
                          </p:cTn>
                        </p:par>
                        <p:par>
                          <p:cTn id="80" fill="hold">
                            <p:stCondLst>
                              <p:cond delay="6250"/>
                            </p:stCondLst>
                            <p:childTnLst>
                              <p:par>
                                <p:cTn id="81" presetID="22" presetClass="entr" presetSubtype="8" fill="hold" nodeType="afterEffect">
                                  <p:stCondLst>
                                    <p:cond delay="0"/>
                                  </p:stCondLst>
                                  <p:childTnLst>
                                    <p:set>
                                      <p:cBhvr>
                                        <p:cTn id="82" dur="1" fill="hold">
                                          <p:stCondLst>
                                            <p:cond delay="0"/>
                                          </p:stCondLst>
                                        </p:cTn>
                                        <p:tgtEl>
                                          <p:spTgt spid="33">
                                            <p:txEl>
                                              <p:pRg st="7" end="7"/>
                                            </p:txEl>
                                          </p:spTgt>
                                        </p:tgtEl>
                                        <p:attrNameLst>
                                          <p:attrName>style.visibility</p:attrName>
                                        </p:attrNameLst>
                                      </p:cBhvr>
                                      <p:to>
                                        <p:strVal val="visible"/>
                                      </p:to>
                                    </p:set>
                                    <p:animEffect transition="in" filter="wipe(left)">
                                      <p:cBhvr>
                                        <p:cTn id="83" dur="500"/>
                                        <p:tgtEl>
                                          <p:spTgt spid="33">
                                            <p:txEl>
                                              <p:pRg st="7" end="7"/>
                                            </p:txEl>
                                          </p:spTgt>
                                        </p:tgtEl>
                                      </p:cBhvr>
                                    </p:animEffect>
                                  </p:childTnLst>
                                </p:cTn>
                              </p:par>
                            </p:childTnLst>
                          </p:cTn>
                        </p:par>
                        <p:par>
                          <p:cTn id="84" fill="hold">
                            <p:stCondLst>
                              <p:cond delay="6750"/>
                            </p:stCondLst>
                            <p:childTnLst>
                              <p:par>
                                <p:cTn id="85" presetID="22" presetClass="entr" presetSubtype="8" fill="hold" nodeType="afterEffect">
                                  <p:stCondLst>
                                    <p:cond delay="0"/>
                                  </p:stCondLst>
                                  <p:childTnLst>
                                    <p:set>
                                      <p:cBhvr>
                                        <p:cTn id="86" dur="1" fill="hold">
                                          <p:stCondLst>
                                            <p:cond delay="0"/>
                                          </p:stCondLst>
                                        </p:cTn>
                                        <p:tgtEl>
                                          <p:spTgt spid="33">
                                            <p:txEl>
                                              <p:pRg st="8" end="8"/>
                                            </p:txEl>
                                          </p:spTgt>
                                        </p:tgtEl>
                                        <p:attrNameLst>
                                          <p:attrName>style.visibility</p:attrName>
                                        </p:attrNameLst>
                                      </p:cBhvr>
                                      <p:to>
                                        <p:strVal val="visible"/>
                                      </p:to>
                                    </p:set>
                                    <p:animEffect transition="in" filter="wipe(left)">
                                      <p:cBhvr>
                                        <p:cTn id="87" dur="500"/>
                                        <p:tgtEl>
                                          <p:spTgt spid="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72330" y="214290"/>
            <a:ext cx="185738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1" y="214290"/>
            <a:ext cx="6877999"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62707" y="397884"/>
            <a:ext cx="1085495" cy="1225962"/>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1043608" y="1988840"/>
            <a:ext cx="6048672" cy="3970318"/>
          </a:xfrm>
          <a:prstGeom prst="rect">
            <a:avLst/>
          </a:prstGeom>
        </p:spPr>
        <p:txBody>
          <a:bodyPr wrap="square">
            <a:spAutoFit/>
          </a:bodyPr>
          <a:lstStyle/>
          <a:p>
            <a:pPr lvl="0"/>
            <a:r>
              <a:rPr lang="tr-TR" dirty="0"/>
              <a:t>Çekler </a:t>
            </a:r>
            <a:r>
              <a:rPr lang="tr-TR" b="1" u="sng" dirty="0"/>
              <a:t>İtibari Değeri</a:t>
            </a:r>
            <a:r>
              <a:rPr lang="tr-TR" u="sng" dirty="0"/>
              <a:t> </a:t>
            </a:r>
            <a:r>
              <a:rPr lang="tr-TR" dirty="0"/>
              <a:t>ile değerlenir.</a:t>
            </a:r>
          </a:p>
          <a:p>
            <a:r>
              <a:rPr lang="tr-TR" dirty="0"/>
              <a:t> </a:t>
            </a:r>
          </a:p>
          <a:p>
            <a:pPr lvl="0"/>
            <a:r>
              <a:rPr lang="tr-TR" dirty="0"/>
              <a:t>Alınan çeklerin sene sonu bakiyesi</a:t>
            </a:r>
          </a:p>
          <a:p>
            <a:r>
              <a:rPr lang="tr-TR" dirty="0"/>
              <a:t>Ticari nitelikli olanlar       </a:t>
            </a:r>
            <a:r>
              <a:rPr lang="tr-TR" dirty="0" smtClean="0"/>
              <a:t> = </a:t>
            </a:r>
            <a:r>
              <a:rPr lang="tr-TR" b="1" dirty="0"/>
              <a:t>121 ALACAK SENETLERİ</a:t>
            </a:r>
            <a:endParaRPr lang="tr-TR" dirty="0"/>
          </a:p>
          <a:p>
            <a:r>
              <a:rPr lang="tr-TR" dirty="0"/>
              <a:t>Ticari nitelikli olmayanlar = </a:t>
            </a:r>
            <a:r>
              <a:rPr lang="tr-TR" b="1" dirty="0"/>
              <a:t>136 DİĞER ÇEŞİTLİ ALACAKLAR</a:t>
            </a:r>
            <a:endParaRPr lang="tr-TR" dirty="0"/>
          </a:p>
          <a:p>
            <a:r>
              <a:rPr lang="tr-TR" dirty="0"/>
              <a:t> hesabına virman yapılır.</a:t>
            </a:r>
          </a:p>
          <a:p>
            <a:r>
              <a:rPr lang="tr-TR" dirty="0"/>
              <a:t> </a:t>
            </a:r>
          </a:p>
          <a:p>
            <a:pPr lvl="0"/>
            <a:r>
              <a:rPr lang="tr-TR" dirty="0"/>
              <a:t>Verilen çeklerin sene sonu bakiyesi</a:t>
            </a:r>
          </a:p>
          <a:p>
            <a:r>
              <a:rPr lang="tr-TR" dirty="0"/>
              <a:t>Ticari nitelikli olanlar       </a:t>
            </a:r>
            <a:r>
              <a:rPr lang="tr-TR" dirty="0" smtClean="0"/>
              <a:t> = </a:t>
            </a:r>
            <a:r>
              <a:rPr lang="tr-TR" b="1" dirty="0"/>
              <a:t>321 BORÇ SENETLERİ</a:t>
            </a:r>
            <a:endParaRPr lang="tr-TR" dirty="0"/>
          </a:p>
          <a:p>
            <a:r>
              <a:rPr lang="tr-TR" dirty="0"/>
              <a:t>Ticari nitelikli olmayanlar = </a:t>
            </a:r>
            <a:r>
              <a:rPr lang="tr-TR" b="1" dirty="0"/>
              <a:t>336 DİĞER ÇEŞİTLİ BORÇLAR</a:t>
            </a:r>
            <a:endParaRPr lang="tr-TR" dirty="0"/>
          </a:p>
          <a:p>
            <a:r>
              <a:rPr lang="tr-TR" dirty="0"/>
              <a:t> hesabına virman yapılır.</a:t>
            </a:r>
          </a:p>
          <a:p>
            <a:r>
              <a:rPr lang="tr-TR" dirty="0"/>
              <a:t> </a:t>
            </a:r>
          </a:p>
          <a:p>
            <a:pPr lvl="0"/>
            <a:r>
              <a:rPr lang="tr-TR" dirty="0"/>
              <a:t> Dövizli çekler yıl sonunda Maliye Bakanlığınca belirlenen </a:t>
            </a:r>
          </a:p>
          <a:p>
            <a:r>
              <a:rPr lang="tr-TR" u="sng" dirty="0"/>
              <a:t> </a:t>
            </a:r>
            <a:r>
              <a:rPr lang="tr-TR" b="1" u="sng" dirty="0"/>
              <a:t>Döviz alış kuru</a:t>
            </a:r>
            <a:r>
              <a:rPr lang="tr-TR" u="sng" dirty="0"/>
              <a:t> </a:t>
            </a:r>
            <a:r>
              <a:rPr lang="tr-TR" dirty="0"/>
              <a:t>üzerinden değerlenir. </a:t>
            </a:r>
          </a:p>
        </p:txBody>
      </p:sp>
      <p:sp>
        <p:nvSpPr>
          <p:cNvPr id="7" name="Dikdörtgen 6"/>
          <p:cNvSpPr/>
          <p:nvPr/>
        </p:nvSpPr>
        <p:spPr>
          <a:xfrm>
            <a:off x="985049" y="1240408"/>
            <a:ext cx="5963215" cy="461665"/>
          </a:xfrm>
          <a:prstGeom prst="rect">
            <a:avLst/>
          </a:prstGeom>
        </p:spPr>
        <p:txBody>
          <a:bodyPr wrap="square">
            <a:spAutoFit/>
          </a:bodyPr>
          <a:lstStyle/>
          <a:p>
            <a:r>
              <a:rPr lang="tr-TR" sz="2400" b="1" dirty="0"/>
              <a:t>-ALINAN VE VERİLEN ÇEKLER-  </a:t>
            </a:r>
            <a:endParaRPr lang="tr-TR" sz="2400" b="1" u="sng" dirty="0"/>
          </a:p>
        </p:txBody>
      </p:sp>
      <p:pic>
        <p:nvPicPr>
          <p:cNvPr id="22" name="Picture 7" descr="MMj03652600000[1]"/>
          <p:cNvPicPr>
            <a:picLocks noChangeAspect="1" noChangeArrowheads="1" noCrop="1"/>
          </p:cNvPicPr>
          <p:nvPr/>
        </p:nvPicPr>
        <p:blipFill>
          <a:blip r:embed="rId4" cstate="print"/>
          <a:srcRect/>
          <a:stretch>
            <a:fillRect/>
          </a:stretch>
        </p:blipFill>
        <p:spPr bwMode="auto">
          <a:xfrm>
            <a:off x="5143504" y="1571612"/>
            <a:ext cx="1497366" cy="928694"/>
          </a:xfrm>
          <a:prstGeom prst="rect">
            <a:avLst/>
          </a:prstGeom>
          <a:noFill/>
        </p:spPr>
      </p:pic>
      <p:sp>
        <p:nvSpPr>
          <p:cNvPr id="23" name="22 Slayt Numarası Yer Tutucusu"/>
          <p:cNvSpPr>
            <a:spLocks noGrp="1"/>
          </p:cNvSpPr>
          <p:nvPr>
            <p:ph type="sldNum" sz="quarter" idx="12"/>
          </p:nvPr>
        </p:nvSpPr>
        <p:spPr/>
        <p:txBody>
          <a:bodyPr/>
          <a:lstStyle/>
          <a:p>
            <a:fld id="{FA1C692C-4F2D-45F6-A9A8-8A3A8FE27806}" type="slidenum">
              <a:rPr lang="en-US" smtClean="0"/>
              <a:pPr/>
              <a:t>34</a:t>
            </a:fld>
            <a:endParaRPr lang="en-US"/>
          </a:p>
        </p:txBody>
      </p:sp>
    </p:spTree>
    <p:extLst>
      <p:ext uri="{BB962C8B-B14F-4D97-AF65-F5344CB8AC3E}">
        <p14:creationId xmlns:p14="http://schemas.microsoft.com/office/powerpoint/2010/main" val="258497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500958" y="214290"/>
            <a:ext cx="142876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38205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928662" y="1285860"/>
            <a:ext cx="4572000" cy="369332"/>
          </a:xfrm>
          <a:prstGeom prst="rect">
            <a:avLst/>
          </a:prstGeom>
        </p:spPr>
        <p:txBody>
          <a:bodyPr wrap="square">
            <a:spAutoFit/>
          </a:bodyPr>
          <a:lstStyle/>
          <a:p>
            <a:r>
              <a:rPr lang="tr-TR" dirty="0"/>
              <a:t> </a:t>
            </a:r>
            <a:r>
              <a:rPr lang="tr-TR" b="1" dirty="0" smtClean="0"/>
              <a:t>DÖVİZLİ </a:t>
            </a:r>
            <a:r>
              <a:rPr lang="tr-TR" b="1" dirty="0"/>
              <a:t>ÇEKLER HESABININ </a:t>
            </a:r>
            <a:r>
              <a:rPr lang="tr-TR" b="1" dirty="0" smtClean="0"/>
              <a:t>DEĞERLEMESİ</a:t>
            </a:r>
            <a:endParaRPr lang="tr-TR" dirty="0"/>
          </a:p>
        </p:txBody>
      </p:sp>
      <p:pic>
        <p:nvPicPr>
          <p:cNvPr id="22" name="Picture 4" descr="ismmmo"/>
          <p:cNvPicPr>
            <a:picLocks noChangeAspect="1" noChangeArrowheads="1"/>
          </p:cNvPicPr>
          <p:nvPr/>
        </p:nvPicPr>
        <p:blipFill>
          <a:blip r:embed="rId3" cstate="print"/>
          <a:srcRect/>
          <a:stretch>
            <a:fillRect/>
          </a:stretch>
        </p:blipFill>
        <p:spPr bwMode="auto">
          <a:xfrm>
            <a:off x="7731055" y="357166"/>
            <a:ext cx="1002765" cy="1132528"/>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653034"/>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101.02 EURO ÇEKLERİ                                                  XXX</a:t>
            </a:r>
          </a:p>
          <a:p>
            <a:pPr>
              <a:lnSpc>
                <a:spcPct val="80000"/>
              </a:lnSpc>
              <a:buFont typeface="Wingdings" pitchFamily="2" charset="2"/>
              <a:buNone/>
            </a:pPr>
            <a:r>
              <a:rPr lang="tr-TR" b="1" dirty="0" smtClean="0"/>
              <a:t>                646 KAMBİYO KARLARI                                                  XXX</a:t>
            </a:r>
          </a:p>
          <a:p>
            <a:pPr>
              <a:lnSpc>
                <a:spcPct val="80000"/>
              </a:lnSpc>
              <a:buFont typeface="Wingdings" pitchFamily="2" charset="2"/>
              <a:buNone/>
            </a:pPr>
            <a:r>
              <a:rPr lang="tr-TR" sz="1400" b="1" dirty="0" smtClean="0"/>
              <a:t>(Kambiyo Karı Oluşması)</a:t>
            </a:r>
          </a:p>
          <a:p>
            <a:pPr>
              <a:lnSpc>
                <a:spcPct val="80000"/>
              </a:lnSpc>
              <a:buFont typeface="Wingdings" pitchFamily="2" charset="2"/>
              <a:buNone/>
            </a:pPr>
            <a:r>
              <a:rPr lang="tr-TR" b="1" dirty="0" smtClean="0"/>
              <a:t>                            </a:t>
            </a:r>
            <a:endParaRPr lang="tr-TR" dirty="0" smtClean="0"/>
          </a:p>
          <a:p>
            <a:pPr>
              <a:lnSpc>
                <a:spcPct val="80000"/>
              </a:lnSpc>
            </a:pPr>
            <a:r>
              <a:rPr lang="tr-TR" b="1" dirty="0" smtClean="0"/>
              <a:t>                            31/12/201X</a:t>
            </a:r>
            <a:endParaRPr lang="tr-TR" dirty="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656 KAMBİYO ZARARLARI                                          XXX                </a:t>
            </a:r>
          </a:p>
          <a:p>
            <a:pPr>
              <a:lnSpc>
                <a:spcPct val="80000"/>
              </a:lnSpc>
              <a:buFont typeface="Wingdings" pitchFamily="2" charset="2"/>
              <a:buNone/>
            </a:pPr>
            <a:r>
              <a:rPr lang="tr-TR" b="1" dirty="0" smtClean="0"/>
              <a:t>                101.02 EURO ÇEKLERİ                                                     XXX</a:t>
            </a:r>
          </a:p>
          <a:p>
            <a:pPr>
              <a:lnSpc>
                <a:spcPct val="80000"/>
              </a:lnSpc>
            </a:pPr>
            <a:r>
              <a:rPr lang="tr-TR" sz="1400" b="1" dirty="0"/>
              <a:t>(</a:t>
            </a:r>
            <a:r>
              <a:rPr lang="tr-TR" sz="1400" b="1" dirty="0" smtClean="0"/>
              <a:t>Kambiyo Zararı Oluşması</a:t>
            </a:r>
            <a:r>
              <a:rPr lang="tr-TR" sz="1400" b="1" dirty="0"/>
              <a:t>)</a:t>
            </a:r>
          </a:p>
          <a:p>
            <a:pPr>
              <a:lnSpc>
                <a:spcPct val="80000"/>
              </a:lnSpc>
              <a:buFont typeface="Wingdings" pitchFamily="2" charset="2"/>
              <a:buNone/>
            </a:pPr>
            <a:endParaRPr lang="tr-TR" dirty="0" smtClean="0"/>
          </a:p>
        </p:txBody>
      </p:sp>
      <p:cxnSp>
        <p:nvCxnSpPr>
          <p:cNvPr id="35" name="34 Düz Bağlayıcı"/>
          <p:cNvCxnSpPr/>
          <p:nvPr/>
        </p:nvCxnSpPr>
        <p:spPr>
          <a:xfrm rot="5400000">
            <a:off x="3607587"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643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932217"/>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41357" y="3933056"/>
            <a:ext cx="1630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5013176"/>
            <a:ext cx="4283755" cy="25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Slayt Numarası Yer Tutucusu"/>
          <p:cNvSpPr>
            <a:spLocks noGrp="1"/>
          </p:cNvSpPr>
          <p:nvPr>
            <p:ph type="sldNum" sz="quarter" idx="12"/>
          </p:nvPr>
        </p:nvSpPr>
        <p:spPr/>
        <p:txBody>
          <a:bodyPr/>
          <a:lstStyle/>
          <a:p>
            <a:fld id="{FA1C692C-4F2D-45F6-A9A8-8A3A8FE27806}" type="slidenum">
              <a:rPr lang="en-US" smtClean="0"/>
              <a:pPr/>
              <a:t>35</a:t>
            </a:fld>
            <a:endParaRPr lang="en-US"/>
          </a:p>
        </p:txBody>
      </p:sp>
    </p:spTree>
    <p:extLst>
      <p:ext uri="{BB962C8B-B14F-4D97-AF65-F5344CB8AC3E}">
        <p14:creationId xmlns:p14="http://schemas.microsoft.com/office/powerpoint/2010/main" val="1249843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37"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900" decel="100000" fill="hold"/>
                                        <p:tgtEl>
                                          <p:spTgt spid="3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900" decel="100000" fill="hold"/>
                                        <p:tgtEl>
                                          <p:spTgt spid="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900" decel="100000" fill="hold"/>
                                        <p:tgtEl>
                                          <p:spTgt spid="4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ppt_x</p:attrName>
                                        </p:attrNameLst>
                                      </p:cBhvr>
                                      <p:tavLst>
                                        <p:tav tm="0">
                                          <p:val>
                                            <p:strVal val="#ppt_x-#ppt_w/2"/>
                                          </p:val>
                                        </p:tav>
                                        <p:tav tm="100000">
                                          <p:val>
                                            <p:strVal val="#ppt_x"/>
                                          </p:val>
                                        </p:tav>
                                      </p:tavLst>
                                    </p:anim>
                                    <p:anim calcmode="lin" valueType="num">
                                      <p:cBhvr>
                                        <p:cTn id="39" dur="500" fill="hold"/>
                                        <p:tgtEl>
                                          <p:spTgt spid="43"/>
                                        </p:tgtEl>
                                        <p:attrNameLst>
                                          <p:attrName>ppt_y</p:attrName>
                                        </p:attrNameLst>
                                      </p:cBhvr>
                                      <p:tavLst>
                                        <p:tav tm="0">
                                          <p:val>
                                            <p:strVal val="#ppt_y"/>
                                          </p:val>
                                        </p:tav>
                                        <p:tav tm="100000">
                                          <p:val>
                                            <p:strVal val="#ppt_y"/>
                                          </p:val>
                                        </p:tav>
                                      </p:tavLst>
                                    </p:anim>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33">
                                            <p:txEl>
                                              <p:pRg st="2" end="2"/>
                                            </p:txEl>
                                          </p:spTgt>
                                        </p:tgtEl>
                                        <p:attrNameLst>
                                          <p:attrName>style.visibility</p:attrName>
                                        </p:attrNameLst>
                                      </p:cBhvr>
                                      <p:to>
                                        <p:strVal val="visible"/>
                                      </p:to>
                                    </p:set>
                                    <p:animEffect transition="in" filter="wipe(left)">
                                      <p:cBhvr>
                                        <p:cTn id="56" dur="500"/>
                                        <p:tgtEl>
                                          <p:spTgt spid="33">
                                            <p:txEl>
                                              <p:pRg st="2" end="2"/>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33">
                                            <p:txEl>
                                              <p:pRg st="3" end="3"/>
                                            </p:txEl>
                                          </p:spTgt>
                                        </p:tgtEl>
                                        <p:attrNameLst>
                                          <p:attrName>style.visibility</p:attrName>
                                        </p:attrNameLst>
                                      </p:cBhvr>
                                      <p:to>
                                        <p:strVal val="visible"/>
                                      </p:to>
                                    </p:set>
                                    <p:animEffect transition="in" filter="wipe(left)">
                                      <p:cBhvr>
                                        <p:cTn id="60" dur="500"/>
                                        <p:tgtEl>
                                          <p:spTgt spid="33">
                                            <p:txEl>
                                              <p:pRg st="3" end="3"/>
                                            </p:txEl>
                                          </p:spTgt>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33">
                                            <p:txEl>
                                              <p:pRg st="4" end="4"/>
                                            </p:txEl>
                                          </p:spTgt>
                                        </p:tgtEl>
                                        <p:attrNameLst>
                                          <p:attrName>style.visibility</p:attrName>
                                        </p:attrNameLst>
                                      </p:cBhvr>
                                      <p:to>
                                        <p:strVal val="visible"/>
                                      </p:to>
                                    </p:set>
                                    <p:animEffect transition="in" filter="wipe(left)">
                                      <p:cBhvr>
                                        <p:cTn id="64" dur="500"/>
                                        <p:tgtEl>
                                          <p:spTgt spid="33">
                                            <p:txEl>
                                              <p:pRg st="4" end="4"/>
                                            </p:txEl>
                                          </p:spTgt>
                                        </p:tgtEl>
                                      </p:cBhvr>
                                    </p:animEffect>
                                  </p:childTnLst>
                                </p:cTn>
                              </p:par>
                            </p:childTnLst>
                          </p:cTn>
                        </p:par>
                        <p:par>
                          <p:cTn id="65" fill="hold">
                            <p:stCondLst>
                              <p:cond delay="4750"/>
                            </p:stCondLst>
                            <p:childTnLst>
                              <p:par>
                                <p:cTn id="66" presetID="17" presetClass="entr" presetSubtype="8"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ppt_x</p:attrName>
                                        </p:attrNameLst>
                                      </p:cBhvr>
                                      <p:tavLst>
                                        <p:tav tm="0">
                                          <p:val>
                                            <p:strVal val="#ppt_x-#ppt_w/2"/>
                                          </p:val>
                                        </p:tav>
                                        <p:tav tm="100000">
                                          <p:val>
                                            <p:strVal val="#ppt_x"/>
                                          </p:val>
                                        </p:tav>
                                      </p:tavLst>
                                    </p:anim>
                                    <p:anim calcmode="lin" valueType="num">
                                      <p:cBhvr>
                                        <p:cTn id="69" dur="500" fill="hold"/>
                                        <p:tgtEl>
                                          <p:spTgt spid="45"/>
                                        </p:tgtEl>
                                        <p:attrNameLst>
                                          <p:attrName>ppt_y</p:attrName>
                                        </p:attrNameLst>
                                      </p:cBhvr>
                                      <p:tavLst>
                                        <p:tav tm="0">
                                          <p:val>
                                            <p:strVal val="#ppt_y"/>
                                          </p:val>
                                        </p:tav>
                                        <p:tav tm="100000">
                                          <p:val>
                                            <p:strVal val="#ppt_y"/>
                                          </p:val>
                                        </p:tav>
                                      </p:tavLst>
                                    </p:anim>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strVal val="#ppt_h"/>
                                          </p:val>
                                        </p:tav>
                                        <p:tav tm="100000">
                                          <p:val>
                                            <p:strVal val="#ppt_h"/>
                                          </p:val>
                                        </p:tav>
                                      </p:tavLst>
                                    </p:anim>
                                  </p:childTnLst>
                                </p:cTn>
                              </p:par>
                            </p:childTnLst>
                          </p:cTn>
                        </p:par>
                        <p:par>
                          <p:cTn id="72" fill="hold">
                            <p:stCondLst>
                              <p:cond delay="5250"/>
                            </p:stCondLst>
                            <p:childTnLst>
                              <p:par>
                                <p:cTn id="73" presetID="17" presetClass="entr" presetSubtype="8"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ppt_x</p:attrName>
                                        </p:attrNameLst>
                                      </p:cBhvr>
                                      <p:tavLst>
                                        <p:tav tm="0">
                                          <p:val>
                                            <p:strVal val="#ppt_x-#ppt_w/2"/>
                                          </p:val>
                                        </p:tav>
                                        <p:tav tm="100000">
                                          <p:val>
                                            <p:strVal val="#ppt_x"/>
                                          </p:val>
                                        </p:tav>
                                      </p:tavLst>
                                    </p:anim>
                                    <p:anim calcmode="lin" valueType="num">
                                      <p:cBhvr>
                                        <p:cTn id="76" dur="500" fill="hold"/>
                                        <p:tgtEl>
                                          <p:spTgt spid="46"/>
                                        </p:tgtEl>
                                        <p:attrNameLst>
                                          <p:attrName>ppt_y</p:attrName>
                                        </p:attrNameLst>
                                      </p:cBhvr>
                                      <p:tavLst>
                                        <p:tav tm="0">
                                          <p:val>
                                            <p:strVal val="#ppt_y"/>
                                          </p:val>
                                        </p:tav>
                                        <p:tav tm="100000">
                                          <p:val>
                                            <p:strVal val="#ppt_y"/>
                                          </p:val>
                                        </p:tav>
                                      </p:tavLst>
                                    </p:anim>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strVal val="#ppt_h"/>
                                          </p:val>
                                        </p:tav>
                                        <p:tav tm="100000">
                                          <p:val>
                                            <p:strVal val="#ppt_h"/>
                                          </p:val>
                                        </p:tav>
                                      </p:tavLst>
                                    </p:anim>
                                  </p:childTnLst>
                                </p:cTn>
                              </p:par>
                            </p:childTnLst>
                          </p:cTn>
                        </p:par>
                        <p:par>
                          <p:cTn id="79" fill="hold">
                            <p:stCondLst>
                              <p:cond delay="5750"/>
                            </p:stCondLst>
                            <p:childTnLst>
                              <p:par>
                                <p:cTn id="80" presetID="22" presetClass="entr" presetSubtype="8" fill="hold" nodeType="afterEffect">
                                  <p:stCondLst>
                                    <p:cond delay="0"/>
                                  </p:stCondLst>
                                  <p:childTnLst>
                                    <p:set>
                                      <p:cBhvr>
                                        <p:cTn id="81" dur="1" fill="hold">
                                          <p:stCondLst>
                                            <p:cond delay="0"/>
                                          </p:stCondLst>
                                        </p:cTn>
                                        <p:tgtEl>
                                          <p:spTgt spid="33">
                                            <p:txEl>
                                              <p:pRg st="6" end="6"/>
                                            </p:txEl>
                                          </p:spTgt>
                                        </p:tgtEl>
                                        <p:attrNameLst>
                                          <p:attrName>style.visibility</p:attrName>
                                        </p:attrNameLst>
                                      </p:cBhvr>
                                      <p:to>
                                        <p:strVal val="visible"/>
                                      </p:to>
                                    </p:set>
                                    <p:animEffect transition="in" filter="wipe(left)">
                                      <p:cBhvr>
                                        <p:cTn id="82" dur="500"/>
                                        <p:tgtEl>
                                          <p:spTgt spid="33">
                                            <p:txEl>
                                              <p:pRg st="6" end="6"/>
                                            </p:txEl>
                                          </p:spTgt>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33">
                                            <p:txEl>
                                              <p:pRg st="8" end="8"/>
                                            </p:txEl>
                                          </p:spTgt>
                                        </p:tgtEl>
                                        <p:attrNameLst>
                                          <p:attrName>style.visibility</p:attrName>
                                        </p:attrNameLst>
                                      </p:cBhvr>
                                      <p:to>
                                        <p:strVal val="visible"/>
                                      </p:to>
                                    </p:set>
                                    <p:animEffect transition="in" filter="wipe(left)">
                                      <p:cBhvr>
                                        <p:cTn id="86" dur="500"/>
                                        <p:tgtEl>
                                          <p:spTgt spid="33">
                                            <p:txEl>
                                              <p:pRg st="8" end="8"/>
                                            </p:txEl>
                                          </p:spTgt>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33">
                                            <p:txEl>
                                              <p:pRg st="9" end="9"/>
                                            </p:txEl>
                                          </p:spTgt>
                                        </p:tgtEl>
                                        <p:attrNameLst>
                                          <p:attrName>style.visibility</p:attrName>
                                        </p:attrNameLst>
                                      </p:cBhvr>
                                      <p:to>
                                        <p:strVal val="visible"/>
                                      </p:to>
                                    </p:set>
                                    <p:animEffect transition="in" filter="wipe(left)">
                                      <p:cBhvr>
                                        <p:cTn id="90" dur="500"/>
                                        <p:tgtEl>
                                          <p:spTgt spid="33">
                                            <p:txEl>
                                              <p:pRg st="9" end="9"/>
                                            </p:txEl>
                                          </p:spTgt>
                                        </p:tgtEl>
                                      </p:cBhvr>
                                    </p:animEffect>
                                  </p:childTnLst>
                                </p:cTn>
                              </p:par>
                            </p:childTnLst>
                          </p:cTn>
                        </p:par>
                        <p:par>
                          <p:cTn id="91" fill="hold">
                            <p:stCondLst>
                              <p:cond delay="7250"/>
                            </p:stCondLst>
                            <p:childTnLst>
                              <p:par>
                                <p:cTn id="92" presetID="22" presetClass="entr" presetSubtype="8" fill="hold" nodeType="afterEffect">
                                  <p:stCondLst>
                                    <p:cond delay="0"/>
                                  </p:stCondLst>
                                  <p:childTnLst>
                                    <p:set>
                                      <p:cBhvr>
                                        <p:cTn id="93" dur="1" fill="hold">
                                          <p:stCondLst>
                                            <p:cond delay="0"/>
                                          </p:stCondLst>
                                        </p:cTn>
                                        <p:tgtEl>
                                          <p:spTgt spid="33">
                                            <p:txEl>
                                              <p:pRg st="10" end="10"/>
                                            </p:txEl>
                                          </p:spTgt>
                                        </p:tgtEl>
                                        <p:attrNameLst>
                                          <p:attrName>style.visibility</p:attrName>
                                        </p:attrNameLst>
                                      </p:cBhvr>
                                      <p:to>
                                        <p:strVal val="visible"/>
                                      </p:to>
                                    </p:set>
                                    <p:animEffect transition="in" filter="wipe(left)">
                                      <p:cBhvr>
                                        <p:cTn id="94" dur="500"/>
                                        <p:tgtEl>
                                          <p:spTgt spid="33">
                                            <p:txEl>
                                              <p:pRg st="10" end="10"/>
                                            </p:txEl>
                                          </p:spTgt>
                                        </p:tgtEl>
                                      </p:cBhvr>
                                    </p:animEffect>
                                  </p:childTnLst>
                                </p:cTn>
                              </p:par>
                            </p:childTnLst>
                          </p:cTn>
                        </p:par>
                        <p:par>
                          <p:cTn id="95" fill="hold">
                            <p:stCondLst>
                              <p:cond delay="7750"/>
                            </p:stCondLst>
                            <p:childTnLst>
                              <p:par>
                                <p:cTn id="96" presetID="17" presetClass="entr" presetSubtype="8" fill="hold" nodeType="after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p:cTn id="98" dur="500" fill="hold"/>
                                        <p:tgtEl>
                                          <p:spTgt spid="47"/>
                                        </p:tgtEl>
                                        <p:attrNameLst>
                                          <p:attrName>ppt_x</p:attrName>
                                        </p:attrNameLst>
                                      </p:cBhvr>
                                      <p:tavLst>
                                        <p:tav tm="0">
                                          <p:val>
                                            <p:strVal val="#ppt_x-#ppt_w/2"/>
                                          </p:val>
                                        </p:tav>
                                        <p:tav tm="100000">
                                          <p:val>
                                            <p:strVal val="#ppt_x"/>
                                          </p:val>
                                        </p:tav>
                                      </p:tavLst>
                                    </p:anim>
                                    <p:anim calcmode="lin" valueType="num">
                                      <p:cBhvr>
                                        <p:cTn id="99" dur="500" fill="hold"/>
                                        <p:tgtEl>
                                          <p:spTgt spid="47"/>
                                        </p:tgtEl>
                                        <p:attrNameLst>
                                          <p:attrName>ppt_y</p:attrName>
                                        </p:attrNameLst>
                                      </p:cBhvr>
                                      <p:tavLst>
                                        <p:tav tm="0">
                                          <p:val>
                                            <p:strVal val="#ppt_y"/>
                                          </p:val>
                                        </p:tav>
                                        <p:tav tm="100000">
                                          <p:val>
                                            <p:strVal val="#ppt_y"/>
                                          </p:val>
                                        </p:tav>
                                      </p:tavLst>
                                    </p:anim>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429520" y="214290"/>
            <a:ext cx="150019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215238"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643834" y="357166"/>
            <a:ext cx="887380" cy="1002210"/>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827584" y="1196752"/>
            <a:ext cx="6552728" cy="4524315"/>
          </a:xfrm>
          <a:prstGeom prst="rect">
            <a:avLst/>
          </a:prstGeom>
        </p:spPr>
        <p:txBody>
          <a:bodyPr wrap="square">
            <a:spAutoFit/>
          </a:bodyPr>
          <a:lstStyle/>
          <a:p>
            <a:r>
              <a:rPr lang="tr-TR" sz="3200" b="1" dirty="0"/>
              <a:t>-</a:t>
            </a:r>
            <a:r>
              <a:rPr lang="tr-TR" sz="3200" b="1" dirty="0" smtClean="0"/>
              <a:t>BANKALAR-</a:t>
            </a:r>
          </a:p>
          <a:p>
            <a:endParaRPr lang="tr-TR" b="1" dirty="0" smtClean="0"/>
          </a:p>
          <a:p>
            <a:pPr marL="285750" indent="-285750" algn="just">
              <a:buFontTx/>
              <a:buChar char="-"/>
            </a:pPr>
            <a:r>
              <a:rPr lang="tr-TR" b="1" dirty="0" smtClean="0"/>
              <a:t>Banka </a:t>
            </a:r>
            <a:r>
              <a:rPr lang="tr-TR" b="1" dirty="0"/>
              <a:t>hesabında TL ve döviz cinsinden paralar tutulduğu için TL </a:t>
            </a:r>
            <a:r>
              <a:rPr lang="tr-TR" b="1" dirty="0" smtClean="0"/>
              <a:t>         cinsinden </a:t>
            </a:r>
            <a:r>
              <a:rPr lang="tr-TR" b="1" dirty="0"/>
              <a:t>kıymetler </a:t>
            </a:r>
            <a:r>
              <a:rPr lang="tr-TR" sz="2000" b="1" u="sng" dirty="0"/>
              <a:t>mukayyet değerle</a:t>
            </a:r>
            <a:r>
              <a:rPr lang="tr-TR" b="1" dirty="0"/>
              <a:t>, döviz cinsinden değerler ise, Maliye Bakanlığı’nca yayımlanan ilgili </a:t>
            </a:r>
            <a:r>
              <a:rPr lang="tr-TR" sz="2000" b="1" u="sng" dirty="0"/>
              <a:t>döviz alış </a:t>
            </a:r>
            <a:r>
              <a:rPr lang="tr-TR" b="1" dirty="0"/>
              <a:t>kuru ile değerlenirler</a:t>
            </a:r>
            <a:r>
              <a:rPr lang="tr-TR" b="1" dirty="0" smtClean="0"/>
              <a:t>.</a:t>
            </a:r>
          </a:p>
          <a:p>
            <a:pPr algn="just"/>
            <a:r>
              <a:rPr lang="tr-TR" b="1" dirty="0" smtClean="0"/>
              <a:t> </a:t>
            </a:r>
            <a:endParaRPr lang="tr-TR" b="1" dirty="0"/>
          </a:p>
          <a:p>
            <a:pPr marL="285750" indent="-285750" algn="just">
              <a:buFontTx/>
              <a:buChar char="-"/>
            </a:pPr>
            <a:r>
              <a:rPr lang="tr-TR" b="1" dirty="0" smtClean="0"/>
              <a:t>Bankalar </a:t>
            </a:r>
            <a:r>
              <a:rPr lang="tr-TR" b="1" dirty="0"/>
              <a:t>hesabının envanteri yapılırken öncelikle bankalar hesabı ile ilgili yanlış ve eksik kayıtların düzeltilmesi yapılarak muhasebe kayıtlarının banka ekstreleri ile uyumu sağlanır</a:t>
            </a:r>
            <a:r>
              <a:rPr lang="tr-TR" b="1" dirty="0" smtClean="0"/>
              <a:t>.</a:t>
            </a:r>
          </a:p>
          <a:p>
            <a:pPr algn="just"/>
            <a:r>
              <a:rPr lang="tr-TR" b="1" dirty="0" smtClean="0"/>
              <a:t> </a:t>
            </a:r>
            <a:endParaRPr lang="tr-TR" b="1" dirty="0"/>
          </a:p>
          <a:p>
            <a:pPr marL="285750" indent="-285750" algn="just">
              <a:buFontTx/>
              <a:buChar char="-"/>
            </a:pPr>
            <a:r>
              <a:rPr lang="tr-TR" b="1" dirty="0" smtClean="0"/>
              <a:t>Bankalarda </a:t>
            </a:r>
            <a:r>
              <a:rPr lang="tr-TR" b="1" dirty="0"/>
              <a:t>bulunan yabancı para mevcutlarının dönem sonunda mutlaka değerleme işlemi yapılarak oluşan kur farklarının ilgili hesaplara alınması gerekir. </a:t>
            </a:r>
            <a:r>
              <a:rPr lang="tr-TR" b="1" dirty="0" smtClean="0"/>
              <a:t>   </a:t>
            </a:r>
          </a:p>
          <a:p>
            <a:pPr algn="just"/>
            <a:endParaRPr lang="tr-TR" dirty="0"/>
          </a:p>
        </p:txBody>
      </p:sp>
      <p:pic>
        <p:nvPicPr>
          <p:cNvPr id="19" name="Picture 4" descr="MPj04312000000[1]"/>
          <p:cNvPicPr>
            <a:picLocks noChangeAspect="1" noChangeArrowheads="1"/>
          </p:cNvPicPr>
          <p:nvPr/>
        </p:nvPicPr>
        <p:blipFill>
          <a:blip r:embed="rId4" cstate="print"/>
          <a:srcRect/>
          <a:stretch>
            <a:fillRect/>
          </a:stretch>
        </p:blipFill>
        <p:spPr bwMode="auto">
          <a:xfrm>
            <a:off x="5857884" y="1000108"/>
            <a:ext cx="1428760" cy="952133"/>
          </a:xfrm>
          <a:prstGeom prst="rect">
            <a:avLst/>
          </a:prstGeom>
          <a:noFill/>
        </p:spPr>
      </p:pic>
      <p:sp>
        <p:nvSpPr>
          <p:cNvPr id="22" name="21 Slayt Numarası Yer Tutucusu"/>
          <p:cNvSpPr>
            <a:spLocks noGrp="1"/>
          </p:cNvSpPr>
          <p:nvPr>
            <p:ph type="sldNum" sz="quarter" idx="12"/>
          </p:nvPr>
        </p:nvSpPr>
        <p:spPr/>
        <p:txBody>
          <a:bodyPr/>
          <a:lstStyle/>
          <a:p>
            <a:fld id="{FA1C692C-4F2D-45F6-A9A8-8A3A8FE27806}" type="slidenum">
              <a:rPr lang="en-US" smtClean="0"/>
              <a:pPr/>
              <a:t>36</a:t>
            </a:fld>
            <a:endParaRPr lang="en-US"/>
          </a:p>
        </p:txBody>
      </p:sp>
    </p:spTree>
    <p:extLst>
      <p:ext uri="{BB962C8B-B14F-4D97-AF65-F5344CB8AC3E}">
        <p14:creationId xmlns:p14="http://schemas.microsoft.com/office/powerpoint/2010/main" val="1106977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58082" y="214290"/>
            <a:ext cx="157163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45054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a:t>
              </a:r>
              <a:endParaRPr lang="tr-TR" dirty="0">
                <a:solidFill>
                  <a:prstClr val="white"/>
                </a:solidFill>
              </a:endParaRPr>
            </a:p>
          </p:txBody>
        </p:sp>
      </p:grpSp>
      <p:sp>
        <p:nvSpPr>
          <p:cNvPr id="25" name="24 Dikdörtgen"/>
          <p:cNvSpPr/>
          <p:nvPr/>
        </p:nvSpPr>
        <p:spPr>
          <a:xfrm>
            <a:off x="928662" y="1285860"/>
            <a:ext cx="4572000" cy="369332"/>
          </a:xfrm>
          <a:prstGeom prst="rect">
            <a:avLst/>
          </a:prstGeom>
        </p:spPr>
        <p:txBody>
          <a:bodyPr wrap="square">
            <a:spAutoFit/>
          </a:bodyPr>
          <a:lstStyle/>
          <a:p>
            <a:r>
              <a:rPr lang="tr-TR" dirty="0"/>
              <a:t> </a:t>
            </a:r>
          </a:p>
        </p:txBody>
      </p:sp>
      <p:pic>
        <p:nvPicPr>
          <p:cNvPr id="22" name="Picture 4" descr="ismmmo"/>
          <p:cNvPicPr>
            <a:picLocks noChangeAspect="1" noChangeArrowheads="1"/>
          </p:cNvPicPr>
          <p:nvPr/>
        </p:nvPicPr>
        <p:blipFill>
          <a:blip r:embed="rId3" cstate="print"/>
          <a:srcRect/>
          <a:stretch>
            <a:fillRect/>
          </a:stretch>
        </p:blipFill>
        <p:spPr bwMode="auto">
          <a:xfrm>
            <a:off x="7757276" y="420183"/>
            <a:ext cx="985794" cy="1113360"/>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3761030"/>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102.02 XYZ BANKASI (EURO)                                      XXX</a:t>
            </a:r>
          </a:p>
          <a:p>
            <a:pPr>
              <a:lnSpc>
                <a:spcPct val="80000"/>
              </a:lnSpc>
              <a:buFont typeface="Wingdings" pitchFamily="2" charset="2"/>
              <a:buNone/>
            </a:pPr>
            <a:r>
              <a:rPr lang="tr-TR" b="1" dirty="0" smtClean="0"/>
              <a:t>                646 KAMBİYO KARLARI                                                  XXX</a:t>
            </a:r>
          </a:p>
          <a:p>
            <a:pPr>
              <a:lnSpc>
                <a:spcPct val="80000"/>
              </a:lnSpc>
              <a:buFont typeface="Wingdings" pitchFamily="2" charset="2"/>
              <a:buNone/>
            </a:pPr>
            <a:endParaRPr lang="tr-TR" sz="1400" b="1" dirty="0" smtClean="0"/>
          </a:p>
          <a:p>
            <a:pPr>
              <a:lnSpc>
                <a:spcPct val="80000"/>
              </a:lnSpc>
              <a:buFont typeface="Wingdings" pitchFamily="2" charset="2"/>
              <a:buNone/>
            </a:pPr>
            <a:r>
              <a:rPr lang="tr-TR" b="1" dirty="0" smtClean="0"/>
              <a:t>                            </a:t>
            </a:r>
            <a:endParaRPr lang="tr-TR" dirty="0" smtClean="0"/>
          </a:p>
          <a:p>
            <a:pPr>
              <a:lnSpc>
                <a:spcPct val="80000"/>
              </a:lnSpc>
            </a:pPr>
            <a:r>
              <a:rPr lang="tr-TR" b="1" dirty="0" smtClean="0"/>
              <a:t>                     </a:t>
            </a:r>
          </a:p>
          <a:p>
            <a:pPr>
              <a:lnSpc>
                <a:spcPct val="80000"/>
              </a:lnSpc>
            </a:pPr>
            <a:endParaRPr lang="tr-TR" b="1" dirty="0" smtClean="0"/>
          </a:p>
          <a:p>
            <a:pPr>
              <a:lnSpc>
                <a:spcPct val="80000"/>
              </a:lnSpc>
            </a:pPr>
            <a:endParaRPr lang="tr-TR" b="1" dirty="0"/>
          </a:p>
          <a:p>
            <a:pPr>
              <a:lnSpc>
                <a:spcPct val="80000"/>
              </a:lnSpc>
            </a:pPr>
            <a:r>
              <a:rPr lang="tr-TR" b="1" dirty="0" smtClean="0"/>
              <a:t>    Kambiyo Zararı oluşması</a:t>
            </a:r>
          </a:p>
          <a:p>
            <a:pPr>
              <a:lnSpc>
                <a:spcPct val="80000"/>
              </a:lnSpc>
            </a:pPr>
            <a:endParaRPr lang="tr-TR" b="1" dirty="0" smtClean="0"/>
          </a:p>
          <a:p>
            <a:pPr>
              <a:lnSpc>
                <a:spcPct val="80000"/>
              </a:lnSpc>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656 KAMBİYO ZARARLARI                                          XXX                </a:t>
            </a:r>
          </a:p>
          <a:p>
            <a:pPr>
              <a:lnSpc>
                <a:spcPct val="80000"/>
              </a:lnSpc>
              <a:buFont typeface="Wingdings" pitchFamily="2" charset="2"/>
              <a:buNone/>
            </a:pPr>
            <a:r>
              <a:rPr lang="tr-TR" b="1" dirty="0" smtClean="0"/>
              <a:t>                102.02 XYZ BANKASI (EURO)                                         XXX</a:t>
            </a:r>
          </a:p>
          <a:p>
            <a:pPr>
              <a:lnSpc>
                <a:spcPct val="80000"/>
              </a:lnSpc>
            </a:pPr>
            <a:endParaRPr lang="tr-TR" sz="1400" b="1" dirty="0"/>
          </a:p>
          <a:p>
            <a:pPr>
              <a:lnSpc>
                <a:spcPct val="80000"/>
              </a:lnSpc>
              <a:buFont typeface="Wingdings" pitchFamily="2" charset="2"/>
              <a:buNone/>
            </a:pPr>
            <a:endParaRPr lang="tr-TR" dirty="0" smtClean="0"/>
          </a:p>
        </p:txBody>
      </p:sp>
      <p:cxnSp>
        <p:nvCxnSpPr>
          <p:cNvPr id="35" name="34 Düz Bağlayıcı"/>
          <p:cNvCxnSpPr/>
          <p:nvPr/>
        </p:nvCxnSpPr>
        <p:spPr>
          <a:xfrm>
            <a:off x="5074591" y="2394289"/>
            <a:ext cx="0" cy="132274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083688" y="2358570"/>
            <a:ext cx="0" cy="13584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flipH="1">
            <a:off x="7083310" y="2373275"/>
            <a:ext cx="1" cy="13437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flipV="1">
            <a:off x="3428992" y="2568388"/>
            <a:ext cx="1640549" cy="3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4941168"/>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521452" y="4941168"/>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14348" y="5949280"/>
            <a:ext cx="4360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944271" y="1655192"/>
            <a:ext cx="2343527" cy="369332"/>
          </a:xfrm>
          <a:prstGeom prst="rect">
            <a:avLst/>
          </a:prstGeom>
        </p:spPr>
        <p:txBody>
          <a:bodyPr wrap="none">
            <a:spAutoFit/>
          </a:bodyPr>
          <a:lstStyle/>
          <a:p>
            <a:r>
              <a:rPr lang="tr-TR" b="1" dirty="0"/>
              <a:t>Kambiyo Karı oluşması</a:t>
            </a:r>
          </a:p>
        </p:txBody>
      </p:sp>
      <p:cxnSp>
        <p:nvCxnSpPr>
          <p:cNvPr id="29" name="46 Düz Bağlayıcı"/>
          <p:cNvCxnSpPr/>
          <p:nvPr/>
        </p:nvCxnSpPr>
        <p:spPr>
          <a:xfrm>
            <a:off x="714348" y="3573016"/>
            <a:ext cx="4360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34 Düz Bağlayıcı"/>
          <p:cNvCxnSpPr/>
          <p:nvPr/>
        </p:nvCxnSpPr>
        <p:spPr>
          <a:xfrm>
            <a:off x="5093088" y="4685182"/>
            <a:ext cx="0" cy="16370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4 Düz Bağlayıcı"/>
          <p:cNvCxnSpPr/>
          <p:nvPr/>
        </p:nvCxnSpPr>
        <p:spPr>
          <a:xfrm>
            <a:off x="6083688" y="4685182"/>
            <a:ext cx="0" cy="16370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4 Düz Bağlayıcı"/>
          <p:cNvCxnSpPr/>
          <p:nvPr/>
        </p:nvCxnSpPr>
        <p:spPr>
          <a:xfrm>
            <a:off x="7083309" y="4626303"/>
            <a:ext cx="0" cy="175481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33 Slayt Numarası Yer Tutucusu"/>
          <p:cNvSpPr>
            <a:spLocks noGrp="1"/>
          </p:cNvSpPr>
          <p:nvPr>
            <p:ph type="sldNum" sz="quarter" idx="12"/>
          </p:nvPr>
        </p:nvSpPr>
        <p:spPr/>
        <p:txBody>
          <a:bodyPr/>
          <a:lstStyle/>
          <a:p>
            <a:fld id="{FA1C692C-4F2D-45F6-A9A8-8A3A8FE27806}" type="slidenum">
              <a:rPr lang="en-US" smtClean="0"/>
              <a:pPr/>
              <a:t>37</a:t>
            </a:fld>
            <a:endParaRPr lang="en-US"/>
          </a:p>
        </p:txBody>
      </p:sp>
    </p:spTree>
    <p:extLst>
      <p:ext uri="{BB962C8B-B14F-4D97-AF65-F5344CB8AC3E}">
        <p14:creationId xmlns:p14="http://schemas.microsoft.com/office/powerpoint/2010/main" val="1624635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7"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900" decel="100000" fill="hold"/>
                                        <p:tgtEl>
                                          <p:spTgt spid="3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900" decel="100000" fill="hold"/>
                                        <p:tgtEl>
                                          <p:spTgt spid="4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900" decel="100000" fill="hold"/>
                                        <p:tgtEl>
                                          <p:spTgt spid="4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750"/>
                            </p:stCondLst>
                            <p:childTnLst>
                              <p:par>
                                <p:cTn id="35" presetID="17"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ppt_x</p:attrName>
                                        </p:attrNameLst>
                                      </p:cBhvr>
                                      <p:tavLst>
                                        <p:tav tm="0">
                                          <p:val>
                                            <p:strVal val="#ppt_x-#ppt_w/2"/>
                                          </p:val>
                                        </p:tav>
                                        <p:tav tm="100000">
                                          <p:val>
                                            <p:strVal val="#ppt_x"/>
                                          </p:val>
                                        </p:tav>
                                      </p:tavLst>
                                    </p:anim>
                                    <p:anim calcmode="lin" valueType="num">
                                      <p:cBhvr>
                                        <p:cTn id="38" dur="500" fill="hold"/>
                                        <p:tgtEl>
                                          <p:spTgt spid="43"/>
                                        </p:tgtEl>
                                        <p:attrNameLst>
                                          <p:attrName>ppt_y</p:attrName>
                                        </p:attrNameLst>
                                      </p:cBhvr>
                                      <p:tavLst>
                                        <p:tav tm="0">
                                          <p:val>
                                            <p:strVal val="#ppt_y"/>
                                          </p:val>
                                        </p:tav>
                                        <p:tav tm="100000">
                                          <p:val>
                                            <p:strVal val="#ppt_y"/>
                                          </p:val>
                                        </p:tav>
                                      </p:tavLst>
                                    </p:anim>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strVal val="#ppt_h"/>
                                          </p:val>
                                        </p:tav>
                                        <p:tav tm="100000">
                                          <p:val>
                                            <p:strVal val="#ppt_h"/>
                                          </p:val>
                                        </p:tav>
                                      </p:tavLst>
                                    </p:anim>
                                  </p:childTnLst>
                                </p:cTn>
                              </p:par>
                            </p:childTnLst>
                          </p:cTn>
                        </p:par>
                        <p:par>
                          <p:cTn id="41" fill="hold">
                            <p:stCondLst>
                              <p:cond delay="2250"/>
                            </p:stCondLst>
                            <p:childTnLst>
                              <p:par>
                                <p:cTn id="42" presetID="17" presetClass="entr" presetSubtype="8"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ppt_x</p:attrName>
                                        </p:attrNameLst>
                                      </p:cBhvr>
                                      <p:tavLst>
                                        <p:tav tm="0">
                                          <p:val>
                                            <p:strVal val="#ppt_x-#ppt_w/2"/>
                                          </p:val>
                                        </p:tav>
                                        <p:tav tm="100000">
                                          <p:val>
                                            <p:strVal val="#ppt_x"/>
                                          </p:val>
                                        </p:tav>
                                      </p:tavLst>
                                    </p:anim>
                                    <p:anim calcmode="lin" valueType="num">
                                      <p:cBhvr>
                                        <p:cTn id="45" dur="500" fill="hold"/>
                                        <p:tgtEl>
                                          <p:spTgt spid="44"/>
                                        </p:tgtEl>
                                        <p:attrNameLst>
                                          <p:attrName>ppt_y</p:attrName>
                                        </p:attrNameLst>
                                      </p:cBhvr>
                                      <p:tavLst>
                                        <p:tav tm="0">
                                          <p:val>
                                            <p:strVal val="#ppt_y"/>
                                          </p:val>
                                        </p:tav>
                                        <p:tav tm="100000">
                                          <p:val>
                                            <p:strVal val="#ppt_y"/>
                                          </p:val>
                                        </p:tav>
                                      </p:tavLst>
                                    </p:anim>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strVal val="#ppt_h"/>
                                          </p:val>
                                        </p:tav>
                                        <p:tav tm="100000">
                                          <p:val>
                                            <p:strVal val="#ppt_h"/>
                                          </p:val>
                                        </p:tav>
                                      </p:tavLst>
                                    </p:anim>
                                  </p:childTnLst>
                                </p:cTn>
                              </p:par>
                            </p:childTnLst>
                          </p:cTn>
                        </p:par>
                        <p:par>
                          <p:cTn id="48" fill="hold">
                            <p:stCondLst>
                              <p:cond delay="2750"/>
                            </p:stCondLst>
                            <p:childTnLst>
                              <p:par>
                                <p:cTn id="49" presetID="22" presetClass="entr" presetSubtype="8" fill="hold" nodeType="after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wipe(left)">
                                      <p:cBhvr>
                                        <p:cTn id="51" dur="500"/>
                                        <p:tgtEl>
                                          <p:spTgt spid="33">
                                            <p:txEl>
                                              <p:pRg st="0" end="0"/>
                                            </p:txEl>
                                          </p:spTgt>
                                        </p:tgtEl>
                                      </p:cBhvr>
                                    </p:animEffect>
                                  </p:childTnLst>
                                </p:cTn>
                              </p:par>
                            </p:childTnLst>
                          </p:cTn>
                        </p:par>
                        <p:par>
                          <p:cTn id="52" fill="hold">
                            <p:stCondLst>
                              <p:cond delay="3250"/>
                            </p:stCondLst>
                            <p:childTnLst>
                              <p:par>
                                <p:cTn id="53" presetID="22" presetClass="entr" presetSubtype="8" fill="hold" nodeType="afterEffect">
                                  <p:stCondLst>
                                    <p:cond delay="0"/>
                                  </p:stCondLst>
                                  <p:childTnLst>
                                    <p:set>
                                      <p:cBhvr>
                                        <p:cTn id="54" dur="1" fill="hold">
                                          <p:stCondLst>
                                            <p:cond delay="0"/>
                                          </p:stCondLst>
                                        </p:cTn>
                                        <p:tgtEl>
                                          <p:spTgt spid="33">
                                            <p:txEl>
                                              <p:pRg st="2" end="2"/>
                                            </p:txEl>
                                          </p:spTgt>
                                        </p:tgtEl>
                                        <p:attrNameLst>
                                          <p:attrName>style.visibility</p:attrName>
                                        </p:attrNameLst>
                                      </p:cBhvr>
                                      <p:to>
                                        <p:strVal val="visible"/>
                                      </p:to>
                                    </p:set>
                                    <p:animEffect transition="in" filter="wipe(left)">
                                      <p:cBhvr>
                                        <p:cTn id="55" dur="500"/>
                                        <p:tgtEl>
                                          <p:spTgt spid="33">
                                            <p:txEl>
                                              <p:pRg st="2" end="2"/>
                                            </p:txEl>
                                          </p:spTgt>
                                        </p:tgtEl>
                                      </p:cBhvr>
                                    </p:animEffect>
                                  </p:childTnLst>
                                </p:cTn>
                              </p:par>
                            </p:childTnLst>
                          </p:cTn>
                        </p:par>
                        <p:par>
                          <p:cTn id="56" fill="hold">
                            <p:stCondLst>
                              <p:cond delay="3750"/>
                            </p:stCondLst>
                            <p:childTnLst>
                              <p:par>
                                <p:cTn id="57" presetID="22" presetClass="entr" presetSubtype="8" fill="hold" nodeType="afterEffect">
                                  <p:stCondLst>
                                    <p:cond delay="0"/>
                                  </p:stCondLst>
                                  <p:childTnLst>
                                    <p:set>
                                      <p:cBhvr>
                                        <p:cTn id="58" dur="1" fill="hold">
                                          <p:stCondLst>
                                            <p:cond delay="0"/>
                                          </p:stCondLst>
                                        </p:cTn>
                                        <p:tgtEl>
                                          <p:spTgt spid="33">
                                            <p:txEl>
                                              <p:pRg st="3" end="3"/>
                                            </p:txEl>
                                          </p:spTgt>
                                        </p:tgtEl>
                                        <p:attrNameLst>
                                          <p:attrName>style.visibility</p:attrName>
                                        </p:attrNameLst>
                                      </p:cBhvr>
                                      <p:to>
                                        <p:strVal val="visible"/>
                                      </p:to>
                                    </p:set>
                                    <p:animEffect transition="in" filter="wipe(left)">
                                      <p:cBhvr>
                                        <p:cTn id="59" dur="500"/>
                                        <p:tgtEl>
                                          <p:spTgt spid="33">
                                            <p:txEl>
                                              <p:pRg st="3" end="3"/>
                                            </p:txEl>
                                          </p:spTgt>
                                        </p:tgtEl>
                                      </p:cBhvr>
                                    </p:animEffect>
                                  </p:childTnLst>
                                </p:cTn>
                              </p:par>
                            </p:childTnLst>
                          </p:cTn>
                        </p:par>
                        <p:par>
                          <p:cTn id="60" fill="hold">
                            <p:stCondLst>
                              <p:cond delay="4250"/>
                            </p:stCondLst>
                            <p:childTnLst>
                              <p:par>
                                <p:cTn id="61" presetID="17"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ppt_x</p:attrName>
                                        </p:attrNameLst>
                                      </p:cBhvr>
                                      <p:tavLst>
                                        <p:tav tm="0">
                                          <p:val>
                                            <p:strVal val="#ppt_x-#ppt_w/2"/>
                                          </p:val>
                                        </p:tav>
                                        <p:tav tm="100000">
                                          <p:val>
                                            <p:strVal val="#ppt_x"/>
                                          </p:val>
                                        </p:tav>
                                      </p:tavLst>
                                    </p:anim>
                                    <p:anim calcmode="lin" valueType="num">
                                      <p:cBhvr>
                                        <p:cTn id="64" dur="500" fill="hold"/>
                                        <p:tgtEl>
                                          <p:spTgt spid="29"/>
                                        </p:tgtEl>
                                        <p:attrNameLst>
                                          <p:attrName>ppt_y</p:attrName>
                                        </p:attrNameLst>
                                      </p:cBhvr>
                                      <p:tavLst>
                                        <p:tav tm="0">
                                          <p:val>
                                            <p:strVal val="#ppt_y"/>
                                          </p:val>
                                        </p:tav>
                                        <p:tav tm="100000">
                                          <p:val>
                                            <p:strVal val="#ppt_y"/>
                                          </p:val>
                                        </p:tav>
                                      </p:tavLst>
                                    </p:anim>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strVal val="#ppt_h"/>
                                          </p:val>
                                        </p:tav>
                                        <p:tav tm="100000">
                                          <p:val>
                                            <p:strVal val="#ppt_h"/>
                                          </p:val>
                                        </p:tav>
                                      </p:tavLst>
                                    </p:anim>
                                  </p:childTnLst>
                                </p:cTn>
                              </p:par>
                            </p:childTnLst>
                          </p:cTn>
                        </p:par>
                        <p:par>
                          <p:cTn id="67" fill="hold">
                            <p:stCondLst>
                              <p:cond delay="4750"/>
                            </p:stCondLst>
                            <p:childTnLst>
                              <p:par>
                                <p:cTn id="68" presetID="22" presetClass="entr" presetSubtype="8" fill="hold" nodeType="after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Effect transition="in" filter="wipe(left)">
                                      <p:cBhvr>
                                        <p:cTn id="70" dur="500"/>
                                        <p:tgtEl>
                                          <p:spTgt spid="33">
                                            <p:txEl>
                                              <p:pRg st="9" end="9"/>
                                            </p:txEl>
                                          </p:spTgt>
                                        </p:tgtEl>
                                      </p:cBhvr>
                                    </p:animEffect>
                                  </p:childTnLst>
                                </p:cTn>
                              </p:par>
                              <p:par>
                                <p:cTn id="71" presetID="37"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900" decel="100000" fill="hold"/>
                                        <p:tgtEl>
                                          <p:spTgt spid="32"/>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900" decel="100000" fill="hold"/>
                                        <p:tgtEl>
                                          <p:spTgt spid="30"/>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900" decel="100000" fill="hold"/>
                                        <p:tgtEl>
                                          <p:spTgt spid="3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9" fill="hold">
                            <p:stCondLst>
                              <p:cond delay="5750"/>
                            </p:stCondLst>
                            <p:childTnLst>
                              <p:par>
                                <p:cTn id="90" presetID="17" presetClass="entr" presetSubtype="8"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p:cTn id="92" dur="500" fill="hold"/>
                                        <p:tgtEl>
                                          <p:spTgt spid="45"/>
                                        </p:tgtEl>
                                        <p:attrNameLst>
                                          <p:attrName>ppt_x</p:attrName>
                                        </p:attrNameLst>
                                      </p:cBhvr>
                                      <p:tavLst>
                                        <p:tav tm="0">
                                          <p:val>
                                            <p:strVal val="#ppt_x-#ppt_w/2"/>
                                          </p:val>
                                        </p:tav>
                                        <p:tav tm="100000">
                                          <p:val>
                                            <p:strVal val="#ppt_x"/>
                                          </p:val>
                                        </p:tav>
                                      </p:tavLst>
                                    </p:anim>
                                    <p:anim calcmode="lin" valueType="num">
                                      <p:cBhvr>
                                        <p:cTn id="93" dur="500" fill="hold"/>
                                        <p:tgtEl>
                                          <p:spTgt spid="45"/>
                                        </p:tgtEl>
                                        <p:attrNameLst>
                                          <p:attrName>ppt_y</p:attrName>
                                        </p:attrNameLst>
                                      </p:cBhvr>
                                      <p:tavLst>
                                        <p:tav tm="0">
                                          <p:val>
                                            <p:strVal val="#ppt_y"/>
                                          </p:val>
                                        </p:tav>
                                        <p:tav tm="100000">
                                          <p:val>
                                            <p:strVal val="#ppt_y"/>
                                          </p:val>
                                        </p:tav>
                                      </p:tavLst>
                                    </p:anim>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strVal val="#ppt_h"/>
                                          </p:val>
                                        </p:tav>
                                        <p:tav tm="100000">
                                          <p:val>
                                            <p:strVal val="#ppt_h"/>
                                          </p:val>
                                        </p:tav>
                                      </p:tavLst>
                                    </p:anim>
                                  </p:childTnLst>
                                </p:cTn>
                              </p:par>
                            </p:childTnLst>
                          </p:cTn>
                        </p:par>
                        <p:par>
                          <p:cTn id="96" fill="hold">
                            <p:stCondLst>
                              <p:cond delay="6250"/>
                            </p:stCondLst>
                            <p:childTnLst>
                              <p:par>
                                <p:cTn id="97" presetID="17" presetClass="entr" presetSubtype="8"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ppt_x</p:attrName>
                                        </p:attrNameLst>
                                      </p:cBhvr>
                                      <p:tavLst>
                                        <p:tav tm="0">
                                          <p:val>
                                            <p:strVal val="#ppt_x-#ppt_w/2"/>
                                          </p:val>
                                        </p:tav>
                                        <p:tav tm="100000">
                                          <p:val>
                                            <p:strVal val="#ppt_x"/>
                                          </p:val>
                                        </p:tav>
                                      </p:tavLst>
                                    </p:anim>
                                    <p:anim calcmode="lin" valueType="num">
                                      <p:cBhvr>
                                        <p:cTn id="100" dur="500" fill="hold"/>
                                        <p:tgtEl>
                                          <p:spTgt spid="46"/>
                                        </p:tgtEl>
                                        <p:attrNameLst>
                                          <p:attrName>ppt_y</p:attrName>
                                        </p:attrNameLst>
                                      </p:cBhvr>
                                      <p:tavLst>
                                        <p:tav tm="0">
                                          <p:val>
                                            <p:strVal val="#ppt_y"/>
                                          </p:val>
                                        </p:tav>
                                        <p:tav tm="100000">
                                          <p:val>
                                            <p:strVal val="#ppt_y"/>
                                          </p:val>
                                        </p:tav>
                                      </p:tavLst>
                                    </p:anim>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strVal val="#ppt_h"/>
                                          </p:val>
                                        </p:tav>
                                        <p:tav tm="100000">
                                          <p:val>
                                            <p:strVal val="#ppt_h"/>
                                          </p:val>
                                        </p:tav>
                                      </p:tavLst>
                                    </p:anim>
                                  </p:childTnLst>
                                </p:cTn>
                              </p:par>
                            </p:childTnLst>
                          </p:cTn>
                        </p:par>
                        <p:par>
                          <p:cTn id="103" fill="hold">
                            <p:stCondLst>
                              <p:cond delay="6750"/>
                            </p:stCondLst>
                            <p:childTnLst>
                              <p:par>
                                <p:cTn id="104" presetID="22" presetClass="entr" presetSubtype="8" fill="hold" nodeType="afterEffect">
                                  <p:stCondLst>
                                    <p:cond delay="0"/>
                                  </p:stCondLst>
                                  <p:childTnLst>
                                    <p:set>
                                      <p:cBhvr>
                                        <p:cTn id="105" dur="1" fill="hold">
                                          <p:stCondLst>
                                            <p:cond delay="0"/>
                                          </p:stCondLst>
                                        </p:cTn>
                                        <p:tgtEl>
                                          <p:spTgt spid="33">
                                            <p:txEl>
                                              <p:pRg st="11" end="11"/>
                                            </p:txEl>
                                          </p:spTgt>
                                        </p:tgtEl>
                                        <p:attrNameLst>
                                          <p:attrName>style.visibility</p:attrName>
                                        </p:attrNameLst>
                                      </p:cBhvr>
                                      <p:to>
                                        <p:strVal val="visible"/>
                                      </p:to>
                                    </p:set>
                                    <p:animEffect transition="in" filter="wipe(left)">
                                      <p:cBhvr>
                                        <p:cTn id="106" dur="500"/>
                                        <p:tgtEl>
                                          <p:spTgt spid="33">
                                            <p:txEl>
                                              <p:pRg st="11" end="11"/>
                                            </p:txEl>
                                          </p:spTgt>
                                        </p:tgtEl>
                                      </p:cBhvr>
                                    </p:animEffect>
                                  </p:childTnLst>
                                </p:cTn>
                              </p:par>
                            </p:childTnLst>
                          </p:cTn>
                        </p:par>
                        <p:par>
                          <p:cTn id="107" fill="hold">
                            <p:stCondLst>
                              <p:cond delay="7250"/>
                            </p:stCondLst>
                            <p:childTnLst>
                              <p:par>
                                <p:cTn id="108" presetID="22" presetClass="entr" presetSubtype="8" fill="hold" nodeType="afterEffect">
                                  <p:stCondLst>
                                    <p:cond delay="0"/>
                                  </p:stCondLst>
                                  <p:childTnLst>
                                    <p:set>
                                      <p:cBhvr>
                                        <p:cTn id="109" dur="1" fill="hold">
                                          <p:stCondLst>
                                            <p:cond delay="0"/>
                                          </p:stCondLst>
                                        </p:cTn>
                                        <p:tgtEl>
                                          <p:spTgt spid="33">
                                            <p:txEl>
                                              <p:pRg st="13" end="13"/>
                                            </p:txEl>
                                          </p:spTgt>
                                        </p:tgtEl>
                                        <p:attrNameLst>
                                          <p:attrName>style.visibility</p:attrName>
                                        </p:attrNameLst>
                                      </p:cBhvr>
                                      <p:to>
                                        <p:strVal val="visible"/>
                                      </p:to>
                                    </p:set>
                                    <p:animEffect transition="in" filter="wipe(left)">
                                      <p:cBhvr>
                                        <p:cTn id="110" dur="500"/>
                                        <p:tgtEl>
                                          <p:spTgt spid="33">
                                            <p:txEl>
                                              <p:pRg st="13" end="13"/>
                                            </p:txEl>
                                          </p:spTgt>
                                        </p:tgtEl>
                                      </p:cBhvr>
                                    </p:animEffect>
                                  </p:childTnLst>
                                </p:cTn>
                              </p:par>
                            </p:childTnLst>
                          </p:cTn>
                        </p:par>
                        <p:par>
                          <p:cTn id="111" fill="hold">
                            <p:stCondLst>
                              <p:cond delay="7750"/>
                            </p:stCondLst>
                            <p:childTnLst>
                              <p:par>
                                <p:cTn id="112" presetID="22" presetClass="entr" presetSubtype="8" fill="hold" nodeType="afterEffect">
                                  <p:stCondLst>
                                    <p:cond delay="0"/>
                                  </p:stCondLst>
                                  <p:childTnLst>
                                    <p:set>
                                      <p:cBhvr>
                                        <p:cTn id="113" dur="1" fill="hold">
                                          <p:stCondLst>
                                            <p:cond delay="0"/>
                                          </p:stCondLst>
                                        </p:cTn>
                                        <p:tgtEl>
                                          <p:spTgt spid="33">
                                            <p:txEl>
                                              <p:pRg st="14" end="14"/>
                                            </p:txEl>
                                          </p:spTgt>
                                        </p:tgtEl>
                                        <p:attrNameLst>
                                          <p:attrName>style.visibility</p:attrName>
                                        </p:attrNameLst>
                                      </p:cBhvr>
                                      <p:to>
                                        <p:strVal val="visible"/>
                                      </p:to>
                                    </p:set>
                                    <p:animEffect transition="in" filter="wipe(left)">
                                      <p:cBhvr>
                                        <p:cTn id="114" dur="500"/>
                                        <p:tgtEl>
                                          <p:spTgt spid="33">
                                            <p:txEl>
                                              <p:pRg st="14" end="14"/>
                                            </p:txEl>
                                          </p:spTgt>
                                        </p:tgtEl>
                                      </p:cBhvr>
                                    </p:animEffect>
                                  </p:childTnLst>
                                </p:cTn>
                              </p:par>
                            </p:childTnLst>
                          </p:cTn>
                        </p:par>
                        <p:par>
                          <p:cTn id="115" fill="hold">
                            <p:stCondLst>
                              <p:cond delay="8250"/>
                            </p:stCondLst>
                            <p:childTnLst>
                              <p:par>
                                <p:cTn id="116" presetID="17" presetClass="entr" presetSubtype="8" fill="hold" nodeType="after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500" fill="hold"/>
                                        <p:tgtEl>
                                          <p:spTgt spid="47"/>
                                        </p:tgtEl>
                                        <p:attrNameLst>
                                          <p:attrName>ppt_x</p:attrName>
                                        </p:attrNameLst>
                                      </p:cBhvr>
                                      <p:tavLst>
                                        <p:tav tm="0">
                                          <p:val>
                                            <p:strVal val="#ppt_x-#ppt_w/2"/>
                                          </p:val>
                                        </p:tav>
                                        <p:tav tm="100000">
                                          <p:val>
                                            <p:strVal val="#ppt_x"/>
                                          </p:val>
                                        </p:tav>
                                      </p:tavLst>
                                    </p:anim>
                                    <p:anim calcmode="lin" valueType="num">
                                      <p:cBhvr>
                                        <p:cTn id="119" dur="500" fill="hold"/>
                                        <p:tgtEl>
                                          <p:spTgt spid="47"/>
                                        </p:tgtEl>
                                        <p:attrNameLst>
                                          <p:attrName>ppt_y</p:attrName>
                                        </p:attrNameLst>
                                      </p:cBhvr>
                                      <p:tavLst>
                                        <p:tav tm="0">
                                          <p:val>
                                            <p:strVal val="#ppt_y"/>
                                          </p:val>
                                        </p:tav>
                                        <p:tav tm="100000">
                                          <p:val>
                                            <p:strVal val="#ppt_y"/>
                                          </p:val>
                                        </p:tav>
                                      </p:tavLst>
                                    </p:anim>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786710" y="214290"/>
            <a:ext cx="114300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53671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830923" y="426526"/>
            <a:ext cx="938302" cy="1059722"/>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100010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899592" y="1268761"/>
            <a:ext cx="6552728" cy="1138773"/>
          </a:xfrm>
          <a:prstGeom prst="rect">
            <a:avLst/>
          </a:prstGeom>
        </p:spPr>
        <p:txBody>
          <a:bodyPr wrap="square">
            <a:spAutoFit/>
          </a:bodyPr>
          <a:lstStyle/>
          <a:p>
            <a:pPr marL="285750" indent="-285750">
              <a:buFontTx/>
              <a:buChar char="-"/>
            </a:pPr>
            <a:r>
              <a:rPr lang="tr-TR" b="1" dirty="0" smtClean="0"/>
              <a:t>Mevduat </a:t>
            </a:r>
            <a:r>
              <a:rPr lang="tr-TR" b="1" dirty="0"/>
              <a:t>ve Kredi sözleşmelerine dayanan alacaklar değerleme gününe kadar hesaplanacak faizleriyle birlikte dikkate alınır. </a:t>
            </a:r>
            <a:endParaRPr lang="tr-TR" b="1" dirty="0" smtClean="0"/>
          </a:p>
          <a:p>
            <a:endParaRPr lang="tr-TR" b="1" dirty="0"/>
          </a:p>
          <a:p>
            <a:r>
              <a:rPr lang="tr-TR" sz="1400" b="1" dirty="0" smtClean="0"/>
              <a:t>ÖRNEK;</a:t>
            </a:r>
            <a:endParaRPr lang="tr-TR" sz="1400" b="1" dirty="0"/>
          </a:p>
        </p:txBody>
      </p:sp>
      <p:sp>
        <p:nvSpPr>
          <p:cNvPr id="19" name="26 Yuvarlatılmış Dikdörtgen">
            <a:hlinkClick r:id="rId4" action="ppaction://hlinkfile"/>
          </p:cNvPr>
          <p:cNvSpPr/>
          <p:nvPr/>
        </p:nvSpPr>
        <p:spPr>
          <a:xfrm>
            <a:off x="7800674" y="2060849"/>
            <a:ext cx="968551" cy="7461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281.md </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2761566831"/>
              </p:ext>
            </p:extLst>
          </p:nvPr>
        </p:nvGraphicFramePr>
        <p:xfrm>
          <a:off x="692409" y="2749692"/>
          <a:ext cx="6808548" cy="1402080"/>
        </p:xfrm>
        <a:graphic>
          <a:graphicData uri="http://schemas.openxmlformats.org/drawingml/2006/table">
            <a:tbl>
              <a:tblPr firstRow="1" firstCol="1" bandRow="1">
                <a:tableStyleId>{5C22544A-7EE6-4342-B048-85BDC9FD1C3A}</a:tableStyleId>
              </a:tblPr>
              <a:tblGrid>
                <a:gridCol w="2892258"/>
                <a:gridCol w="1280695"/>
                <a:gridCol w="1155856"/>
                <a:gridCol w="1479739"/>
              </a:tblGrid>
              <a:tr h="278381">
                <a:tc>
                  <a:txBody>
                    <a:bodyPr/>
                    <a:lstStyle/>
                    <a:p>
                      <a:pPr>
                        <a:lnSpc>
                          <a:spcPct val="115000"/>
                        </a:lnSpc>
                        <a:spcAft>
                          <a:spcPts val="0"/>
                        </a:spcAft>
                      </a:pPr>
                      <a:r>
                        <a:rPr lang="tr-TR" sz="1600" b="1" dirty="0">
                          <a:effectLst/>
                        </a:rPr>
                        <a:t>Hesap</a:t>
                      </a:r>
                      <a:endParaRPr lang="tr-TR" sz="1600" b="1" dirty="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600" b="1">
                          <a:effectLst/>
                        </a:rPr>
                        <a:t>Borç</a:t>
                      </a:r>
                      <a:endParaRPr lang="tr-TR" sz="1600" b="1">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600" b="1">
                          <a:effectLst/>
                        </a:rPr>
                        <a:t>Alacak</a:t>
                      </a:r>
                      <a:endParaRPr lang="tr-TR" sz="1600" b="1">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600" b="1">
                          <a:effectLst/>
                        </a:rPr>
                        <a:t>Borç Bakiyesi</a:t>
                      </a:r>
                      <a:endParaRPr lang="tr-TR" sz="1600" b="1">
                        <a:effectLst/>
                        <a:latin typeface="Calibri"/>
                        <a:ea typeface="Calibri"/>
                        <a:cs typeface="Times New Roman"/>
                      </a:endParaRPr>
                    </a:p>
                  </a:txBody>
                  <a:tcPr marL="44450" marR="44450" marT="0" marB="0" anchor="b"/>
                </a:tc>
              </a:tr>
              <a:tr h="278381">
                <a:tc>
                  <a:txBody>
                    <a:bodyPr/>
                    <a:lstStyle/>
                    <a:p>
                      <a:pPr>
                        <a:lnSpc>
                          <a:spcPct val="115000"/>
                        </a:lnSpc>
                        <a:spcAft>
                          <a:spcPts val="0"/>
                        </a:spcAft>
                      </a:pPr>
                      <a:r>
                        <a:rPr lang="tr-TR" sz="1600" b="1" dirty="0" smtClean="0">
                          <a:effectLst/>
                          <a:latin typeface="Calibri"/>
                          <a:ea typeface="Calibri"/>
                          <a:cs typeface="Times New Roman"/>
                        </a:rPr>
                        <a:t>102.04 </a:t>
                      </a:r>
                      <a:r>
                        <a:rPr lang="tr-TR" sz="1600" b="1" dirty="0" smtClean="0">
                          <a:effectLst/>
                        </a:rPr>
                        <a:t>XYZ Bankası </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smtClean="0">
                          <a:effectLst/>
                          <a:latin typeface="Calibri"/>
                          <a:ea typeface="Calibri"/>
                          <a:cs typeface="Times New Roman"/>
                        </a:rPr>
                        <a:t>374.245,24</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smtClean="0">
                          <a:effectLst/>
                        </a:rPr>
                        <a:t>12.547,24</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smtClean="0">
                          <a:effectLst/>
                          <a:latin typeface="Calibri"/>
                          <a:ea typeface="Calibri"/>
                          <a:cs typeface="Times New Roman"/>
                        </a:rPr>
                        <a:t>361.698,00</a:t>
                      </a:r>
                      <a:endParaRPr lang="tr-TR" sz="1600" b="1" dirty="0">
                        <a:effectLst/>
                        <a:latin typeface="Calibri"/>
                        <a:ea typeface="Calibri"/>
                        <a:cs typeface="Times New Roman"/>
                      </a:endParaRPr>
                    </a:p>
                  </a:txBody>
                  <a:tcPr marL="44450" marR="44450" marT="0" marB="0" anchor="b"/>
                </a:tc>
              </a:tr>
              <a:tr h="278381">
                <a:tc>
                  <a:txBody>
                    <a:bodyPr/>
                    <a:lstStyle/>
                    <a:p>
                      <a:pPr>
                        <a:lnSpc>
                          <a:spcPct val="115000"/>
                        </a:lnSpc>
                        <a:spcAft>
                          <a:spcPts val="0"/>
                        </a:spcAft>
                      </a:pPr>
                      <a:r>
                        <a:rPr lang="tr-TR" sz="1600" b="1" dirty="0" smtClean="0">
                          <a:effectLst/>
                        </a:rPr>
                        <a:t>102.04.01  </a:t>
                      </a:r>
                      <a:r>
                        <a:rPr lang="tr-TR" sz="1600" b="1" dirty="0">
                          <a:effectLst/>
                        </a:rPr>
                        <a:t>XYZ Bankası </a:t>
                      </a:r>
                      <a:r>
                        <a:rPr lang="tr-TR" sz="1600" b="1" dirty="0" smtClean="0">
                          <a:effectLst/>
                        </a:rPr>
                        <a:t>Vadesiz</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254.245,24</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12.547,24</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241.698,00</a:t>
                      </a:r>
                      <a:endParaRPr lang="tr-TR" sz="1600" b="1" dirty="0">
                        <a:effectLst/>
                        <a:latin typeface="Calibri"/>
                        <a:ea typeface="Calibri"/>
                        <a:cs typeface="Times New Roman"/>
                      </a:endParaRPr>
                    </a:p>
                  </a:txBody>
                  <a:tcPr marL="44450" marR="44450" marT="0" marB="0" anchor="b"/>
                </a:tc>
              </a:tr>
              <a:tr h="278381">
                <a:tc>
                  <a:txBody>
                    <a:bodyPr/>
                    <a:lstStyle/>
                    <a:p>
                      <a:pPr>
                        <a:lnSpc>
                          <a:spcPct val="115000"/>
                        </a:lnSpc>
                        <a:spcAft>
                          <a:spcPts val="0"/>
                        </a:spcAft>
                      </a:pPr>
                      <a:r>
                        <a:rPr lang="tr-TR" sz="1600" b="1" dirty="0" smtClean="0">
                          <a:effectLst/>
                        </a:rPr>
                        <a:t>102.04.02  </a:t>
                      </a:r>
                      <a:r>
                        <a:rPr lang="tr-TR" sz="1600" b="1" dirty="0">
                          <a:effectLst/>
                        </a:rPr>
                        <a:t>XYZ Bankası Vadeli</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120.000,00</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a:effectLst/>
                        </a:rPr>
                        <a:t>0,00</a:t>
                      </a:r>
                      <a:endParaRPr lang="tr-TR" sz="1600" b="1">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120.000,00</a:t>
                      </a:r>
                      <a:endParaRPr lang="tr-TR" sz="1600" b="1" dirty="0">
                        <a:effectLst/>
                        <a:latin typeface="Calibri"/>
                        <a:ea typeface="Calibri"/>
                        <a:cs typeface="Times New Roman"/>
                      </a:endParaRPr>
                    </a:p>
                  </a:txBody>
                  <a:tcPr marL="44450" marR="44450" marT="0" marB="0" anchor="b"/>
                </a:tc>
              </a:tr>
              <a:tr h="278381">
                <a:tc>
                  <a:txBody>
                    <a:bodyPr/>
                    <a:lstStyle/>
                    <a:p>
                      <a:pPr>
                        <a:lnSpc>
                          <a:spcPct val="115000"/>
                        </a:lnSpc>
                        <a:spcAft>
                          <a:spcPts val="0"/>
                        </a:spcAft>
                      </a:pPr>
                      <a:r>
                        <a:rPr lang="tr-TR" sz="1600" b="1" dirty="0">
                          <a:effectLst/>
                        </a:rPr>
                        <a:t>102.05  ABC Bankası Vadeli</a:t>
                      </a:r>
                      <a:endParaRPr lang="tr-TR" sz="16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a:effectLst/>
                        </a:rPr>
                        <a:t>60.000,00</a:t>
                      </a:r>
                      <a:endParaRPr lang="tr-TR" sz="1600" b="1">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a:effectLst/>
                        </a:rPr>
                        <a:t>0,00</a:t>
                      </a:r>
                      <a:endParaRPr lang="tr-TR" sz="1600" b="1">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600" b="1" dirty="0">
                          <a:effectLst/>
                        </a:rPr>
                        <a:t>60.000,00</a:t>
                      </a:r>
                      <a:endParaRPr lang="tr-TR" sz="1600" b="1" dirty="0">
                        <a:effectLst/>
                        <a:latin typeface="Calibri"/>
                        <a:ea typeface="Calibri"/>
                        <a:cs typeface="Times New Roman"/>
                      </a:endParaRPr>
                    </a:p>
                  </a:txBody>
                  <a:tcPr marL="44450" marR="44450" marT="0" marB="0" anchor="b"/>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614904001"/>
              </p:ext>
            </p:extLst>
          </p:nvPr>
        </p:nvGraphicFramePr>
        <p:xfrm>
          <a:off x="681890" y="4572008"/>
          <a:ext cx="6912768" cy="1449280"/>
        </p:xfrm>
        <a:graphic>
          <a:graphicData uri="http://schemas.openxmlformats.org/drawingml/2006/table">
            <a:tbl>
              <a:tblPr firstRow="1" firstCol="1" bandRow="1">
                <a:tableStyleId>{5C22544A-7EE6-4342-B048-85BDC9FD1C3A}</a:tableStyleId>
              </a:tblPr>
              <a:tblGrid>
                <a:gridCol w="936104"/>
                <a:gridCol w="936104"/>
                <a:gridCol w="1080120"/>
                <a:gridCol w="1080120"/>
                <a:gridCol w="648072"/>
                <a:gridCol w="936104"/>
                <a:gridCol w="504056"/>
                <a:gridCol w="792088"/>
              </a:tblGrid>
              <a:tr h="724090">
                <a:tc>
                  <a:txBody>
                    <a:bodyPr/>
                    <a:lstStyle/>
                    <a:p>
                      <a:pPr algn="ctr">
                        <a:lnSpc>
                          <a:spcPct val="115000"/>
                        </a:lnSpc>
                        <a:spcAft>
                          <a:spcPts val="0"/>
                        </a:spcAft>
                      </a:pPr>
                      <a:r>
                        <a:rPr lang="tr-TR" sz="1400" b="1" dirty="0">
                          <a:effectLst/>
                        </a:rPr>
                        <a:t>Anapara</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Başlangıç Vade</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smtClean="0">
                          <a:effectLst/>
                        </a:rPr>
                        <a:t>31.12.2017'e </a:t>
                      </a:r>
                      <a:r>
                        <a:rPr lang="tr-TR" sz="1400" b="1" dirty="0">
                          <a:effectLst/>
                        </a:rPr>
                        <a:t>Kalan Gün</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Bitiş Vade</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Toplam Gün</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Vade Sonu Tutar</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Faiz Oranı</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VUK Faizi</a:t>
                      </a:r>
                      <a:endParaRPr lang="tr-TR" sz="1400" b="1" dirty="0">
                        <a:effectLst/>
                        <a:latin typeface="Calibri"/>
                        <a:ea typeface="Calibri"/>
                        <a:cs typeface="Times New Roman"/>
                      </a:endParaRPr>
                    </a:p>
                  </a:txBody>
                  <a:tcPr marL="44450" marR="44450" marT="0" marB="0" anchor="b"/>
                </a:tc>
              </a:tr>
              <a:tr h="353778">
                <a:tc>
                  <a:txBody>
                    <a:bodyPr/>
                    <a:lstStyle/>
                    <a:p>
                      <a:pPr algn="ctr">
                        <a:lnSpc>
                          <a:spcPct val="115000"/>
                        </a:lnSpc>
                        <a:spcAft>
                          <a:spcPts val="0"/>
                        </a:spcAft>
                      </a:pPr>
                      <a:r>
                        <a:rPr lang="tr-TR" sz="1400" b="1">
                          <a:effectLst/>
                        </a:rPr>
                        <a:t>120.000,00</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smtClean="0">
                          <a:effectLst/>
                        </a:rPr>
                        <a:t>10.10.2017</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82</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smtClean="0">
                          <a:effectLst/>
                        </a:rPr>
                        <a:t>09.04.2018</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181</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125.430,00</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9</a:t>
                      </a:r>
                      <a:endParaRPr lang="tr-TR" sz="1400" b="1">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400" b="1">
                          <a:effectLst/>
                        </a:rPr>
                        <a:t>2.460,00</a:t>
                      </a:r>
                      <a:endParaRPr lang="tr-TR" sz="1400" b="1">
                        <a:effectLst/>
                        <a:latin typeface="Calibri"/>
                        <a:ea typeface="Calibri"/>
                        <a:cs typeface="Times New Roman"/>
                      </a:endParaRPr>
                    </a:p>
                  </a:txBody>
                  <a:tcPr marL="44450" marR="44450" marT="0" marB="0" anchor="b"/>
                </a:tc>
              </a:tr>
              <a:tr h="371412">
                <a:tc>
                  <a:txBody>
                    <a:bodyPr/>
                    <a:lstStyle/>
                    <a:p>
                      <a:pPr algn="ctr">
                        <a:lnSpc>
                          <a:spcPct val="115000"/>
                        </a:lnSpc>
                        <a:spcAft>
                          <a:spcPts val="0"/>
                        </a:spcAft>
                      </a:pPr>
                      <a:r>
                        <a:rPr lang="tr-TR" sz="1400" b="1">
                          <a:effectLst/>
                        </a:rPr>
                        <a:t>60.000,00</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smtClean="0">
                          <a:effectLst/>
                        </a:rPr>
                        <a:t>20.11.2017</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41</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smtClean="0">
                          <a:effectLst/>
                        </a:rPr>
                        <a:t>19.03.2018</a:t>
                      </a:r>
                      <a:endParaRPr lang="tr-T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119</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a:effectLst/>
                        </a:rPr>
                        <a:t>61.586,67</a:t>
                      </a:r>
                      <a:endParaRPr lang="tr-TR" sz="14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1" dirty="0">
                          <a:effectLst/>
                        </a:rPr>
                        <a:t>8</a:t>
                      </a:r>
                      <a:endParaRPr lang="tr-TR" sz="14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tr-TR" sz="1400" b="1" dirty="0">
                          <a:effectLst/>
                        </a:rPr>
                        <a:t>546,67</a:t>
                      </a:r>
                      <a:endParaRPr lang="tr-TR" sz="1400" b="1" dirty="0">
                        <a:effectLst/>
                        <a:latin typeface="Calibri"/>
                        <a:ea typeface="Calibri"/>
                        <a:cs typeface="Times New Roman"/>
                      </a:endParaRPr>
                    </a:p>
                  </a:txBody>
                  <a:tcPr marL="44450" marR="44450" marT="0" marB="0" anchor="b"/>
                </a:tc>
              </a:tr>
            </a:tbl>
          </a:graphicData>
        </a:graphic>
      </p:graphicFrame>
      <p:sp>
        <p:nvSpPr>
          <p:cNvPr id="22" name="21 Slayt Numarası Yer Tutucusu"/>
          <p:cNvSpPr>
            <a:spLocks noGrp="1"/>
          </p:cNvSpPr>
          <p:nvPr>
            <p:ph type="sldNum" sz="quarter" idx="12"/>
          </p:nvPr>
        </p:nvSpPr>
        <p:spPr/>
        <p:txBody>
          <a:bodyPr/>
          <a:lstStyle/>
          <a:p>
            <a:fld id="{FA1C692C-4F2D-45F6-A9A8-8A3A8FE27806}" type="slidenum">
              <a:rPr lang="en-US" smtClean="0"/>
              <a:pPr/>
              <a:t>38</a:t>
            </a:fld>
            <a:endParaRPr lang="en-US"/>
          </a:p>
        </p:txBody>
      </p:sp>
    </p:spTree>
    <p:extLst>
      <p:ext uri="{BB962C8B-B14F-4D97-AF65-F5344CB8AC3E}">
        <p14:creationId xmlns:p14="http://schemas.microsoft.com/office/powerpoint/2010/main" val="1106977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715272" y="214290"/>
            <a:ext cx="142872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45406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a:t>
              </a:r>
              <a:endParaRPr lang="tr-TR" dirty="0">
                <a:solidFill>
                  <a:prstClr val="white"/>
                </a:solidFill>
              </a:endParaRPr>
            </a:p>
          </p:txBody>
        </p:sp>
      </p:grpSp>
      <p:sp>
        <p:nvSpPr>
          <p:cNvPr id="25" name="24 Dikdörtgen"/>
          <p:cNvSpPr/>
          <p:nvPr/>
        </p:nvSpPr>
        <p:spPr>
          <a:xfrm>
            <a:off x="928662" y="1285860"/>
            <a:ext cx="4572000" cy="369332"/>
          </a:xfrm>
          <a:prstGeom prst="rect">
            <a:avLst/>
          </a:prstGeom>
        </p:spPr>
        <p:txBody>
          <a:bodyPr wrap="square">
            <a:spAutoFit/>
          </a:bodyPr>
          <a:lstStyle/>
          <a:p>
            <a:r>
              <a:rPr lang="tr-TR" dirty="0"/>
              <a:t> </a:t>
            </a:r>
          </a:p>
        </p:txBody>
      </p:sp>
      <p:pic>
        <p:nvPicPr>
          <p:cNvPr id="22" name="Picture 4" descr="ismmmo"/>
          <p:cNvPicPr>
            <a:picLocks noChangeAspect="1" noChangeArrowheads="1"/>
          </p:cNvPicPr>
          <p:nvPr/>
        </p:nvPicPr>
        <p:blipFill>
          <a:blip r:embed="rId3" cstate="print"/>
          <a:srcRect/>
          <a:stretch>
            <a:fillRect/>
          </a:stretch>
        </p:blipFill>
        <p:spPr bwMode="auto">
          <a:xfrm>
            <a:off x="7858148" y="357166"/>
            <a:ext cx="985794" cy="1113360"/>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467544" y="2708920"/>
            <a:ext cx="7033414" cy="3367076"/>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                                                                          </a:t>
            </a:r>
          </a:p>
          <a:p>
            <a:pPr>
              <a:lnSpc>
                <a:spcPct val="80000"/>
              </a:lnSpc>
              <a:buFont typeface="Wingdings" pitchFamily="2" charset="2"/>
              <a:buNone/>
            </a:pPr>
            <a:r>
              <a:rPr lang="tr-TR" b="1" dirty="0" smtClean="0"/>
              <a:t>                          </a:t>
            </a:r>
            <a:endParaRPr lang="tr-TR" dirty="0" smtClean="0"/>
          </a:p>
          <a:p>
            <a:pPr>
              <a:lnSpc>
                <a:spcPct val="80000"/>
              </a:lnSpc>
            </a:pPr>
            <a:r>
              <a:rPr lang="tr-TR" b="1" dirty="0" smtClean="0"/>
              <a:t>             </a:t>
            </a:r>
          </a:p>
          <a:p>
            <a:pPr>
              <a:lnSpc>
                <a:spcPct val="80000"/>
              </a:lnSpc>
            </a:pPr>
            <a:r>
              <a:rPr lang="tr-TR" b="1" dirty="0" smtClean="0"/>
              <a:t>                 </a:t>
            </a:r>
          </a:p>
          <a:p>
            <a:pPr>
              <a:lnSpc>
                <a:spcPct val="80000"/>
              </a:lnSpc>
            </a:pPr>
            <a:endParaRPr lang="tr-TR" b="1" dirty="0"/>
          </a:p>
          <a:p>
            <a:pPr>
              <a:lnSpc>
                <a:spcPct val="80000"/>
              </a:lnSpc>
            </a:pPr>
            <a:endParaRPr lang="tr-TR" b="1" dirty="0" smtClean="0"/>
          </a:p>
          <a:p>
            <a:pPr>
              <a:lnSpc>
                <a:spcPct val="80000"/>
              </a:lnSpc>
            </a:pPr>
            <a:r>
              <a:rPr lang="tr-TR" b="1" dirty="0" smtClean="0"/>
              <a:t>                                  31/12/201X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     181 GELİR TAHAKKUKLARI                                       2.555,67               </a:t>
            </a:r>
          </a:p>
          <a:p>
            <a:pPr>
              <a:lnSpc>
                <a:spcPct val="80000"/>
              </a:lnSpc>
              <a:buFont typeface="Wingdings" pitchFamily="2" charset="2"/>
              <a:buNone/>
            </a:pPr>
            <a:r>
              <a:rPr lang="tr-TR" b="1" dirty="0" smtClean="0"/>
              <a:t>     193 PEŞİN ÖDENEN VERGİLER VE FONLAR               451,00</a:t>
            </a:r>
          </a:p>
          <a:p>
            <a:pPr>
              <a:lnSpc>
                <a:spcPct val="80000"/>
              </a:lnSpc>
              <a:buFont typeface="Wingdings" pitchFamily="2" charset="2"/>
              <a:buNone/>
            </a:pPr>
            <a:r>
              <a:rPr lang="tr-TR" sz="1400" b="1" dirty="0"/>
              <a:t> </a:t>
            </a:r>
            <a:r>
              <a:rPr lang="tr-TR" sz="1400" b="1" dirty="0" smtClean="0"/>
              <a:t>           </a:t>
            </a:r>
            <a:endParaRPr lang="tr-TR" b="1" dirty="0" smtClean="0"/>
          </a:p>
          <a:p>
            <a:pPr>
              <a:lnSpc>
                <a:spcPct val="80000"/>
              </a:lnSpc>
              <a:buFont typeface="Wingdings" pitchFamily="2" charset="2"/>
              <a:buNone/>
            </a:pPr>
            <a:r>
              <a:rPr lang="tr-TR" b="1" dirty="0"/>
              <a:t> </a:t>
            </a:r>
            <a:r>
              <a:rPr lang="tr-TR" b="1" dirty="0" smtClean="0"/>
              <a:t>                             642 FAİZ GELİRLERİ                                                3.006,67</a:t>
            </a:r>
          </a:p>
          <a:p>
            <a:pPr>
              <a:lnSpc>
                <a:spcPct val="80000"/>
              </a:lnSpc>
              <a:buFont typeface="Wingdings" pitchFamily="2" charset="2"/>
              <a:buNone/>
            </a:pPr>
            <a:r>
              <a:rPr lang="tr-TR" b="1" dirty="0" smtClean="0"/>
              <a:t>                                                                      2.460,00</a:t>
            </a:r>
          </a:p>
          <a:p>
            <a:pPr>
              <a:lnSpc>
                <a:spcPct val="80000"/>
              </a:lnSpc>
              <a:buFont typeface="Wingdings" pitchFamily="2" charset="2"/>
              <a:buNone/>
            </a:pPr>
            <a:r>
              <a:rPr lang="tr-TR" b="1" dirty="0" smtClean="0"/>
              <a:t>				    546,67</a:t>
            </a:r>
          </a:p>
          <a:p>
            <a:pPr>
              <a:lnSpc>
                <a:spcPct val="80000"/>
              </a:lnSpc>
              <a:buFont typeface="Wingdings" pitchFamily="2" charset="2"/>
              <a:buNone/>
            </a:pPr>
            <a:endParaRPr lang="tr-TR" b="1" dirty="0" smtClean="0"/>
          </a:p>
        </p:txBody>
      </p:sp>
      <p:cxnSp>
        <p:nvCxnSpPr>
          <p:cNvPr id="45" name="44 Düz Bağlayıcı"/>
          <p:cNvCxnSpPr/>
          <p:nvPr/>
        </p:nvCxnSpPr>
        <p:spPr>
          <a:xfrm>
            <a:off x="646562" y="4149080"/>
            <a:ext cx="15491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563888" y="4149080"/>
            <a:ext cx="16561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642910" y="5929330"/>
            <a:ext cx="4357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34 Düz Bağlayıcı"/>
          <p:cNvCxnSpPr/>
          <p:nvPr/>
        </p:nvCxnSpPr>
        <p:spPr>
          <a:xfrm>
            <a:off x="5220072" y="3964646"/>
            <a:ext cx="0" cy="1912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4 Düz Bağlayıcı"/>
          <p:cNvCxnSpPr/>
          <p:nvPr/>
        </p:nvCxnSpPr>
        <p:spPr>
          <a:xfrm>
            <a:off x="6300192" y="3964646"/>
            <a:ext cx="0" cy="1912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4 Düz Bağlayıcı"/>
          <p:cNvCxnSpPr/>
          <p:nvPr/>
        </p:nvCxnSpPr>
        <p:spPr>
          <a:xfrm>
            <a:off x="7358082" y="3964646"/>
            <a:ext cx="0" cy="1912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Tablo 9"/>
          <p:cNvGraphicFramePr>
            <a:graphicFrameLocks noGrp="1"/>
          </p:cNvGraphicFramePr>
          <p:nvPr>
            <p:extLst>
              <p:ext uri="{D42A27DB-BD31-4B8C-83A1-F6EECF244321}">
                <p14:modId xmlns:p14="http://schemas.microsoft.com/office/powerpoint/2010/main" val="3336165123"/>
              </p:ext>
            </p:extLst>
          </p:nvPr>
        </p:nvGraphicFramePr>
        <p:xfrm>
          <a:off x="926884" y="1533543"/>
          <a:ext cx="6156425" cy="1859740"/>
        </p:xfrm>
        <a:graphic>
          <a:graphicData uri="http://schemas.openxmlformats.org/drawingml/2006/table">
            <a:tbl>
              <a:tblPr/>
              <a:tblGrid>
                <a:gridCol w="780083"/>
                <a:gridCol w="1303800"/>
                <a:gridCol w="908265"/>
                <a:gridCol w="1889776"/>
                <a:gridCol w="234391"/>
                <a:gridCol w="1040110"/>
              </a:tblGrid>
              <a:tr h="379055">
                <a:tc>
                  <a:txBody>
                    <a:bodyPr/>
                    <a:lstStyle/>
                    <a:p>
                      <a:pPr algn="r" fontAlgn="ctr"/>
                      <a:r>
                        <a:rPr lang="tr-TR" sz="1800" b="1" i="0" u="none" strike="noStrike" dirty="0">
                          <a:solidFill>
                            <a:srgbClr val="000000"/>
                          </a:solidFill>
                          <a:effectLst/>
                          <a:latin typeface="Calibri"/>
                        </a:rPr>
                        <a:t>Faiz =</a:t>
                      </a:r>
                    </a:p>
                  </a:txBody>
                  <a:tcPr marL="9525" marR="9525" marT="9525" marB="0" anchor="ctr">
                    <a:lnL>
                      <a:noFill/>
                    </a:lnL>
                    <a:lnR>
                      <a:noFill/>
                    </a:lnR>
                    <a:lnT>
                      <a:noFill/>
                    </a:lnT>
                    <a:lnB>
                      <a:noFill/>
                    </a:lnB>
                  </a:tcPr>
                </a:tc>
                <a:tc>
                  <a:txBody>
                    <a:bodyPr/>
                    <a:lstStyle/>
                    <a:p>
                      <a:pPr algn="l" fontAlgn="ctr"/>
                      <a:r>
                        <a:rPr lang="pt-BR" sz="1800" b="1" i="0" u="none" strike="noStrike">
                          <a:solidFill>
                            <a:srgbClr val="000000"/>
                          </a:solidFill>
                          <a:effectLst/>
                          <a:latin typeface="Calibri"/>
                        </a:rPr>
                        <a:t>   A x N x 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tr-TR" sz="1800" b="1" i="0" u="none" strike="noStrike" dirty="0">
                          <a:solidFill>
                            <a:srgbClr val="000000"/>
                          </a:solidFill>
                          <a:effectLst/>
                          <a:latin typeface="Calibri"/>
                        </a:rPr>
                        <a:t>120.000 X 9 X 82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r" fontAlgn="b"/>
                      <a:r>
                        <a:rPr lang="tr-TR" sz="1800" b="1" i="0" u="none" strike="noStrike">
                          <a:solidFill>
                            <a:srgbClr val="000000"/>
                          </a:solidFill>
                          <a:effectLst/>
                          <a:latin typeface="Calibri"/>
                        </a:rPr>
                        <a:t>2.460,00</a:t>
                      </a:r>
                    </a:p>
                  </a:txBody>
                  <a:tcPr marL="9525" marR="9525" marT="9525" marB="0" anchor="b">
                    <a:lnL>
                      <a:noFill/>
                    </a:lnL>
                    <a:lnR>
                      <a:noFill/>
                    </a:lnR>
                    <a:lnT>
                      <a:noFill/>
                    </a:lnT>
                    <a:lnB>
                      <a:noFill/>
                    </a:lnB>
                  </a:tcPr>
                </a:tc>
              </a:tr>
              <a:tr h="367210">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tr-TR" sz="1800" b="1" i="0" u="none" strike="noStrike">
                          <a:solidFill>
                            <a:srgbClr val="000000"/>
                          </a:solidFill>
                          <a:effectLst/>
                          <a:latin typeface="Calibri"/>
                        </a:rPr>
                        <a:t>   360 x 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8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tr-TR" sz="1800" b="1" i="0" u="none" strike="noStrike">
                          <a:solidFill>
                            <a:srgbClr val="000000"/>
                          </a:solidFill>
                          <a:effectLst/>
                          <a:latin typeface="Calibri"/>
                        </a:rPr>
                        <a:t>36000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r>
              <a:tr h="367210">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r>
              <a:tr h="379055">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tr-TR" sz="1800" b="1" i="0" u="none" strike="noStrike">
                          <a:solidFill>
                            <a:srgbClr val="000000"/>
                          </a:solidFill>
                          <a:effectLst/>
                          <a:latin typeface="Calibri"/>
                        </a:rPr>
                        <a:t>60.000 X 8 X 41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1800" b="1" i="0" u="none" strike="noStrike">
                          <a:solidFill>
                            <a:srgbClr val="000000"/>
                          </a:solidFill>
                          <a:effectLst/>
                          <a:latin typeface="Calibri"/>
                        </a:rPr>
                        <a:t>=</a:t>
                      </a:r>
                    </a:p>
                  </a:txBody>
                  <a:tcPr marL="9525" marR="9525" marT="9525" marB="0" anchor="b">
                    <a:lnL>
                      <a:noFill/>
                    </a:lnL>
                    <a:lnR>
                      <a:noFill/>
                    </a:lnR>
                    <a:lnT>
                      <a:noFill/>
                    </a:lnT>
                    <a:lnB>
                      <a:noFill/>
                    </a:lnB>
                  </a:tcPr>
                </a:tc>
                <a:tc>
                  <a:txBody>
                    <a:bodyPr/>
                    <a:lstStyle/>
                    <a:p>
                      <a:pPr algn="r" fontAlgn="b"/>
                      <a:r>
                        <a:rPr lang="tr-TR" sz="1800" b="1" i="0" u="none" strike="noStrike">
                          <a:solidFill>
                            <a:srgbClr val="000000"/>
                          </a:solidFill>
                          <a:effectLst/>
                          <a:latin typeface="Calibri"/>
                        </a:rPr>
                        <a:t>546,67</a:t>
                      </a:r>
                    </a:p>
                  </a:txBody>
                  <a:tcPr marL="9525" marR="9525" marT="9525" marB="0" anchor="b">
                    <a:lnL>
                      <a:noFill/>
                    </a:lnL>
                    <a:lnR>
                      <a:noFill/>
                    </a:lnR>
                    <a:lnT>
                      <a:noFill/>
                    </a:lnT>
                    <a:lnB>
                      <a:noFill/>
                    </a:lnB>
                  </a:tcPr>
                </a:tc>
              </a:tr>
              <a:tr h="367210">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tr-TR" sz="1800" b="1" i="0" u="none" strike="noStrike">
                          <a:solidFill>
                            <a:srgbClr val="000000"/>
                          </a:solidFill>
                          <a:effectLst/>
                          <a:latin typeface="Calibri"/>
                        </a:rPr>
                        <a:t>36000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8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800" b="1"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27" name="26 Slayt Numarası Yer Tutucusu"/>
          <p:cNvSpPr>
            <a:spLocks noGrp="1"/>
          </p:cNvSpPr>
          <p:nvPr>
            <p:ph type="sldNum" sz="quarter" idx="12"/>
          </p:nvPr>
        </p:nvSpPr>
        <p:spPr/>
        <p:txBody>
          <a:bodyPr/>
          <a:lstStyle/>
          <a:p>
            <a:fld id="{FA1C692C-4F2D-45F6-A9A8-8A3A8FE27806}" type="slidenum">
              <a:rPr lang="en-US" smtClean="0"/>
              <a:pPr/>
              <a:t>39</a:t>
            </a:fld>
            <a:endParaRPr lang="en-US"/>
          </a:p>
        </p:txBody>
      </p:sp>
    </p:spTree>
    <p:extLst>
      <p:ext uri="{BB962C8B-B14F-4D97-AF65-F5344CB8AC3E}">
        <p14:creationId xmlns:p14="http://schemas.microsoft.com/office/powerpoint/2010/main" val="105198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wipe(left)">
                                      <p:cBhvr>
                                        <p:cTn id="19" dur="500"/>
                                        <p:tgtEl>
                                          <p:spTgt spid="33">
                                            <p:txEl>
                                              <p:pRg st="0" end="0"/>
                                            </p:txEl>
                                          </p:spTgt>
                                        </p:tgtEl>
                                      </p:cBhvr>
                                    </p:animEffect>
                                  </p:childTnLst>
                                </p:cTn>
                              </p:par>
                              <p:par>
                                <p:cTn id="20" presetID="37"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900" decel="100000" fill="hold"/>
                                        <p:tgtEl>
                                          <p:spTgt spid="3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900" decel="100000" fill="hold"/>
                                        <p:tgtEl>
                                          <p:spTgt spid="3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38" fill="hold">
                            <p:stCondLst>
                              <p:cond delay="2250"/>
                            </p:stCondLst>
                            <p:childTnLst>
                              <p:par>
                                <p:cTn id="39" presetID="17"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ppt_x</p:attrName>
                                        </p:attrNameLst>
                                      </p:cBhvr>
                                      <p:tavLst>
                                        <p:tav tm="0">
                                          <p:val>
                                            <p:strVal val="#ppt_x-#ppt_w/2"/>
                                          </p:val>
                                        </p:tav>
                                        <p:tav tm="100000">
                                          <p:val>
                                            <p:strVal val="#ppt_x"/>
                                          </p:val>
                                        </p:tav>
                                      </p:tavLst>
                                    </p:anim>
                                    <p:anim calcmode="lin" valueType="num">
                                      <p:cBhvr>
                                        <p:cTn id="42" dur="500" fill="hold"/>
                                        <p:tgtEl>
                                          <p:spTgt spid="45"/>
                                        </p:tgtEl>
                                        <p:attrNameLst>
                                          <p:attrName>ppt_y</p:attrName>
                                        </p:attrNameLst>
                                      </p:cBhvr>
                                      <p:tavLst>
                                        <p:tav tm="0">
                                          <p:val>
                                            <p:strVal val="#ppt_y"/>
                                          </p:val>
                                        </p:tav>
                                        <p:tav tm="100000">
                                          <p:val>
                                            <p:strVal val="#ppt_y"/>
                                          </p:val>
                                        </p:tav>
                                      </p:tavLst>
                                    </p:anim>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strVal val="#ppt_h"/>
                                          </p:val>
                                        </p:tav>
                                        <p:tav tm="100000">
                                          <p:val>
                                            <p:strVal val="#ppt_h"/>
                                          </p:val>
                                        </p:tav>
                                      </p:tavLst>
                                    </p:anim>
                                  </p:childTnLst>
                                </p:cTn>
                              </p:par>
                            </p:childTnLst>
                          </p:cTn>
                        </p:par>
                        <p:par>
                          <p:cTn id="45" fill="hold">
                            <p:stCondLst>
                              <p:cond delay="2750"/>
                            </p:stCondLst>
                            <p:childTnLst>
                              <p:par>
                                <p:cTn id="46" presetID="17"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ppt_x</p:attrName>
                                        </p:attrNameLst>
                                      </p:cBhvr>
                                      <p:tavLst>
                                        <p:tav tm="0">
                                          <p:val>
                                            <p:strVal val="#ppt_x-#ppt_w/2"/>
                                          </p:val>
                                        </p:tav>
                                        <p:tav tm="100000">
                                          <p:val>
                                            <p:strVal val="#ppt_x"/>
                                          </p:val>
                                        </p:tav>
                                      </p:tavLst>
                                    </p:anim>
                                    <p:anim calcmode="lin" valueType="num">
                                      <p:cBhvr>
                                        <p:cTn id="49" dur="500" fill="hold"/>
                                        <p:tgtEl>
                                          <p:spTgt spid="46"/>
                                        </p:tgtEl>
                                        <p:attrNameLst>
                                          <p:attrName>ppt_y</p:attrName>
                                        </p:attrNameLst>
                                      </p:cBhvr>
                                      <p:tavLst>
                                        <p:tav tm="0">
                                          <p:val>
                                            <p:strVal val="#ppt_y"/>
                                          </p:val>
                                        </p:tav>
                                        <p:tav tm="100000">
                                          <p:val>
                                            <p:strVal val="#ppt_y"/>
                                          </p:val>
                                        </p:tav>
                                      </p:tavLst>
                                    </p:anim>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strVal val="#ppt_h"/>
                                          </p:val>
                                        </p:tav>
                                        <p:tav tm="100000">
                                          <p:val>
                                            <p:strVal val="#ppt_h"/>
                                          </p:val>
                                        </p:tav>
                                      </p:tavLst>
                                    </p:anim>
                                  </p:childTnLst>
                                </p:cTn>
                              </p:par>
                            </p:childTnLst>
                          </p:cTn>
                        </p:par>
                        <p:par>
                          <p:cTn id="52" fill="hold">
                            <p:stCondLst>
                              <p:cond delay="3250"/>
                            </p:stCondLst>
                            <p:childTnLst>
                              <p:par>
                                <p:cTn id="53" presetID="22" presetClass="entr" presetSubtype="8" fill="hold" nodeType="afterEffect">
                                  <p:stCondLst>
                                    <p:cond delay="0"/>
                                  </p:stCondLst>
                                  <p:childTnLst>
                                    <p:set>
                                      <p:cBhvr>
                                        <p:cTn id="54" dur="1" fill="hold">
                                          <p:stCondLst>
                                            <p:cond delay="0"/>
                                          </p:stCondLst>
                                        </p:cTn>
                                        <p:tgtEl>
                                          <p:spTgt spid="33">
                                            <p:txEl>
                                              <p:pRg st="6" end="6"/>
                                            </p:txEl>
                                          </p:spTgt>
                                        </p:tgtEl>
                                        <p:attrNameLst>
                                          <p:attrName>style.visibility</p:attrName>
                                        </p:attrNameLst>
                                      </p:cBhvr>
                                      <p:to>
                                        <p:strVal val="visible"/>
                                      </p:to>
                                    </p:set>
                                    <p:animEffect transition="in" filter="wipe(left)">
                                      <p:cBhvr>
                                        <p:cTn id="55" dur="500"/>
                                        <p:tgtEl>
                                          <p:spTgt spid="33">
                                            <p:txEl>
                                              <p:pRg st="6" end="6"/>
                                            </p:txEl>
                                          </p:spTgt>
                                        </p:tgtEl>
                                      </p:cBhvr>
                                    </p:animEffect>
                                  </p:childTnLst>
                                </p:cTn>
                              </p:par>
                            </p:childTnLst>
                          </p:cTn>
                        </p:par>
                        <p:par>
                          <p:cTn id="56" fill="hold">
                            <p:stCondLst>
                              <p:cond delay="3750"/>
                            </p:stCondLst>
                            <p:childTnLst>
                              <p:par>
                                <p:cTn id="57" presetID="22" presetClass="entr" presetSubtype="8" fill="hold" nodeType="afterEffect">
                                  <p:stCondLst>
                                    <p:cond delay="0"/>
                                  </p:stCondLst>
                                  <p:childTnLst>
                                    <p:set>
                                      <p:cBhvr>
                                        <p:cTn id="58" dur="1" fill="hold">
                                          <p:stCondLst>
                                            <p:cond delay="0"/>
                                          </p:stCondLst>
                                        </p:cTn>
                                        <p:tgtEl>
                                          <p:spTgt spid="33">
                                            <p:txEl>
                                              <p:pRg st="8" end="8"/>
                                            </p:txEl>
                                          </p:spTgt>
                                        </p:tgtEl>
                                        <p:attrNameLst>
                                          <p:attrName>style.visibility</p:attrName>
                                        </p:attrNameLst>
                                      </p:cBhvr>
                                      <p:to>
                                        <p:strVal val="visible"/>
                                      </p:to>
                                    </p:set>
                                    <p:animEffect transition="in" filter="wipe(left)">
                                      <p:cBhvr>
                                        <p:cTn id="59" dur="500"/>
                                        <p:tgtEl>
                                          <p:spTgt spid="33">
                                            <p:txEl>
                                              <p:pRg st="8" end="8"/>
                                            </p:txEl>
                                          </p:spTgt>
                                        </p:tgtEl>
                                      </p:cBhvr>
                                    </p:animEffect>
                                  </p:childTnLst>
                                </p:cTn>
                              </p:par>
                            </p:childTnLst>
                          </p:cTn>
                        </p:par>
                        <p:par>
                          <p:cTn id="60" fill="hold">
                            <p:stCondLst>
                              <p:cond delay="4250"/>
                            </p:stCondLst>
                            <p:childTnLst>
                              <p:par>
                                <p:cTn id="61" presetID="22" presetClass="entr" presetSubtype="8" fill="hold" nodeType="afterEffect">
                                  <p:stCondLst>
                                    <p:cond delay="0"/>
                                  </p:stCondLst>
                                  <p:childTnLst>
                                    <p:set>
                                      <p:cBhvr>
                                        <p:cTn id="62" dur="1" fill="hold">
                                          <p:stCondLst>
                                            <p:cond delay="0"/>
                                          </p:stCondLst>
                                        </p:cTn>
                                        <p:tgtEl>
                                          <p:spTgt spid="33">
                                            <p:txEl>
                                              <p:pRg st="9" end="9"/>
                                            </p:txEl>
                                          </p:spTgt>
                                        </p:tgtEl>
                                        <p:attrNameLst>
                                          <p:attrName>style.visibility</p:attrName>
                                        </p:attrNameLst>
                                      </p:cBhvr>
                                      <p:to>
                                        <p:strVal val="visible"/>
                                      </p:to>
                                    </p:set>
                                    <p:animEffect transition="in" filter="wipe(left)">
                                      <p:cBhvr>
                                        <p:cTn id="63" dur="500"/>
                                        <p:tgtEl>
                                          <p:spTgt spid="33">
                                            <p:txEl>
                                              <p:pRg st="9" end="9"/>
                                            </p:txEl>
                                          </p:spTgt>
                                        </p:tgtEl>
                                      </p:cBhvr>
                                    </p:animEffect>
                                  </p:childTnLst>
                                </p:cTn>
                              </p:par>
                            </p:childTnLst>
                          </p:cTn>
                        </p:par>
                        <p:par>
                          <p:cTn id="64" fill="hold">
                            <p:stCondLst>
                              <p:cond delay="4750"/>
                            </p:stCondLst>
                            <p:childTnLst>
                              <p:par>
                                <p:cTn id="65" presetID="22" presetClass="entr" presetSubtype="8" fill="hold" nodeType="afterEffect">
                                  <p:stCondLst>
                                    <p:cond delay="0"/>
                                  </p:stCondLst>
                                  <p:childTnLst>
                                    <p:set>
                                      <p:cBhvr>
                                        <p:cTn id="66" dur="1" fill="hold">
                                          <p:stCondLst>
                                            <p:cond delay="0"/>
                                          </p:stCondLst>
                                        </p:cTn>
                                        <p:tgtEl>
                                          <p:spTgt spid="33">
                                            <p:txEl>
                                              <p:pRg st="10" end="10"/>
                                            </p:txEl>
                                          </p:spTgt>
                                        </p:tgtEl>
                                        <p:attrNameLst>
                                          <p:attrName>style.visibility</p:attrName>
                                        </p:attrNameLst>
                                      </p:cBhvr>
                                      <p:to>
                                        <p:strVal val="visible"/>
                                      </p:to>
                                    </p:set>
                                    <p:animEffect transition="in" filter="wipe(left)">
                                      <p:cBhvr>
                                        <p:cTn id="67" dur="500"/>
                                        <p:tgtEl>
                                          <p:spTgt spid="33">
                                            <p:txEl>
                                              <p:pRg st="10" end="10"/>
                                            </p:txEl>
                                          </p:spTgt>
                                        </p:tgtEl>
                                      </p:cBhvr>
                                    </p:animEffect>
                                  </p:childTnLst>
                                </p:cTn>
                              </p:par>
                            </p:childTnLst>
                          </p:cTn>
                        </p:par>
                        <p:par>
                          <p:cTn id="68" fill="hold">
                            <p:stCondLst>
                              <p:cond delay="5250"/>
                            </p:stCondLst>
                            <p:childTnLst>
                              <p:par>
                                <p:cTn id="69" presetID="22" presetClass="entr" presetSubtype="8" fill="hold" nodeType="afterEffect">
                                  <p:stCondLst>
                                    <p:cond delay="0"/>
                                  </p:stCondLst>
                                  <p:childTnLst>
                                    <p:set>
                                      <p:cBhvr>
                                        <p:cTn id="70" dur="1" fill="hold">
                                          <p:stCondLst>
                                            <p:cond delay="0"/>
                                          </p:stCondLst>
                                        </p:cTn>
                                        <p:tgtEl>
                                          <p:spTgt spid="33">
                                            <p:txEl>
                                              <p:pRg st="11" end="11"/>
                                            </p:txEl>
                                          </p:spTgt>
                                        </p:tgtEl>
                                        <p:attrNameLst>
                                          <p:attrName>style.visibility</p:attrName>
                                        </p:attrNameLst>
                                      </p:cBhvr>
                                      <p:to>
                                        <p:strVal val="visible"/>
                                      </p:to>
                                    </p:set>
                                    <p:animEffect transition="in" filter="wipe(left)">
                                      <p:cBhvr>
                                        <p:cTn id="71" dur="500"/>
                                        <p:tgtEl>
                                          <p:spTgt spid="33">
                                            <p:txEl>
                                              <p:pRg st="11" end="11"/>
                                            </p:txEl>
                                          </p:spTgt>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33">
                                            <p:txEl>
                                              <p:pRg st="12" end="12"/>
                                            </p:txEl>
                                          </p:spTgt>
                                        </p:tgtEl>
                                        <p:attrNameLst>
                                          <p:attrName>style.visibility</p:attrName>
                                        </p:attrNameLst>
                                      </p:cBhvr>
                                      <p:to>
                                        <p:strVal val="visible"/>
                                      </p:to>
                                    </p:set>
                                    <p:animEffect transition="in" filter="wipe(left)">
                                      <p:cBhvr>
                                        <p:cTn id="75" dur="500"/>
                                        <p:tgtEl>
                                          <p:spTgt spid="33">
                                            <p:txEl>
                                              <p:pRg st="12" end="12"/>
                                            </p:txEl>
                                          </p:spTgt>
                                        </p:tgtEl>
                                      </p:cBhvr>
                                    </p:animEffect>
                                  </p:childTnLst>
                                </p:cTn>
                              </p:par>
                            </p:childTnLst>
                          </p:cTn>
                        </p:par>
                        <p:par>
                          <p:cTn id="76" fill="hold">
                            <p:stCondLst>
                              <p:cond delay="6250"/>
                            </p:stCondLst>
                            <p:childTnLst>
                              <p:par>
                                <p:cTn id="77" presetID="22" presetClass="entr" presetSubtype="8" fill="hold" nodeType="afterEffect">
                                  <p:stCondLst>
                                    <p:cond delay="0"/>
                                  </p:stCondLst>
                                  <p:childTnLst>
                                    <p:set>
                                      <p:cBhvr>
                                        <p:cTn id="78" dur="1" fill="hold">
                                          <p:stCondLst>
                                            <p:cond delay="0"/>
                                          </p:stCondLst>
                                        </p:cTn>
                                        <p:tgtEl>
                                          <p:spTgt spid="33">
                                            <p:txEl>
                                              <p:pRg st="13" end="13"/>
                                            </p:txEl>
                                          </p:spTgt>
                                        </p:tgtEl>
                                        <p:attrNameLst>
                                          <p:attrName>style.visibility</p:attrName>
                                        </p:attrNameLst>
                                      </p:cBhvr>
                                      <p:to>
                                        <p:strVal val="visible"/>
                                      </p:to>
                                    </p:set>
                                    <p:animEffect transition="in" filter="wipe(left)">
                                      <p:cBhvr>
                                        <p:cTn id="79" dur="500"/>
                                        <p:tgtEl>
                                          <p:spTgt spid="33">
                                            <p:txEl>
                                              <p:pRg st="13" end="13"/>
                                            </p:txEl>
                                          </p:spTgt>
                                        </p:tgtEl>
                                      </p:cBhvr>
                                    </p:animEffect>
                                  </p:childTnLst>
                                </p:cTn>
                              </p:par>
                            </p:childTnLst>
                          </p:cTn>
                        </p:par>
                        <p:par>
                          <p:cTn id="80" fill="hold">
                            <p:stCondLst>
                              <p:cond delay="6750"/>
                            </p:stCondLst>
                            <p:childTnLst>
                              <p:par>
                                <p:cTn id="81" presetID="17" presetClass="entr" presetSubtype="8"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500" fill="hold"/>
                                        <p:tgtEl>
                                          <p:spTgt spid="47"/>
                                        </p:tgtEl>
                                        <p:attrNameLst>
                                          <p:attrName>ppt_x</p:attrName>
                                        </p:attrNameLst>
                                      </p:cBhvr>
                                      <p:tavLst>
                                        <p:tav tm="0">
                                          <p:val>
                                            <p:strVal val="#ppt_x-#ppt_w/2"/>
                                          </p:val>
                                        </p:tav>
                                        <p:tav tm="100000">
                                          <p:val>
                                            <p:strVal val="#ppt_x"/>
                                          </p:val>
                                        </p:tav>
                                      </p:tavLst>
                                    </p:anim>
                                    <p:anim calcmode="lin" valueType="num">
                                      <p:cBhvr>
                                        <p:cTn id="84" dur="500" fill="hold"/>
                                        <p:tgtEl>
                                          <p:spTgt spid="47"/>
                                        </p:tgtEl>
                                        <p:attrNameLst>
                                          <p:attrName>ppt_y</p:attrName>
                                        </p:attrNameLst>
                                      </p:cBhvr>
                                      <p:tavLst>
                                        <p:tav tm="0">
                                          <p:val>
                                            <p:strVal val="#ppt_y"/>
                                          </p:val>
                                        </p:tav>
                                        <p:tav tm="100000">
                                          <p:val>
                                            <p:strVal val="#ppt_y"/>
                                          </p:val>
                                        </p:tav>
                                      </p:tavLst>
                                    </p:anim>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4</a:t>
            </a:fld>
            <a:endParaRPr lang="en-US" dirty="0"/>
          </a:p>
        </p:txBody>
      </p:sp>
      <p:sp>
        <p:nvSpPr>
          <p:cNvPr id="6" name="Dikdörtgen 5"/>
          <p:cNvSpPr/>
          <p:nvPr/>
        </p:nvSpPr>
        <p:spPr>
          <a:xfrm>
            <a:off x="722281" y="1772816"/>
            <a:ext cx="6135719" cy="1477328"/>
          </a:xfrm>
          <a:prstGeom prst="rect">
            <a:avLst/>
          </a:prstGeom>
        </p:spPr>
        <p:txBody>
          <a:bodyPr wrap="square">
            <a:spAutoFit/>
          </a:bodyPr>
          <a:lstStyle/>
          <a:p>
            <a:pPr>
              <a:spcBef>
                <a:spcPts val="1200"/>
              </a:spcBef>
            </a:pPr>
            <a:r>
              <a:rPr lang="tr-TR" sz="2000" b="1" u="sng" dirty="0"/>
              <a:t>a-Yararlanabilecek Mükellefler: </a:t>
            </a:r>
          </a:p>
          <a:p>
            <a:pPr algn="just">
              <a:spcBef>
                <a:spcPts val="1200"/>
              </a:spcBef>
            </a:pPr>
            <a:r>
              <a:rPr lang="tr-TR" sz="2000" dirty="0"/>
              <a:t>- Vergi indirimi uygulamasından yalnızca, ticari, zirai, serbest meslek kazancı elde eden gelir vergisi mükellefleri ile kurumlar vergisi mükellefleri yararlanabilirler. </a:t>
            </a:r>
          </a:p>
        </p:txBody>
      </p:sp>
    </p:spTree>
    <p:extLst>
      <p:ext uri="{BB962C8B-B14F-4D97-AF65-F5344CB8AC3E}">
        <p14:creationId xmlns:p14="http://schemas.microsoft.com/office/powerpoint/2010/main" val="2810402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72330" y="214290"/>
            <a:ext cx="185738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1" y="214290"/>
            <a:ext cx="6877999"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52320" y="392603"/>
            <a:ext cx="1018234" cy="114999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6" name="Dikdörtgen 5"/>
          <p:cNvSpPr/>
          <p:nvPr/>
        </p:nvSpPr>
        <p:spPr>
          <a:xfrm>
            <a:off x="827584" y="1196751"/>
            <a:ext cx="6264696" cy="4124206"/>
          </a:xfrm>
          <a:prstGeom prst="rect">
            <a:avLst/>
          </a:prstGeom>
        </p:spPr>
        <p:txBody>
          <a:bodyPr wrap="square">
            <a:spAutoFit/>
          </a:bodyPr>
          <a:lstStyle/>
          <a:p>
            <a:r>
              <a:rPr lang="tr-TR" dirty="0"/>
              <a:t> </a:t>
            </a:r>
          </a:p>
          <a:p>
            <a:r>
              <a:rPr lang="tr-TR" sz="2800" b="1" dirty="0"/>
              <a:t>-DİĞER HAZIR DEĞERLER- </a:t>
            </a:r>
          </a:p>
          <a:p>
            <a:r>
              <a:rPr lang="tr-TR" dirty="0"/>
              <a:t> </a:t>
            </a:r>
          </a:p>
          <a:p>
            <a:r>
              <a:rPr lang="tr-TR" b="1" dirty="0"/>
              <a:t>Kredi Kartı Slipleri ;</a:t>
            </a:r>
            <a:endParaRPr lang="tr-TR" dirty="0"/>
          </a:p>
          <a:p>
            <a:r>
              <a:rPr lang="tr-TR" b="1" dirty="0"/>
              <a:t> </a:t>
            </a:r>
            <a:endParaRPr lang="tr-TR" dirty="0"/>
          </a:p>
          <a:p>
            <a:pPr marL="285750" lvl="0" indent="-285750">
              <a:buFontTx/>
              <a:buChar char="-"/>
            </a:pPr>
            <a:r>
              <a:rPr lang="tr-TR" dirty="0" smtClean="0"/>
              <a:t>Satış </a:t>
            </a:r>
            <a:r>
              <a:rPr lang="tr-TR" dirty="0"/>
              <a:t>bedeli işletmenin hesabına hemen geçilecek ise</a:t>
            </a:r>
            <a:r>
              <a:rPr lang="tr-TR" dirty="0" smtClean="0"/>
              <a:t>,</a:t>
            </a:r>
          </a:p>
          <a:p>
            <a:pPr lvl="0"/>
            <a:r>
              <a:rPr lang="tr-TR" dirty="0" smtClean="0"/>
              <a:t>      kredi </a:t>
            </a:r>
            <a:r>
              <a:rPr lang="tr-TR" dirty="0"/>
              <a:t>kartı slip tutarı </a:t>
            </a:r>
          </a:p>
          <a:p>
            <a:r>
              <a:rPr lang="tr-TR" dirty="0"/>
              <a:t>                        </a:t>
            </a:r>
          </a:p>
          <a:p>
            <a:r>
              <a:rPr lang="tr-TR" b="1" dirty="0" smtClean="0"/>
              <a:t>     108 </a:t>
            </a:r>
            <a:r>
              <a:rPr lang="tr-TR" b="1" dirty="0"/>
              <a:t>DİĞER HAZIR DEĞER</a:t>
            </a:r>
            <a:r>
              <a:rPr lang="tr-TR" dirty="0"/>
              <a:t> hesabına</a:t>
            </a:r>
          </a:p>
          <a:p>
            <a:r>
              <a:rPr lang="tr-TR" dirty="0"/>
              <a:t> </a:t>
            </a:r>
          </a:p>
          <a:p>
            <a:pPr marL="285750" indent="-285750">
              <a:buFontTx/>
              <a:buChar char="-"/>
            </a:pPr>
            <a:r>
              <a:rPr lang="tr-TR" dirty="0" smtClean="0"/>
              <a:t>Satış </a:t>
            </a:r>
            <a:r>
              <a:rPr lang="tr-TR" dirty="0"/>
              <a:t>bedeli, banka ile  yapılan sözleşme gereği belli </a:t>
            </a:r>
            <a:r>
              <a:rPr lang="tr-TR" dirty="0" smtClean="0"/>
              <a:t>bir</a:t>
            </a:r>
          </a:p>
          <a:p>
            <a:r>
              <a:rPr lang="tr-TR" dirty="0" smtClean="0"/>
              <a:t>      süre </a:t>
            </a:r>
            <a:r>
              <a:rPr lang="tr-TR" dirty="0"/>
              <a:t>sonra hesaba geçecekse</a:t>
            </a:r>
          </a:p>
          <a:p>
            <a:r>
              <a:rPr lang="tr-TR" b="1" dirty="0"/>
              <a:t> </a:t>
            </a:r>
            <a:endParaRPr lang="tr-TR" dirty="0"/>
          </a:p>
          <a:p>
            <a:r>
              <a:rPr lang="tr-TR" b="1" dirty="0" smtClean="0"/>
              <a:t>      127 </a:t>
            </a:r>
            <a:r>
              <a:rPr lang="tr-TR" b="1" dirty="0"/>
              <a:t>DİĞER TİCARİ ALACAKLAR</a:t>
            </a:r>
            <a:r>
              <a:rPr lang="tr-TR" dirty="0"/>
              <a:t> hesabına kaydedilir.</a:t>
            </a: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40</a:t>
            </a:fld>
            <a:endParaRPr lang="en-US"/>
          </a:p>
        </p:txBody>
      </p:sp>
    </p:spTree>
    <p:extLst>
      <p:ext uri="{BB962C8B-B14F-4D97-AF65-F5344CB8AC3E}">
        <p14:creationId xmlns:p14="http://schemas.microsoft.com/office/powerpoint/2010/main" val="3597374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86512" y="214290"/>
            <a:ext cx="285748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785786" y="2214554"/>
            <a:ext cx="5286412" cy="3170099"/>
          </a:xfrm>
          <a:prstGeom prst="rect">
            <a:avLst/>
          </a:prstGeom>
        </p:spPr>
        <p:txBody>
          <a:bodyPr wrap="square">
            <a:spAutoFit/>
          </a:bodyPr>
          <a:lstStyle/>
          <a:p>
            <a:r>
              <a:rPr lang="tr-TR" sz="2000" dirty="0" smtClean="0"/>
              <a:t>Alacaklar </a:t>
            </a:r>
            <a:r>
              <a:rPr lang="tr-TR" sz="2000" dirty="0" smtClean="0">
                <a:solidFill>
                  <a:srgbClr val="FF0000"/>
                </a:solidFill>
              </a:rPr>
              <a:t>mukayyet değer </a:t>
            </a:r>
            <a:r>
              <a:rPr lang="tr-TR" sz="2000" dirty="0" smtClean="0"/>
              <a:t>ile değerlenirler. </a:t>
            </a:r>
          </a:p>
          <a:p>
            <a:endParaRPr lang="tr-TR" sz="2000" dirty="0" smtClean="0"/>
          </a:p>
          <a:p>
            <a:r>
              <a:rPr lang="tr-TR" sz="2000" dirty="0" smtClean="0"/>
              <a:t>Mukayyet değer ölçüsü uygulanmadan önce alacaklar içinde </a:t>
            </a:r>
            <a:r>
              <a:rPr lang="tr-TR" sz="2000" b="1" u="sng" dirty="0" smtClean="0"/>
              <a:t>şüpheli ve değersiz alacaklar </a:t>
            </a:r>
            <a:r>
              <a:rPr lang="tr-TR" sz="2000" dirty="0" smtClean="0"/>
              <a:t>varsa saptanır ve bunlar muhasebe </a:t>
            </a:r>
            <a:r>
              <a:rPr lang="tr-TR" sz="2000" dirty="0" err="1" smtClean="0"/>
              <a:t>kayıtlarıyle</a:t>
            </a:r>
            <a:r>
              <a:rPr lang="tr-TR" sz="2000" dirty="0" smtClean="0"/>
              <a:t> düşüldükten sonra geriye kalan alacaklara mukayyet değer ölçüsü uygulanır.</a:t>
            </a:r>
          </a:p>
          <a:p>
            <a:r>
              <a:rPr lang="tr-TR" sz="2000" dirty="0" smtClean="0"/>
              <a:t>Alacakların envanter ve değerlemesinde cari hesaplarla ilgili olarak </a:t>
            </a:r>
            <a:r>
              <a:rPr lang="tr-TR" sz="2000" b="1" dirty="0" smtClean="0"/>
              <a:t>dönemsel gelir tahakkuklarının</a:t>
            </a:r>
            <a:r>
              <a:rPr lang="tr-TR" sz="2000" dirty="0" smtClean="0"/>
              <a:t> yapılması sağlanmalıdır.</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281</a:t>
            </a:r>
            <a:endParaRPr lang="tr-TR" dirty="0"/>
          </a:p>
        </p:txBody>
      </p:sp>
      <p:sp>
        <p:nvSpPr>
          <p:cNvPr id="22" name="21 Yuvarlatılmış Dikdörtgen"/>
          <p:cNvSpPr/>
          <p:nvPr/>
        </p:nvSpPr>
        <p:spPr>
          <a:xfrm>
            <a:off x="571472" y="357166"/>
            <a:ext cx="5357850"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3" name="22 Yuvarlatılmış Dikdörtgen"/>
          <p:cNvSpPr/>
          <p:nvPr/>
        </p:nvSpPr>
        <p:spPr>
          <a:xfrm>
            <a:off x="6572264" y="2357430"/>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258-330</a:t>
            </a:r>
            <a:endParaRPr lang="tr-TR" dirty="0"/>
          </a:p>
        </p:txBody>
      </p:sp>
      <p:sp>
        <p:nvSpPr>
          <p:cNvPr id="26" name="Rectangle 2"/>
          <p:cNvSpPr txBox="1">
            <a:spLocks noChangeArrowheads="1"/>
          </p:cNvSpPr>
          <p:nvPr/>
        </p:nvSpPr>
        <p:spPr>
          <a:xfrm>
            <a:off x="1071538" y="1357298"/>
            <a:ext cx="4719642" cy="642942"/>
          </a:xfrm>
          <a:prstGeom prst="rect">
            <a:avLst/>
          </a:prstGeom>
        </p:spPr>
        <p:txBody>
          <a:bodyPr vert="horz" lIns="91440" tIns="45720" rIns="91440" bIns="45720" rtlCol="0" anchor="ctr">
            <a:noAutofit/>
          </a:bodyPr>
          <a:lstStyle/>
          <a:p>
            <a:pPr lvl="0" algn="ctr">
              <a:spcBef>
                <a:spcPct val="0"/>
              </a:spcBef>
              <a:defRPr/>
            </a:pPr>
            <a:r>
              <a:rPr lang="tr-TR" sz="2800" dirty="0" smtClean="0">
                <a:latin typeface="Arial Black" pitchFamily="34" charset="0"/>
                <a:ea typeface="+mj-ea"/>
                <a:cs typeface="+mj-cs"/>
              </a:rPr>
              <a:t>ALACAKLAR</a:t>
            </a:r>
            <a:r>
              <a:rPr lang="tr-TR" sz="2800" dirty="0" smtClean="0"/>
              <a:t/>
            </a:r>
            <a:br>
              <a:rPr lang="tr-TR" sz="2800" dirty="0" smtClean="0"/>
            </a:br>
            <a:endParaRPr kumimoji="0" lang="tr-TR"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27" name="26 Satır Belirtme Çizgisi 1"/>
          <p:cNvSpPr/>
          <p:nvPr/>
        </p:nvSpPr>
        <p:spPr>
          <a:xfrm>
            <a:off x="3286116" y="3786190"/>
            <a:ext cx="2643206" cy="1785950"/>
          </a:xfrm>
          <a:prstGeom prst="borderCallout1">
            <a:avLst>
              <a:gd name="adj1" fmla="val 18750"/>
              <a:gd name="adj2" fmla="val -8333"/>
              <a:gd name="adj3" fmla="val -67655"/>
              <a:gd name="adj4" fmla="val -34409"/>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a:t>
            </a:r>
            <a:r>
              <a:rPr lang="tr-TR" b="1" dirty="0" smtClean="0">
                <a:solidFill>
                  <a:schemeClr val="tx1"/>
                </a:solidFill>
              </a:rPr>
              <a:t>Bir iktisadi kıymetin muhasebe kayıtlarında gösterilen hesap değeridir. </a:t>
            </a:r>
            <a:endParaRPr lang="tr-TR" b="1" dirty="0">
              <a:solidFill>
                <a:schemeClr val="tx1"/>
              </a:solidFill>
            </a:endParaRPr>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41</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23" presetClass="entr" presetSubtype="16"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 calcmode="lin" valueType="num">
                                      <p:cBhvr>
                                        <p:cTn id="14"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5">
                                            <p:txEl>
                                              <p:pRg st="0" end="0"/>
                                            </p:txEl>
                                          </p:spTgt>
                                        </p:tgtEl>
                                        <p:attrNameLst>
                                          <p:attrName>ppt_h</p:attrName>
                                        </p:attrNameLst>
                                      </p:cBhvr>
                                      <p:tavLst>
                                        <p:tav tm="0">
                                          <p:val>
                                            <p:fltVal val="0"/>
                                          </p:val>
                                        </p:tav>
                                        <p:tav tm="100000">
                                          <p:val>
                                            <p:strVal val="#ppt_h"/>
                                          </p:val>
                                        </p:tav>
                                      </p:tavLst>
                                    </p:anim>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25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27"/>
                                        </p:tgtEl>
                                        <p:attrNameLst>
                                          <p:attrName>ppt_x</p:attrName>
                                        </p:attrNameLst>
                                      </p:cBhvr>
                                      <p:tavLst>
                                        <p:tav tm="0">
                                          <p:val>
                                            <p:strVal val="ppt_x"/>
                                          </p:val>
                                        </p:tav>
                                        <p:tav tm="100000">
                                          <p:val>
                                            <p:strVal val="ppt_x"/>
                                          </p:val>
                                        </p:tav>
                                      </p:tavLst>
                                    </p:anim>
                                    <p:anim calcmode="lin" valueType="num">
                                      <p:cBhvr additive="base">
                                        <p:cTn id="35" dur="500"/>
                                        <p:tgtEl>
                                          <p:spTgt spid="27"/>
                                        </p:tgtEl>
                                        <p:attrNameLst>
                                          <p:attrName>ppt_y</p:attrName>
                                        </p:attrNameLst>
                                      </p:cBhvr>
                                      <p:tavLst>
                                        <p:tav tm="0">
                                          <p:val>
                                            <p:strVal val="ppt_y"/>
                                          </p:val>
                                        </p:tav>
                                        <p:tav tm="100000">
                                          <p:val>
                                            <p:strVal val="1+ppt_h/2"/>
                                          </p:val>
                                        </p:tav>
                                      </p:tavLst>
                                    </p:anim>
                                    <p:set>
                                      <p:cBhvr>
                                        <p:cTn id="36" dur="1" fill="hold">
                                          <p:stCondLst>
                                            <p:cond delay="499"/>
                                          </p:stCondLst>
                                        </p:cTn>
                                        <p:tgtEl>
                                          <p:spTgt spid="27"/>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allAtOnce"/>
      <p:bldP spid="21" grpId="0" animBg="1"/>
      <p:bldP spid="22" grpId="0" animBg="1"/>
      <p:bldP spid="23" grpId="0" animBg="1"/>
      <p:bldP spid="26" grpId="0"/>
      <p:bldP spid="27" grpId="0" animBg="1"/>
      <p:bldP spid="2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429388" y="214290"/>
            <a:ext cx="250033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143668"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785786" y="1285860"/>
            <a:ext cx="4786346" cy="2554545"/>
          </a:xfrm>
          <a:prstGeom prst="rect">
            <a:avLst/>
          </a:prstGeom>
        </p:spPr>
        <p:txBody>
          <a:bodyPr wrap="square">
            <a:spAutoFit/>
          </a:bodyPr>
          <a:lstStyle/>
          <a:p>
            <a:pPr>
              <a:buSzPts val="2700"/>
              <a:buFont typeface="Arial"/>
              <a:buChar char="•"/>
            </a:pPr>
            <a:r>
              <a:rPr lang="tr-TR" sz="2000" dirty="0" smtClean="0">
                <a:solidFill>
                  <a:srgbClr val="000000"/>
                </a:solidFill>
              </a:rPr>
              <a:t>Dövizli alacaklarda mukayyet değer ile değerlenir.</a:t>
            </a:r>
          </a:p>
          <a:p>
            <a:pPr>
              <a:buSzPts val="2700"/>
              <a:buFont typeface="Arial"/>
              <a:buChar char="•"/>
            </a:pPr>
            <a:r>
              <a:rPr lang="tr-TR" sz="2000" b="1" dirty="0" smtClean="0">
                <a:solidFill>
                  <a:srgbClr val="000000"/>
                </a:solidFill>
              </a:rPr>
              <a:t>Dövizli alacakların mukayyet değerine  Maliye Bakanlığınca açıklanan </a:t>
            </a:r>
            <a:r>
              <a:rPr lang="tr-TR" sz="2000" b="1" u="sng" dirty="0" smtClean="0">
                <a:solidFill>
                  <a:srgbClr val="000000"/>
                </a:solidFill>
              </a:rPr>
              <a:t>döviz alış kuru üzerinden yapılacak kur değerlemesi </a:t>
            </a:r>
            <a:r>
              <a:rPr lang="tr-TR" sz="2000" b="1" u="sng" dirty="0" err="1" smtClean="0">
                <a:solidFill>
                  <a:srgbClr val="000000"/>
                </a:solidFill>
              </a:rPr>
              <a:t>sonuçlarınında</a:t>
            </a:r>
            <a:r>
              <a:rPr lang="tr-TR" sz="2000" b="1" u="sng" dirty="0" smtClean="0">
                <a:solidFill>
                  <a:srgbClr val="000000"/>
                </a:solidFill>
              </a:rPr>
              <a:t>  ilave edilmesi gerekmektedir.</a:t>
            </a:r>
          </a:p>
          <a:p>
            <a:pPr>
              <a:buSzPts val="2700"/>
            </a:pPr>
            <a:endParaRPr lang="tr-TR" sz="2000" b="1" u="sng" dirty="0" smtClean="0">
              <a:solidFill>
                <a:srgbClr val="000000"/>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2" name="21 Yuvarlatılmış Dikdörtgen"/>
          <p:cNvSpPr/>
          <p:nvPr/>
        </p:nvSpPr>
        <p:spPr>
          <a:xfrm>
            <a:off x="857224" y="357166"/>
            <a:ext cx="5357850"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pic>
        <p:nvPicPr>
          <p:cNvPr id="23" name="22 Resim" descr="https://encrypted-tbn2.gstatic.com/images?q=tbn:ANd9GcQcFeVLekA3AlDf_nuH3RncIVmrFPQ3qJrFMJCU2QK8yJ9jq3ot"/>
          <p:cNvPicPr/>
          <p:nvPr/>
        </p:nvPicPr>
        <p:blipFill>
          <a:blip r:embed="rId4" cstate="print"/>
          <a:srcRect/>
          <a:stretch>
            <a:fillRect/>
          </a:stretch>
        </p:blipFill>
        <p:spPr bwMode="auto">
          <a:xfrm>
            <a:off x="6858016" y="2786058"/>
            <a:ext cx="1351915" cy="2282190"/>
          </a:xfrm>
          <a:prstGeom prst="rect">
            <a:avLst/>
          </a:prstGeom>
          <a:noFill/>
          <a:ln w="9525">
            <a:noFill/>
            <a:miter lim="800000"/>
            <a:headEnd/>
            <a:tailEnd/>
          </a:ln>
        </p:spPr>
      </p:pic>
      <p:sp>
        <p:nvSpPr>
          <p:cNvPr id="21" name="20 Slayt Numarası Yer Tutucusu"/>
          <p:cNvSpPr>
            <a:spLocks noGrp="1"/>
          </p:cNvSpPr>
          <p:nvPr>
            <p:ph type="sldNum" sz="quarter" idx="12"/>
          </p:nvPr>
        </p:nvSpPr>
        <p:spPr/>
        <p:txBody>
          <a:bodyPr/>
          <a:lstStyle/>
          <a:p>
            <a:fld id="{FA1C692C-4F2D-45F6-A9A8-8A3A8FE27806}" type="slidenum">
              <a:rPr lang="en-US" smtClean="0"/>
              <a:pPr/>
              <a:t>42</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358082" y="214290"/>
            <a:ext cx="1571636"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0" y="214290"/>
            <a:ext cx="77152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a:t>
              </a:r>
              <a:endParaRPr lang="tr-TR" dirty="0">
                <a:solidFill>
                  <a:prstClr val="white"/>
                </a:solidFill>
              </a:endParaRPr>
            </a:p>
          </p:txBody>
        </p:sp>
      </p:grpSp>
      <p:sp>
        <p:nvSpPr>
          <p:cNvPr id="25" name="24 Dikdörtgen"/>
          <p:cNvSpPr/>
          <p:nvPr/>
        </p:nvSpPr>
        <p:spPr>
          <a:xfrm>
            <a:off x="928662" y="1285860"/>
            <a:ext cx="4572000" cy="369332"/>
          </a:xfrm>
          <a:prstGeom prst="rect">
            <a:avLst/>
          </a:prstGeom>
        </p:spPr>
        <p:txBody>
          <a:bodyPr wrap="square">
            <a:spAutoFit/>
          </a:bodyPr>
          <a:lstStyle/>
          <a:p>
            <a:r>
              <a:rPr lang="tr-TR" dirty="0"/>
              <a:t> </a:t>
            </a:r>
          </a:p>
        </p:txBody>
      </p:sp>
      <p:pic>
        <p:nvPicPr>
          <p:cNvPr id="22" name="Picture 4" descr="ismmmo"/>
          <p:cNvPicPr>
            <a:picLocks noChangeAspect="1" noChangeArrowheads="1"/>
          </p:cNvPicPr>
          <p:nvPr/>
        </p:nvPicPr>
        <p:blipFill>
          <a:blip r:embed="rId3" cstate="print"/>
          <a:srcRect/>
          <a:stretch>
            <a:fillRect/>
          </a:stretch>
        </p:blipFill>
        <p:spPr bwMode="auto">
          <a:xfrm>
            <a:off x="7757276" y="420183"/>
            <a:ext cx="985794" cy="1113360"/>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92866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17014" y="2356820"/>
            <a:ext cx="6883944" cy="2653034"/>
          </a:xfrm>
          <a:prstGeom prst="rect">
            <a:avLst/>
          </a:prstGeom>
        </p:spPr>
        <p:txBody>
          <a:bodyPr wrap="square">
            <a:spAutoFit/>
          </a:bodyPr>
          <a:lstStyle/>
          <a:p>
            <a:pPr>
              <a:lnSpc>
                <a:spcPct val="80000"/>
              </a:lnSpc>
            </a:pPr>
            <a:endParaRPr lang="tr-TR" dirty="0" smtClean="0"/>
          </a:p>
          <a:p>
            <a:pPr>
              <a:lnSpc>
                <a:spcPct val="80000"/>
              </a:lnSpc>
            </a:pPr>
            <a:r>
              <a:rPr lang="tr-TR" dirty="0" smtClean="0"/>
              <a:t>                              </a:t>
            </a:r>
            <a:r>
              <a:rPr lang="tr-TR" b="1" dirty="0" smtClean="0"/>
              <a:t>31/12/2017</a:t>
            </a:r>
            <a:endParaRPr lang="tr-TR" dirty="0"/>
          </a:p>
          <a:p>
            <a:pPr lvl="0">
              <a:lnSpc>
                <a:spcPct val="80000"/>
              </a:lnSpc>
            </a:pPr>
            <a:r>
              <a:rPr lang="tr-TR" b="1" dirty="0" smtClean="0"/>
              <a:t>      120 ALICILAR                                                             XXX</a:t>
            </a:r>
          </a:p>
          <a:p>
            <a:pPr>
              <a:lnSpc>
                <a:spcPct val="80000"/>
              </a:lnSpc>
              <a:buFont typeface="Wingdings" pitchFamily="2" charset="2"/>
              <a:buNone/>
            </a:pPr>
            <a:r>
              <a:rPr lang="tr-TR" b="1" dirty="0" smtClean="0"/>
              <a:t>                   	601 YURT DIŞI SATIŞLAR                                    XXX</a:t>
            </a:r>
            <a:endParaRPr lang="tr-TR" b="1" dirty="0"/>
          </a:p>
          <a:p>
            <a:pPr>
              <a:lnSpc>
                <a:spcPct val="80000"/>
              </a:lnSpc>
              <a:buFont typeface="Wingdings" pitchFamily="2" charset="2"/>
              <a:buNone/>
            </a:pPr>
            <a:r>
              <a:rPr lang="tr-TR" sz="1400" b="1" dirty="0" smtClean="0"/>
              <a:t>                                                           601.99 KUR FARKLARI  </a:t>
            </a:r>
            <a:endParaRPr lang="tr-TR" sz="1400" b="1" dirty="0"/>
          </a:p>
          <a:p>
            <a:pPr>
              <a:lnSpc>
                <a:spcPct val="80000"/>
              </a:lnSpc>
              <a:buFont typeface="Wingdings" pitchFamily="2" charset="2"/>
              <a:buNone/>
            </a:pPr>
            <a:r>
              <a:rPr lang="tr-TR" sz="1400" b="1" dirty="0"/>
              <a:t> </a:t>
            </a:r>
            <a:endParaRPr lang="tr-TR" sz="1400" b="1" dirty="0" smtClean="0"/>
          </a:p>
          <a:p>
            <a:pPr>
              <a:lnSpc>
                <a:spcPct val="80000"/>
              </a:lnSpc>
              <a:buFont typeface="Wingdings" pitchFamily="2" charset="2"/>
              <a:buNone/>
            </a:pPr>
            <a:r>
              <a:rPr lang="tr-TR" b="1" dirty="0" smtClean="0"/>
              <a:t>                          </a:t>
            </a:r>
            <a:endParaRPr lang="tr-TR" dirty="0" smtClean="0"/>
          </a:p>
          <a:p>
            <a:pPr>
              <a:lnSpc>
                <a:spcPct val="80000"/>
              </a:lnSpc>
            </a:pPr>
            <a:r>
              <a:rPr lang="tr-TR" b="1" dirty="0" smtClean="0"/>
              <a:t> -İHRACATDA KUR AZALIŞI</a:t>
            </a:r>
          </a:p>
          <a:p>
            <a:pPr>
              <a:lnSpc>
                <a:spcPct val="80000"/>
              </a:lnSpc>
            </a:pPr>
            <a:endParaRPr lang="tr-TR" b="1" dirty="0" smtClean="0"/>
          </a:p>
          <a:p>
            <a:pPr>
              <a:lnSpc>
                <a:spcPct val="80000"/>
              </a:lnSpc>
            </a:pPr>
            <a:r>
              <a:rPr lang="tr-TR" b="1" dirty="0" smtClean="0"/>
              <a:t>                              31/12/2017</a:t>
            </a:r>
            <a:endParaRPr lang="tr-TR" dirty="0" smtClean="0"/>
          </a:p>
          <a:p>
            <a:pPr>
              <a:lnSpc>
                <a:spcPct val="80000"/>
              </a:lnSpc>
              <a:buFont typeface="Wingdings" pitchFamily="2" charset="2"/>
              <a:buNone/>
            </a:pPr>
            <a:r>
              <a:rPr lang="tr-TR" b="1" dirty="0" smtClean="0"/>
              <a:t> 612 DİĞER İNDİRİMLER(-)                                           XXX</a:t>
            </a:r>
          </a:p>
          <a:p>
            <a:pPr>
              <a:lnSpc>
                <a:spcPct val="80000"/>
              </a:lnSpc>
              <a:buFont typeface="Wingdings" pitchFamily="2" charset="2"/>
              <a:buNone/>
            </a:pPr>
            <a:r>
              <a:rPr lang="tr-TR" b="1" dirty="0" smtClean="0"/>
              <a:t>                             120 ALICILAR                                                             XXX</a:t>
            </a:r>
            <a:r>
              <a:rPr lang="tr-TR" sz="1400" b="1" dirty="0" smtClean="0"/>
              <a:t>            </a:t>
            </a:r>
            <a:endParaRPr lang="tr-TR" b="1" dirty="0" smtClean="0"/>
          </a:p>
        </p:txBody>
      </p:sp>
      <p:cxnSp>
        <p:nvCxnSpPr>
          <p:cNvPr id="45" name="44 Düz Bağlayıcı"/>
          <p:cNvCxnSpPr/>
          <p:nvPr/>
        </p:nvCxnSpPr>
        <p:spPr>
          <a:xfrm>
            <a:off x="642910" y="4357694"/>
            <a:ext cx="15491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571868" y="4357694"/>
            <a:ext cx="15256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642910" y="5143512"/>
            <a:ext cx="43577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52964" y="1231592"/>
            <a:ext cx="6462573" cy="923330"/>
          </a:xfrm>
          <a:prstGeom prst="rect">
            <a:avLst/>
          </a:prstGeom>
        </p:spPr>
        <p:txBody>
          <a:bodyPr wrap="square">
            <a:spAutoFit/>
          </a:bodyPr>
          <a:lstStyle/>
          <a:p>
            <a:pPr algn="just"/>
            <a:r>
              <a:rPr lang="tr-TR" b="1" dirty="0" smtClean="0"/>
              <a:t> </a:t>
            </a:r>
            <a:r>
              <a:rPr lang="tr-TR" dirty="0" smtClean="0">
                <a:solidFill>
                  <a:srgbClr val="000000"/>
                </a:solidFill>
              </a:rPr>
              <a:t>İhracat kaynaklı yurt dışı alacakları da dönem sonu itibariyle kur değerlemesine tabi tutulur.</a:t>
            </a:r>
          </a:p>
          <a:p>
            <a:pPr algn="just"/>
            <a:endParaRPr lang="tr-TR" b="1" dirty="0"/>
          </a:p>
        </p:txBody>
      </p:sp>
      <p:cxnSp>
        <p:nvCxnSpPr>
          <p:cNvPr id="28" name="44 Düz Bağlayıcı"/>
          <p:cNvCxnSpPr/>
          <p:nvPr/>
        </p:nvCxnSpPr>
        <p:spPr>
          <a:xfrm>
            <a:off x="646562" y="2708920"/>
            <a:ext cx="15491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44 Düz Bağlayıcı"/>
          <p:cNvCxnSpPr/>
          <p:nvPr/>
        </p:nvCxnSpPr>
        <p:spPr>
          <a:xfrm>
            <a:off x="3563888" y="2708920"/>
            <a:ext cx="15491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44 Düz Bağlayıcı"/>
          <p:cNvCxnSpPr/>
          <p:nvPr/>
        </p:nvCxnSpPr>
        <p:spPr>
          <a:xfrm>
            <a:off x="646562" y="3717032"/>
            <a:ext cx="4466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rot="5400000">
            <a:off x="3287683" y="4284079"/>
            <a:ext cx="3858262" cy="374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4 Düz Bağlayıcı"/>
          <p:cNvCxnSpPr/>
          <p:nvPr/>
        </p:nvCxnSpPr>
        <p:spPr>
          <a:xfrm rot="5400000">
            <a:off x="4471663" y="4243107"/>
            <a:ext cx="3786824" cy="1425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4 Düz Bağlayıcı"/>
          <p:cNvCxnSpPr/>
          <p:nvPr/>
        </p:nvCxnSpPr>
        <p:spPr>
          <a:xfrm rot="5400000">
            <a:off x="5643265" y="4214513"/>
            <a:ext cx="371538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Dikdörtgen"/>
          <p:cNvSpPr/>
          <p:nvPr/>
        </p:nvSpPr>
        <p:spPr>
          <a:xfrm>
            <a:off x="714348" y="1857365"/>
            <a:ext cx="4572032" cy="646331"/>
          </a:xfrm>
          <a:prstGeom prst="rect">
            <a:avLst/>
          </a:prstGeom>
        </p:spPr>
        <p:txBody>
          <a:bodyPr wrap="square" anchor="t">
            <a:spAutoFit/>
          </a:bodyPr>
          <a:lstStyle/>
          <a:p>
            <a:r>
              <a:rPr lang="tr-TR" b="1" dirty="0" smtClean="0"/>
              <a:t/>
            </a:r>
            <a:br>
              <a:rPr lang="tr-TR" b="1" dirty="0" smtClean="0"/>
            </a:br>
            <a:r>
              <a:rPr lang="tr-TR" b="1" dirty="0" smtClean="0"/>
              <a:t>-İHRACATDA KUR ARTIŞI</a:t>
            </a:r>
            <a:endParaRPr lang="tr-TR" dirty="0"/>
          </a:p>
        </p:txBody>
      </p:sp>
      <p:sp>
        <p:nvSpPr>
          <p:cNvPr id="31" name="30 Slayt Numarası Yer Tutucusu"/>
          <p:cNvSpPr>
            <a:spLocks noGrp="1"/>
          </p:cNvSpPr>
          <p:nvPr>
            <p:ph type="sldNum" sz="quarter" idx="12"/>
          </p:nvPr>
        </p:nvSpPr>
        <p:spPr/>
        <p:txBody>
          <a:bodyPr/>
          <a:lstStyle/>
          <a:p>
            <a:fld id="{FA1C692C-4F2D-45F6-A9A8-8A3A8FE27806}" type="slidenum">
              <a:rPr lang="en-US" smtClean="0"/>
              <a:pPr/>
              <a:t>43</a:t>
            </a:fld>
            <a:endParaRPr lang="en-US"/>
          </a:p>
        </p:txBody>
      </p:sp>
    </p:spTree>
    <p:extLst>
      <p:ext uri="{BB962C8B-B14F-4D97-AF65-F5344CB8AC3E}">
        <p14:creationId xmlns:p14="http://schemas.microsoft.com/office/powerpoint/2010/main" val="755915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37"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900" decel="100000" fill="hold"/>
                                        <p:tgtEl>
                                          <p:spTgt spid="3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900" decel="100000" fill="hold"/>
                                        <p:tgtEl>
                                          <p:spTgt spid="3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900" decel="100000" fill="hold"/>
                                        <p:tgtEl>
                                          <p:spTgt spid="3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37" fill="hold">
                            <p:stCondLst>
                              <p:cond delay="1750"/>
                            </p:stCondLst>
                            <p:childTnLst>
                              <p:par>
                                <p:cTn id="38" presetID="17"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ppt_x</p:attrName>
                                        </p:attrNameLst>
                                      </p:cBhvr>
                                      <p:tavLst>
                                        <p:tav tm="0">
                                          <p:val>
                                            <p:strVal val="#ppt_x-#ppt_w/2"/>
                                          </p:val>
                                        </p:tav>
                                        <p:tav tm="100000">
                                          <p:val>
                                            <p:strVal val="#ppt_x"/>
                                          </p:val>
                                        </p:tav>
                                      </p:tavLst>
                                    </p:anim>
                                    <p:anim calcmode="lin" valueType="num">
                                      <p:cBhvr>
                                        <p:cTn id="41" dur="500" fill="hold"/>
                                        <p:tgtEl>
                                          <p:spTgt spid="28"/>
                                        </p:tgtEl>
                                        <p:attrNameLst>
                                          <p:attrName>ppt_y</p:attrName>
                                        </p:attrNameLst>
                                      </p:cBhvr>
                                      <p:tavLst>
                                        <p:tav tm="0">
                                          <p:val>
                                            <p:strVal val="#ppt_y"/>
                                          </p:val>
                                        </p:tav>
                                        <p:tav tm="100000">
                                          <p:val>
                                            <p:strVal val="#ppt_y"/>
                                          </p:val>
                                        </p:tav>
                                      </p:tavLst>
                                    </p:anim>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strVal val="#ppt_h"/>
                                          </p:val>
                                        </p:tav>
                                        <p:tav tm="100000">
                                          <p:val>
                                            <p:strVal val="#ppt_h"/>
                                          </p:val>
                                        </p:tav>
                                      </p:tavLst>
                                    </p:anim>
                                  </p:childTnLst>
                                </p:cTn>
                              </p:par>
                            </p:childTnLst>
                          </p:cTn>
                        </p:par>
                        <p:par>
                          <p:cTn id="44" fill="hold">
                            <p:stCondLst>
                              <p:cond delay="2250"/>
                            </p:stCondLst>
                            <p:childTnLst>
                              <p:par>
                                <p:cTn id="45" presetID="17"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ppt_x</p:attrName>
                                        </p:attrNameLst>
                                      </p:cBhvr>
                                      <p:tavLst>
                                        <p:tav tm="0">
                                          <p:val>
                                            <p:strVal val="#ppt_x-#ppt_w/2"/>
                                          </p:val>
                                        </p:tav>
                                        <p:tav tm="100000">
                                          <p:val>
                                            <p:strVal val="#ppt_x"/>
                                          </p:val>
                                        </p:tav>
                                      </p:tavLst>
                                    </p:anim>
                                    <p:anim calcmode="lin" valueType="num">
                                      <p:cBhvr>
                                        <p:cTn id="48" dur="500" fill="hold"/>
                                        <p:tgtEl>
                                          <p:spTgt spid="29"/>
                                        </p:tgtEl>
                                        <p:attrNameLst>
                                          <p:attrName>ppt_y</p:attrName>
                                        </p:attrNameLst>
                                      </p:cBhvr>
                                      <p:tavLst>
                                        <p:tav tm="0">
                                          <p:val>
                                            <p:strVal val="#ppt_y"/>
                                          </p:val>
                                        </p:tav>
                                        <p:tav tm="100000">
                                          <p:val>
                                            <p:strVal val="#ppt_y"/>
                                          </p:val>
                                        </p:tav>
                                      </p:tavLst>
                                    </p:anim>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strVal val="#ppt_h"/>
                                          </p:val>
                                        </p:tav>
                                        <p:tav tm="100000">
                                          <p:val>
                                            <p:strVal val="#ppt_h"/>
                                          </p:val>
                                        </p:tav>
                                      </p:tavLst>
                                    </p:anim>
                                  </p:childTnLst>
                                </p:cTn>
                              </p:par>
                            </p:childTnLst>
                          </p:cTn>
                        </p:par>
                        <p:par>
                          <p:cTn id="51" fill="hold">
                            <p:stCondLst>
                              <p:cond delay="2750"/>
                            </p:stCondLst>
                            <p:childTnLst>
                              <p:par>
                                <p:cTn id="52" presetID="22" presetClass="entr" presetSubtype="8" fill="hold" nodeType="afterEffect">
                                  <p:stCondLst>
                                    <p:cond delay="0"/>
                                  </p:stCondLst>
                                  <p:childTnLst>
                                    <p:set>
                                      <p:cBhvr>
                                        <p:cTn id="53" dur="1" fill="hold">
                                          <p:stCondLst>
                                            <p:cond delay="0"/>
                                          </p:stCondLst>
                                        </p:cTn>
                                        <p:tgtEl>
                                          <p:spTgt spid="33">
                                            <p:txEl>
                                              <p:pRg st="1" end="1"/>
                                            </p:txEl>
                                          </p:spTgt>
                                        </p:tgtEl>
                                        <p:attrNameLst>
                                          <p:attrName>style.visibility</p:attrName>
                                        </p:attrNameLst>
                                      </p:cBhvr>
                                      <p:to>
                                        <p:strVal val="visible"/>
                                      </p:to>
                                    </p:set>
                                    <p:animEffect transition="in" filter="wipe(left)">
                                      <p:cBhvr>
                                        <p:cTn id="54" dur="500"/>
                                        <p:tgtEl>
                                          <p:spTgt spid="33">
                                            <p:txEl>
                                              <p:pRg st="1" end="1"/>
                                            </p:txEl>
                                          </p:spTgt>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33">
                                            <p:txEl>
                                              <p:pRg st="2" end="2"/>
                                            </p:txEl>
                                          </p:spTgt>
                                        </p:tgtEl>
                                        <p:attrNameLst>
                                          <p:attrName>style.visibility</p:attrName>
                                        </p:attrNameLst>
                                      </p:cBhvr>
                                      <p:to>
                                        <p:strVal val="visible"/>
                                      </p:to>
                                    </p:set>
                                    <p:animEffect transition="in" filter="wipe(left)">
                                      <p:cBhvr>
                                        <p:cTn id="58" dur="500"/>
                                        <p:tgtEl>
                                          <p:spTgt spid="33">
                                            <p:txEl>
                                              <p:pRg st="2" end="2"/>
                                            </p:txEl>
                                          </p:spTgt>
                                        </p:tgtEl>
                                      </p:cBhvr>
                                    </p:animEffect>
                                  </p:childTnLst>
                                </p:cTn>
                              </p:par>
                            </p:childTnLst>
                          </p:cTn>
                        </p:par>
                        <p:par>
                          <p:cTn id="59" fill="hold">
                            <p:stCondLst>
                              <p:cond delay="3750"/>
                            </p:stCondLst>
                            <p:childTnLst>
                              <p:par>
                                <p:cTn id="60" presetID="22" presetClass="entr" presetSubtype="8" fill="hold" nodeType="afterEffect">
                                  <p:stCondLst>
                                    <p:cond delay="0"/>
                                  </p:stCondLst>
                                  <p:childTnLst>
                                    <p:set>
                                      <p:cBhvr>
                                        <p:cTn id="61" dur="1" fill="hold">
                                          <p:stCondLst>
                                            <p:cond delay="0"/>
                                          </p:stCondLst>
                                        </p:cTn>
                                        <p:tgtEl>
                                          <p:spTgt spid="33">
                                            <p:txEl>
                                              <p:pRg st="3" end="3"/>
                                            </p:txEl>
                                          </p:spTgt>
                                        </p:tgtEl>
                                        <p:attrNameLst>
                                          <p:attrName>style.visibility</p:attrName>
                                        </p:attrNameLst>
                                      </p:cBhvr>
                                      <p:to>
                                        <p:strVal val="visible"/>
                                      </p:to>
                                    </p:set>
                                    <p:animEffect transition="in" filter="wipe(left)">
                                      <p:cBhvr>
                                        <p:cTn id="62" dur="500"/>
                                        <p:tgtEl>
                                          <p:spTgt spid="33">
                                            <p:txEl>
                                              <p:pRg st="3" end="3"/>
                                            </p:txEl>
                                          </p:spTgt>
                                        </p:tgtEl>
                                      </p:cBhvr>
                                    </p:animEffect>
                                  </p:childTnLst>
                                </p:cTn>
                              </p:par>
                            </p:childTnLst>
                          </p:cTn>
                        </p:par>
                        <p:par>
                          <p:cTn id="63" fill="hold">
                            <p:stCondLst>
                              <p:cond delay="4250"/>
                            </p:stCondLst>
                            <p:childTnLst>
                              <p:par>
                                <p:cTn id="64" presetID="22" presetClass="entr" presetSubtype="8" fill="hold" nodeType="afterEffect">
                                  <p:stCondLst>
                                    <p:cond delay="0"/>
                                  </p:stCondLst>
                                  <p:childTnLst>
                                    <p:set>
                                      <p:cBhvr>
                                        <p:cTn id="65" dur="1" fill="hold">
                                          <p:stCondLst>
                                            <p:cond delay="0"/>
                                          </p:stCondLst>
                                        </p:cTn>
                                        <p:tgtEl>
                                          <p:spTgt spid="33">
                                            <p:txEl>
                                              <p:pRg st="4" end="4"/>
                                            </p:txEl>
                                          </p:spTgt>
                                        </p:tgtEl>
                                        <p:attrNameLst>
                                          <p:attrName>style.visibility</p:attrName>
                                        </p:attrNameLst>
                                      </p:cBhvr>
                                      <p:to>
                                        <p:strVal val="visible"/>
                                      </p:to>
                                    </p:set>
                                    <p:animEffect transition="in" filter="wipe(left)">
                                      <p:cBhvr>
                                        <p:cTn id="66" dur="500"/>
                                        <p:tgtEl>
                                          <p:spTgt spid="33">
                                            <p:txEl>
                                              <p:pRg st="4" end="4"/>
                                            </p:txEl>
                                          </p:spTgt>
                                        </p:tgtEl>
                                      </p:cBhvr>
                                    </p:animEffect>
                                  </p:childTnLst>
                                </p:cTn>
                              </p:par>
                            </p:childTnLst>
                          </p:cTn>
                        </p:par>
                        <p:par>
                          <p:cTn id="67" fill="hold">
                            <p:stCondLst>
                              <p:cond delay="4750"/>
                            </p:stCondLst>
                            <p:childTnLst>
                              <p:par>
                                <p:cTn id="68" presetID="17" presetClass="entr" presetSubtype="8"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ppt_x</p:attrName>
                                        </p:attrNameLst>
                                      </p:cBhvr>
                                      <p:tavLst>
                                        <p:tav tm="0">
                                          <p:val>
                                            <p:strVal val="#ppt_x-#ppt_w/2"/>
                                          </p:val>
                                        </p:tav>
                                        <p:tav tm="100000">
                                          <p:val>
                                            <p:strVal val="#ppt_x"/>
                                          </p:val>
                                        </p:tav>
                                      </p:tavLst>
                                    </p:anim>
                                    <p:anim calcmode="lin" valueType="num">
                                      <p:cBhvr>
                                        <p:cTn id="71" dur="500" fill="hold"/>
                                        <p:tgtEl>
                                          <p:spTgt spid="34"/>
                                        </p:tgtEl>
                                        <p:attrNameLst>
                                          <p:attrName>ppt_y</p:attrName>
                                        </p:attrNameLst>
                                      </p:cBhvr>
                                      <p:tavLst>
                                        <p:tav tm="0">
                                          <p:val>
                                            <p:strVal val="#ppt_y"/>
                                          </p:val>
                                        </p:tav>
                                        <p:tav tm="100000">
                                          <p:val>
                                            <p:strVal val="#ppt_y"/>
                                          </p:val>
                                        </p:tav>
                                      </p:tavLst>
                                    </p:anim>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3">
                                            <p:txEl>
                                              <p:pRg st="7" end="7"/>
                                            </p:txEl>
                                          </p:spTgt>
                                        </p:tgtEl>
                                        <p:attrNameLst>
                                          <p:attrName>style.visibility</p:attrName>
                                        </p:attrNameLst>
                                      </p:cBhvr>
                                      <p:to>
                                        <p:strVal val="visible"/>
                                      </p:to>
                                    </p:set>
                                    <p:animEffect transition="in" filter="wipe(left)">
                                      <p:cBhvr>
                                        <p:cTn id="78" dur="500"/>
                                        <p:tgtEl>
                                          <p:spTgt spid="33">
                                            <p:txEl>
                                              <p:pRg st="7" end="7"/>
                                            </p:txEl>
                                          </p:spTgt>
                                        </p:tgtEl>
                                      </p:cBhvr>
                                    </p:animEffect>
                                  </p:childTnLst>
                                </p:cTn>
                              </p:par>
                            </p:childTnLst>
                          </p:cTn>
                        </p:par>
                        <p:par>
                          <p:cTn id="79" fill="hold">
                            <p:stCondLst>
                              <p:cond delay="500"/>
                            </p:stCondLst>
                            <p:childTnLst>
                              <p:par>
                                <p:cTn id="80" presetID="17" presetClass="entr" presetSubtype="8" fill="hold"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ppt_x</p:attrName>
                                        </p:attrNameLst>
                                      </p:cBhvr>
                                      <p:tavLst>
                                        <p:tav tm="0">
                                          <p:val>
                                            <p:strVal val="#ppt_x-#ppt_w/2"/>
                                          </p:val>
                                        </p:tav>
                                        <p:tav tm="100000">
                                          <p:val>
                                            <p:strVal val="#ppt_x"/>
                                          </p:val>
                                        </p:tav>
                                      </p:tavLst>
                                    </p:anim>
                                    <p:anim calcmode="lin" valueType="num">
                                      <p:cBhvr>
                                        <p:cTn id="83" dur="500" fill="hold"/>
                                        <p:tgtEl>
                                          <p:spTgt spid="45"/>
                                        </p:tgtEl>
                                        <p:attrNameLst>
                                          <p:attrName>ppt_y</p:attrName>
                                        </p:attrNameLst>
                                      </p:cBhvr>
                                      <p:tavLst>
                                        <p:tav tm="0">
                                          <p:val>
                                            <p:strVal val="#ppt_y"/>
                                          </p:val>
                                        </p:tav>
                                        <p:tav tm="100000">
                                          <p:val>
                                            <p:strVal val="#ppt_y"/>
                                          </p:val>
                                        </p:tav>
                                      </p:tavLst>
                                    </p:anim>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strVal val="#ppt_h"/>
                                          </p:val>
                                        </p:tav>
                                        <p:tav tm="100000">
                                          <p:val>
                                            <p:strVal val="#ppt_h"/>
                                          </p:val>
                                        </p:tav>
                                      </p:tavLst>
                                    </p:anim>
                                  </p:childTnLst>
                                </p:cTn>
                              </p:par>
                            </p:childTnLst>
                          </p:cTn>
                        </p:par>
                        <p:par>
                          <p:cTn id="86" fill="hold">
                            <p:stCondLst>
                              <p:cond delay="1000"/>
                            </p:stCondLst>
                            <p:childTnLst>
                              <p:par>
                                <p:cTn id="87" presetID="17"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ppt_x</p:attrName>
                                        </p:attrNameLst>
                                      </p:cBhvr>
                                      <p:tavLst>
                                        <p:tav tm="0">
                                          <p:val>
                                            <p:strVal val="#ppt_x-#ppt_w/2"/>
                                          </p:val>
                                        </p:tav>
                                        <p:tav tm="100000">
                                          <p:val>
                                            <p:strVal val="#ppt_x"/>
                                          </p:val>
                                        </p:tav>
                                      </p:tavLst>
                                    </p:anim>
                                    <p:anim calcmode="lin" valueType="num">
                                      <p:cBhvr>
                                        <p:cTn id="90" dur="500" fill="hold"/>
                                        <p:tgtEl>
                                          <p:spTgt spid="46"/>
                                        </p:tgtEl>
                                        <p:attrNameLst>
                                          <p:attrName>ppt_y</p:attrName>
                                        </p:attrNameLst>
                                      </p:cBhvr>
                                      <p:tavLst>
                                        <p:tav tm="0">
                                          <p:val>
                                            <p:strVal val="#ppt_y"/>
                                          </p:val>
                                        </p:tav>
                                        <p:tav tm="100000">
                                          <p:val>
                                            <p:strVal val="#ppt_y"/>
                                          </p:val>
                                        </p:tav>
                                      </p:tavLst>
                                    </p:anim>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strVal val="#ppt_h"/>
                                          </p:val>
                                        </p:tav>
                                        <p:tav tm="100000">
                                          <p:val>
                                            <p:strVal val="#ppt_h"/>
                                          </p:val>
                                        </p:tav>
                                      </p:tavLst>
                                    </p:anim>
                                  </p:childTnLst>
                                </p:cTn>
                              </p:par>
                            </p:childTnLst>
                          </p:cTn>
                        </p:par>
                        <p:par>
                          <p:cTn id="93" fill="hold">
                            <p:stCondLst>
                              <p:cond delay="1500"/>
                            </p:stCondLst>
                            <p:childTnLst>
                              <p:par>
                                <p:cTn id="94" presetID="22" presetClass="entr" presetSubtype="8" fill="hold" nodeType="afterEffect">
                                  <p:stCondLst>
                                    <p:cond delay="0"/>
                                  </p:stCondLst>
                                  <p:childTnLst>
                                    <p:set>
                                      <p:cBhvr>
                                        <p:cTn id="95" dur="1" fill="hold">
                                          <p:stCondLst>
                                            <p:cond delay="0"/>
                                          </p:stCondLst>
                                        </p:cTn>
                                        <p:tgtEl>
                                          <p:spTgt spid="33">
                                            <p:txEl>
                                              <p:pRg st="9" end="9"/>
                                            </p:txEl>
                                          </p:spTgt>
                                        </p:tgtEl>
                                        <p:attrNameLst>
                                          <p:attrName>style.visibility</p:attrName>
                                        </p:attrNameLst>
                                      </p:cBhvr>
                                      <p:to>
                                        <p:strVal val="visible"/>
                                      </p:to>
                                    </p:set>
                                    <p:animEffect transition="in" filter="wipe(left)">
                                      <p:cBhvr>
                                        <p:cTn id="96" dur="500"/>
                                        <p:tgtEl>
                                          <p:spTgt spid="33">
                                            <p:txEl>
                                              <p:pRg st="9" end="9"/>
                                            </p:txEl>
                                          </p:spTgt>
                                        </p:tgtEl>
                                      </p:cBhvr>
                                    </p:animEffect>
                                  </p:childTnLst>
                                </p:cTn>
                              </p:par>
                            </p:childTnLst>
                          </p:cTn>
                        </p:par>
                        <p:par>
                          <p:cTn id="97" fill="hold">
                            <p:stCondLst>
                              <p:cond delay="2000"/>
                            </p:stCondLst>
                            <p:childTnLst>
                              <p:par>
                                <p:cTn id="98" presetID="22" presetClass="entr" presetSubtype="8" fill="hold" nodeType="afterEffect">
                                  <p:stCondLst>
                                    <p:cond delay="0"/>
                                  </p:stCondLst>
                                  <p:childTnLst>
                                    <p:set>
                                      <p:cBhvr>
                                        <p:cTn id="99" dur="1" fill="hold">
                                          <p:stCondLst>
                                            <p:cond delay="0"/>
                                          </p:stCondLst>
                                        </p:cTn>
                                        <p:tgtEl>
                                          <p:spTgt spid="33">
                                            <p:txEl>
                                              <p:pRg st="10" end="10"/>
                                            </p:txEl>
                                          </p:spTgt>
                                        </p:tgtEl>
                                        <p:attrNameLst>
                                          <p:attrName>style.visibility</p:attrName>
                                        </p:attrNameLst>
                                      </p:cBhvr>
                                      <p:to>
                                        <p:strVal val="visible"/>
                                      </p:to>
                                    </p:set>
                                    <p:animEffect transition="in" filter="wipe(left)">
                                      <p:cBhvr>
                                        <p:cTn id="100" dur="500"/>
                                        <p:tgtEl>
                                          <p:spTgt spid="33">
                                            <p:txEl>
                                              <p:pRg st="10" end="10"/>
                                            </p:txEl>
                                          </p:spTgt>
                                        </p:tgtEl>
                                      </p:cBhvr>
                                    </p:animEffect>
                                  </p:childTnLst>
                                </p:cTn>
                              </p:par>
                            </p:childTnLst>
                          </p:cTn>
                        </p:par>
                        <p:par>
                          <p:cTn id="101" fill="hold">
                            <p:stCondLst>
                              <p:cond delay="2500"/>
                            </p:stCondLst>
                            <p:childTnLst>
                              <p:par>
                                <p:cTn id="102" presetID="22" presetClass="entr" presetSubtype="8" fill="hold" nodeType="afterEffect">
                                  <p:stCondLst>
                                    <p:cond delay="0"/>
                                  </p:stCondLst>
                                  <p:childTnLst>
                                    <p:set>
                                      <p:cBhvr>
                                        <p:cTn id="103" dur="1" fill="hold">
                                          <p:stCondLst>
                                            <p:cond delay="0"/>
                                          </p:stCondLst>
                                        </p:cTn>
                                        <p:tgtEl>
                                          <p:spTgt spid="33">
                                            <p:txEl>
                                              <p:pRg st="11" end="11"/>
                                            </p:txEl>
                                          </p:spTgt>
                                        </p:tgtEl>
                                        <p:attrNameLst>
                                          <p:attrName>style.visibility</p:attrName>
                                        </p:attrNameLst>
                                      </p:cBhvr>
                                      <p:to>
                                        <p:strVal val="visible"/>
                                      </p:to>
                                    </p:set>
                                    <p:animEffect transition="in" filter="wipe(left)">
                                      <p:cBhvr>
                                        <p:cTn id="104" dur="500"/>
                                        <p:tgtEl>
                                          <p:spTgt spid="33">
                                            <p:txEl>
                                              <p:pRg st="11" end="11"/>
                                            </p:txEl>
                                          </p:spTgt>
                                        </p:tgtEl>
                                      </p:cBhvr>
                                    </p:animEffect>
                                  </p:childTnLst>
                                </p:cTn>
                              </p:par>
                            </p:childTnLst>
                          </p:cTn>
                        </p:par>
                        <p:par>
                          <p:cTn id="105" fill="hold">
                            <p:stCondLst>
                              <p:cond delay="3000"/>
                            </p:stCondLst>
                            <p:childTnLst>
                              <p:par>
                                <p:cTn id="106" presetID="17" presetClass="entr" presetSubtype="8" fill="hold" nodeType="after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ppt_x</p:attrName>
                                        </p:attrNameLst>
                                      </p:cBhvr>
                                      <p:tavLst>
                                        <p:tav tm="0">
                                          <p:val>
                                            <p:strVal val="#ppt_x-#ppt_w/2"/>
                                          </p:val>
                                        </p:tav>
                                        <p:tav tm="100000">
                                          <p:val>
                                            <p:strVal val="#ppt_x"/>
                                          </p:val>
                                        </p:tav>
                                      </p:tavLst>
                                    </p:anim>
                                    <p:anim calcmode="lin" valueType="num">
                                      <p:cBhvr>
                                        <p:cTn id="109" dur="500" fill="hold"/>
                                        <p:tgtEl>
                                          <p:spTgt spid="47"/>
                                        </p:tgtEl>
                                        <p:attrNameLst>
                                          <p:attrName>ppt_y</p:attrName>
                                        </p:attrNameLst>
                                      </p:cBhvr>
                                      <p:tavLst>
                                        <p:tav tm="0">
                                          <p:val>
                                            <p:strVal val="#ppt_y"/>
                                          </p:val>
                                        </p:tav>
                                        <p:tav tm="100000">
                                          <p:val>
                                            <p:strVal val="#ppt_y"/>
                                          </p:val>
                                        </p:tav>
                                      </p:tavLst>
                                    </p:anim>
                                    <p:anim calcmode="lin" valueType="num">
                                      <p:cBhvr>
                                        <p:cTn id="110" dur="500" fill="hold"/>
                                        <p:tgtEl>
                                          <p:spTgt spid="47"/>
                                        </p:tgtEl>
                                        <p:attrNameLst>
                                          <p:attrName>ppt_w</p:attrName>
                                        </p:attrNameLst>
                                      </p:cBhvr>
                                      <p:tavLst>
                                        <p:tav tm="0">
                                          <p:val>
                                            <p:fltVal val="0"/>
                                          </p:val>
                                        </p:tav>
                                        <p:tav tm="100000">
                                          <p:val>
                                            <p:strVal val="#ppt_w"/>
                                          </p:val>
                                        </p:tav>
                                      </p:tavLst>
                                    </p:anim>
                                    <p:anim calcmode="lin" valueType="num">
                                      <p:cBhvr>
                                        <p:cTn id="111"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786578" y="214290"/>
            <a:ext cx="207170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6" y="1449324"/>
                <a:ext cx="2775357"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57229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1" name="20 Dikdörtgen"/>
          <p:cNvSpPr/>
          <p:nvPr/>
        </p:nvSpPr>
        <p:spPr>
          <a:xfrm>
            <a:off x="1285852" y="1000108"/>
            <a:ext cx="4572032" cy="461665"/>
          </a:xfrm>
          <a:prstGeom prst="rect">
            <a:avLst/>
          </a:prstGeom>
        </p:spPr>
        <p:txBody>
          <a:bodyPr wrap="square">
            <a:spAutoFit/>
          </a:bodyPr>
          <a:lstStyle/>
          <a:p>
            <a:r>
              <a:rPr lang="tr-TR" sz="2400" b="1" dirty="0" smtClean="0"/>
              <a:t>ŞÜPHELİ HALE GELEN ALACAKLAR </a:t>
            </a:r>
            <a:endParaRPr lang="tr-TR" sz="2400" b="1" dirty="0"/>
          </a:p>
        </p:txBody>
      </p:sp>
      <p:sp>
        <p:nvSpPr>
          <p:cNvPr id="22" name="21 Dikdörtgen"/>
          <p:cNvSpPr/>
          <p:nvPr/>
        </p:nvSpPr>
        <p:spPr>
          <a:xfrm>
            <a:off x="1214414" y="1500174"/>
            <a:ext cx="4786346" cy="1569660"/>
          </a:xfrm>
          <a:prstGeom prst="rect">
            <a:avLst/>
          </a:prstGeom>
        </p:spPr>
        <p:txBody>
          <a:bodyPr wrap="square">
            <a:spAutoFit/>
          </a:bodyPr>
          <a:lstStyle/>
          <a:p>
            <a:pPr>
              <a:buFont typeface="Wingdings" pitchFamily="2" charset="2"/>
              <a:buChar char="Ø"/>
            </a:pPr>
            <a:r>
              <a:rPr lang="tr-TR" sz="2400" dirty="0" smtClean="0"/>
              <a:t>Ticari ve zirai kazancın elde edilmesi ve idame ettirilmesi ile ilgili olmak şartı  ile;</a:t>
            </a:r>
          </a:p>
          <a:p>
            <a:pPr>
              <a:buFont typeface="Wingdings" pitchFamily="2" charset="2"/>
              <a:buChar char="Ø"/>
            </a:pPr>
            <a:endParaRPr lang="tr-TR" sz="2400" dirty="0" smtClean="0"/>
          </a:p>
        </p:txBody>
      </p:sp>
      <p:sp>
        <p:nvSpPr>
          <p:cNvPr id="29" name="28 Yuvarlatılmış Dikdörtgen"/>
          <p:cNvSpPr/>
          <p:nvPr/>
        </p:nvSpPr>
        <p:spPr>
          <a:xfrm>
            <a:off x="7000892" y="3643314"/>
            <a:ext cx="1500198"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MD.323</a:t>
            </a:r>
            <a:endParaRPr lang="tr-TR" dirty="0"/>
          </a:p>
        </p:txBody>
      </p:sp>
      <p:pic>
        <p:nvPicPr>
          <p:cNvPr id="30" name="Picture 4" descr="ismmmo"/>
          <p:cNvPicPr>
            <a:picLocks noChangeAspect="1" noChangeArrowheads="1"/>
          </p:cNvPicPr>
          <p:nvPr/>
        </p:nvPicPr>
        <p:blipFill>
          <a:blip r:embed="rId3" cstate="print"/>
          <a:srcRect/>
          <a:stretch>
            <a:fillRect/>
          </a:stretch>
        </p:blipFill>
        <p:spPr bwMode="auto">
          <a:xfrm>
            <a:off x="7286644" y="42860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7" name="26 Yuvarlatılmış Dikdörtgen"/>
          <p:cNvSpPr/>
          <p:nvPr/>
        </p:nvSpPr>
        <p:spPr>
          <a:xfrm>
            <a:off x="1071538" y="357166"/>
            <a:ext cx="5286412" cy="642942"/>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2" name="31 Yuvarlatılmış Dikdörtgen"/>
          <p:cNvSpPr/>
          <p:nvPr/>
        </p:nvSpPr>
        <p:spPr>
          <a:xfrm>
            <a:off x="1428728" y="2786058"/>
            <a:ext cx="4429156" cy="1000132"/>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latin typeface="Arial" pitchFamily="34" charset="0"/>
                <a:cs typeface="Arial" pitchFamily="34" charset="0"/>
              </a:rPr>
              <a:t>Dava veya icra safhasında bulunan alacaklar</a:t>
            </a:r>
          </a:p>
          <a:p>
            <a:pPr algn="ctr"/>
            <a:r>
              <a:rPr lang="tr-TR" sz="2000" dirty="0" smtClean="0">
                <a:latin typeface="Aharoni" pitchFamily="2" charset="-79"/>
                <a:cs typeface="Aharoni" pitchFamily="2" charset="-79"/>
              </a:rPr>
              <a:t>        </a:t>
            </a:r>
            <a:endParaRPr lang="tr-TR" sz="2000" dirty="0">
              <a:latin typeface="Aharoni" pitchFamily="2" charset="-79"/>
              <a:cs typeface="Aharoni" pitchFamily="2" charset="-79"/>
            </a:endParaRPr>
          </a:p>
        </p:txBody>
      </p:sp>
      <p:sp>
        <p:nvSpPr>
          <p:cNvPr id="33" name="32 Yuvarlatılmış Dikdörtgen"/>
          <p:cNvSpPr/>
          <p:nvPr/>
        </p:nvSpPr>
        <p:spPr>
          <a:xfrm>
            <a:off x="1500166" y="5000636"/>
            <a:ext cx="4357718" cy="1214446"/>
          </a:xfrm>
          <a:prstGeom prst="roundRect">
            <a:avLst/>
          </a:prstGeom>
          <a:solidFill>
            <a:schemeClr val="tx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latin typeface="Arial" pitchFamily="34" charset="0"/>
                <a:cs typeface="Arial" pitchFamily="34" charset="0"/>
              </a:rPr>
              <a:t>Teminata bağlanmış alacaklar için karşılık ayrılmaz</a:t>
            </a:r>
            <a:endParaRPr lang="tr-TR" sz="2400" dirty="0">
              <a:latin typeface="Arial" pitchFamily="34" charset="0"/>
              <a:cs typeface="Arial" pitchFamily="34" charset="0"/>
            </a:endParaRPr>
          </a:p>
        </p:txBody>
      </p:sp>
      <p:sp>
        <p:nvSpPr>
          <p:cNvPr id="34" name="33 5-Nokta Yıldız"/>
          <p:cNvSpPr/>
          <p:nvPr/>
        </p:nvSpPr>
        <p:spPr>
          <a:xfrm>
            <a:off x="1142976" y="4714884"/>
            <a:ext cx="642942" cy="8572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34 Sağ Ok"/>
          <p:cNvSpPr/>
          <p:nvPr/>
        </p:nvSpPr>
        <p:spPr>
          <a:xfrm>
            <a:off x="642910" y="2857496"/>
            <a:ext cx="714380" cy="78581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endParaRPr lang="tr-TR" dirty="0" smtClean="0"/>
          </a:p>
          <a:p>
            <a:pPr algn="ctr"/>
            <a:endParaRPr lang="tr-TR" dirty="0"/>
          </a:p>
        </p:txBody>
      </p:sp>
      <p:sp>
        <p:nvSpPr>
          <p:cNvPr id="36" name="35 Sağ Ok"/>
          <p:cNvSpPr/>
          <p:nvPr/>
        </p:nvSpPr>
        <p:spPr>
          <a:xfrm flipV="1">
            <a:off x="642910" y="4071942"/>
            <a:ext cx="714380" cy="71438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7" name="36 Yuvarlatılmış Dikdörtgen"/>
          <p:cNvSpPr/>
          <p:nvPr/>
        </p:nvSpPr>
        <p:spPr>
          <a:xfrm>
            <a:off x="1500166" y="3857628"/>
            <a:ext cx="4357718" cy="1000132"/>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latin typeface="Arial" pitchFamily="34" charset="0"/>
                <a:cs typeface="Arial" pitchFamily="34" charset="0"/>
              </a:rPr>
              <a:t>Dava ve icra  takibine değmeyecek derecede küçük alacaklar</a:t>
            </a:r>
          </a:p>
          <a:p>
            <a:pPr algn="ctr"/>
            <a:endParaRPr lang="tr-TR" sz="2400" dirty="0">
              <a:latin typeface="Arial" pitchFamily="34" charset="0"/>
              <a:cs typeface="Arial" pitchFamily="34" charset="0"/>
            </a:endParaRPr>
          </a:p>
        </p:txBody>
      </p:sp>
      <p:pic>
        <p:nvPicPr>
          <p:cNvPr id="28" name="Picture 16" descr="MCj01603420000[1]"/>
          <p:cNvPicPr>
            <a:picLocks noChangeAspect="1" noChangeArrowheads="1"/>
          </p:cNvPicPr>
          <p:nvPr/>
        </p:nvPicPr>
        <p:blipFill>
          <a:blip r:embed="rId4" cstate="print"/>
          <a:srcRect/>
          <a:stretch>
            <a:fillRect/>
          </a:stretch>
        </p:blipFill>
        <p:spPr bwMode="auto">
          <a:xfrm>
            <a:off x="7072330" y="4429132"/>
            <a:ext cx="1360488" cy="1866900"/>
          </a:xfrm>
          <a:prstGeom prst="rect">
            <a:avLst/>
          </a:prstGeom>
          <a:noFill/>
        </p:spPr>
      </p:pic>
      <p:sp>
        <p:nvSpPr>
          <p:cNvPr id="31" name="30 Slayt Numarası Yer Tutucusu"/>
          <p:cNvSpPr>
            <a:spLocks noGrp="1"/>
          </p:cNvSpPr>
          <p:nvPr>
            <p:ph type="sldNum" sz="quarter" idx="12"/>
          </p:nvPr>
        </p:nvSpPr>
        <p:spPr/>
        <p:txBody>
          <a:bodyPr/>
          <a:lstStyle/>
          <a:p>
            <a:fld id="{FA1C692C-4F2D-45F6-A9A8-8A3A8FE27806}" type="slidenum">
              <a:rPr lang="en-US" smtClean="0"/>
              <a:pPr/>
              <a:t>44</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27" grpId="0" animBg="1"/>
      <p:bldP spid="32" grpId="0" animBg="1"/>
      <p:bldP spid="33" grpId="0" animBg="1"/>
      <p:bldP spid="34" grpId="0" animBg="1"/>
      <p:bldP spid="35" grpId="0" animBg="1"/>
      <p:bldP spid="36" grpId="0" animBg="1"/>
      <p:bldP spid="3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786578" y="214290"/>
            <a:ext cx="214314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1" y="1449324"/>
                <a:ext cx="27788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5" name="24 Dikdörtgen"/>
          <p:cNvSpPr/>
          <p:nvPr/>
        </p:nvSpPr>
        <p:spPr>
          <a:xfrm>
            <a:off x="785786" y="857232"/>
            <a:ext cx="4572000" cy="830997"/>
          </a:xfrm>
          <a:prstGeom prst="rect">
            <a:avLst/>
          </a:prstGeom>
        </p:spPr>
        <p:txBody>
          <a:bodyPr wrap="square">
            <a:spAutoFit/>
          </a:bodyPr>
          <a:lstStyle/>
          <a:p>
            <a:endParaRPr lang="tr-TR" sz="2400" dirty="0" smtClean="0"/>
          </a:p>
          <a:p>
            <a:endParaRPr lang="tr-TR" sz="2400" dirty="0"/>
          </a:p>
        </p:txBody>
      </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1" name="1 Başlık"/>
          <p:cNvSpPr txBox="1">
            <a:spLocks/>
          </p:cNvSpPr>
          <p:nvPr/>
        </p:nvSpPr>
        <p:spPr>
          <a:xfrm>
            <a:off x="785786" y="3000372"/>
            <a:ext cx="5257808"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sng" strike="noStrike" kern="1200" cap="none" spc="0" normalizeH="0" baseline="0" noProof="0" dirty="0" smtClean="0">
                <a:ln>
                  <a:noFill/>
                </a:ln>
                <a:solidFill>
                  <a:schemeClr val="tx1"/>
                </a:solidFill>
                <a:effectLst/>
                <a:uLnTx/>
                <a:uFillTx/>
                <a:latin typeface="+mj-lt"/>
                <a:ea typeface="+mj-ea"/>
                <a:cs typeface="+mj-cs"/>
              </a:rPr>
              <a:t>Karşılık ayırmanın şartları</a:t>
            </a:r>
            <a:endParaRPr kumimoji="0" lang="tr-TR" sz="3200" b="0" i="0" u="sng" strike="noStrike" kern="1200" cap="none" spc="0" normalizeH="0" baseline="0" noProof="0" dirty="0">
              <a:ln>
                <a:noFill/>
              </a:ln>
              <a:solidFill>
                <a:schemeClr val="tx1"/>
              </a:solidFill>
              <a:effectLst/>
              <a:uLnTx/>
              <a:uFillTx/>
              <a:latin typeface="+mj-lt"/>
              <a:ea typeface="+mj-ea"/>
              <a:cs typeface="+mj-cs"/>
            </a:endParaRPr>
          </a:p>
        </p:txBody>
      </p:sp>
      <p:sp>
        <p:nvSpPr>
          <p:cNvPr id="22" name="21 Dikdörtgen"/>
          <p:cNvSpPr/>
          <p:nvPr/>
        </p:nvSpPr>
        <p:spPr>
          <a:xfrm>
            <a:off x="571472" y="3714752"/>
            <a:ext cx="6286544" cy="2308324"/>
          </a:xfrm>
          <a:prstGeom prst="rect">
            <a:avLst/>
          </a:prstGeom>
        </p:spPr>
        <p:txBody>
          <a:bodyPr wrap="square">
            <a:spAutoFit/>
          </a:bodyPr>
          <a:lstStyle/>
          <a:p>
            <a:r>
              <a:rPr lang="tr-TR" sz="2400" dirty="0" smtClean="0"/>
              <a:t>Alacak  </a:t>
            </a:r>
            <a:r>
              <a:rPr lang="tr-TR" sz="2400" b="1" u="sng" dirty="0" smtClean="0"/>
              <a:t>Ticari karın elde edilmesi  ve devamı </a:t>
            </a:r>
            <a:r>
              <a:rPr lang="tr-TR" sz="2400" dirty="0" smtClean="0"/>
              <a:t>ile ilgili olmalıdır.</a:t>
            </a:r>
          </a:p>
          <a:p>
            <a:r>
              <a:rPr lang="tr-TR" sz="2400" dirty="0" smtClean="0"/>
              <a:t>Mükellef </a:t>
            </a:r>
            <a:r>
              <a:rPr lang="tr-TR" sz="2400" b="1" u="sng" dirty="0" smtClean="0"/>
              <a:t>Bilanço</a:t>
            </a:r>
            <a:r>
              <a:rPr lang="tr-TR" sz="2400" u="sng" dirty="0" smtClean="0"/>
              <a:t> </a:t>
            </a:r>
            <a:r>
              <a:rPr lang="tr-TR" sz="2400" dirty="0" smtClean="0"/>
              <a:t>esasına göre defter tutmalıdır.</a:t>
            </a:r>
          </a:p>
          <a:p>
            <a:r>
              <a:rPr lang="tr-TR" sz="2400" dirty="0" smtClean="0"/>
              <a:t>Alacak </a:t>
            </a:r>
            <a:r>
              <a:rPr lang="tr-TR" sz="2400" b="1" u="sng" dirty="0" smtClean="0"/>
              <a:t>Zamanında tahsil edilmemiş </a:t>
            </a:r>
            <a:r>
              <a:rPr lang="tr-TR" sz="2400" dirty="0" smtClean="0"/>
              <a:t>olmalıdır.</a:t>
            </a:r>
          </a:p>
          <a:p>
            <a:r>
              <a:rPr lang="tr-TR" sz="2400" dirty="0" smtClean="0"/>
              <a:t>Alacak </a:t>
            </a:r>
            <a:r>
              <a:rPr lang="tr-TR" sz="2400" b="1" u="sng" dirty="0" smtClean="0"/>
              <a:t>Teminatsız</a:t>
            </a:r>
            <a:r>
              <a:rPr lang="tr-TR" sz="2400" dirty="0" smtClean="0"/>
              <a:t> olmalıdır.</a:t>
            </a:r>
          </a:p>
          <a:p>
            <a:r>
              <a:rPr lang="tr-TR" sz="2400" dirty="0" smtClean="0"/>
              <a:t>Karşılık ayrılacak alacak </a:t>
            </a:r>
            <a:r>
              <a:rPr lang="tr-TR" sz="2400" b="1" u="sng" dirty="0" smtClean="0"/>
              <a:t>Tahakkuk</a:t>
            </a:r>
            <a:r>
              <a:rPr lang="tr-TR" sz="2400" dirty="0" smtClean="0"/>
              <a:t> etmiş olmalıdır</a:t>
            </a:r>
            <a:endParaRPr lang="tr-TR" sz="2400" dirty="0"/>
          </a:p>
        </p:txBody>
      </p:sp>
      <p:pic>
        <p:nvPicPr>
          <p:cNvPr id="23" name="Picture 4" descr="ismmmo"/>
          <p:cNvPicPr>
            <a:picLocks noChangeAspect="1" noChangeArrowheads="1"/>
          </p:cNvPicPr>
          <p:nvPr/>
        </p:nvPicPr>
        <p:blipFill>
          <a:blip r:embed="rId3" cstate="print"/>
          <a:srcRect/>
          <a:stretch>
            <a:fillRect/>
          </a:stretch>
        </p:blipFill>
        <p:spPr bwMode="auto">
          <a:xfrm>
            <a:off x="7358082"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6" name="25 Yuvarlatılmış Dikdörtgen"/>
          <p:cNvSpPr/>
          <p:nvPr/>
        </p:nvSpPr>
        <p:spPr>
          <a:xfrm>
            <a:off x="857224" y="357166"/>
            <a:ext cx="5357850" cy="5715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7" name="26 Dikdörtgen"/>
          <p:cNvSpPr/>
          <p:nvPr/>
        </p:nvSpPr>
        <p:spPr>
          <a:xfrm>
            <a:off x="714348" y="1928802"/>
            <a:ext cx="5786478" cy="646331"/>
          </a:xfrm>
          <a:prstGeom prst="rect">
            <a:avLst/>
          </a:prstGeom>
        </p:spPr>
        <p:txBody>
          <a:bodyPr wrap="square">
            <a:spAutoFit/>
          </a:bodyPr>
          <a:lstStyle/>
          <a:p>
            <a:r>
              <a:rPr lang="tr-TR" dirty="0" smtClean="0"/>
              <a:t>Şüpheli hale gelen alacaklar için değerleme gününde </a:t>
            </a:r>
            <a:r>
              <a:rPr lang="tr-TR" i="1" u="sng" dirty="0" smtClean="0">
                <a:solidFill>
                  <a:srgbClr val="FF0000"/>
                </a:solidFill>
              </a:rPr>
              <a:t>tasarruf değerine  </a:t>
            </a:r>
            <a:r>
              <a:rPr lang="tr-TR" dirty="0" smtClean="0"/>
              <a:t>göre pasifte karşılık ayrılabilir. </a:t>
            </a:r>
          </a:p>
        </p:txBody>
      </p:sp>
      <p:sp>
        <p:nvSpPr>
          <p:cNvPr id="28" name="1 Başlık"/>
          <p:cNvSpPr txBox="1">
            <a:spLocks/>
          </p:cNvSpPr>
          <p:nvPr/>
        </p:nvSpPr>
        <p:spPr>
          <a:xfrm>
            <a:off x="857224" y="928670"/>
            <a:ext cx="4429156" cy="8683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mj-lt"/>
                <a:ea typeface="+mj-ea"/>
                <a:cs typeface="+mj-cs"/>
              </a:rPr>
              <a:t>ŞÜPHELİ ALACAKLAR</a:t>
            </a:r>
            <a:endParaRPr kumimoji="0" lang="tr-TR"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4" name="23 Satır Belirtme Çizgisi 1"/>
          <p:cNvSpPr/>
          <p:nvPr/>
        </p:nvSpPr>
        <p:spPr>
          <a:xfrm>
            <a:off x="3286116" y="3786190"/>
            <a:ext cx="2643206" cy="1785950"/>
          </a:xfrm>
          <a:prstGeom prst="borderCallout1">
            <a:avLst>
              <a:gd name="adj1" fmla="val 18750"/>
              <a:gd name="adj2" fmla="val -8333"/>
              <a:gd name="adj3" fmla="val -66891"/>
              <a:gd name="adj4" fmla="val -55062"/>
            </a:avLst>
          </a:prstGeom>
          <a:solidFill>
            <a:schemeClr val="accent6">
              <a:lumMod val="60000"/>
              <a:lumOff val="4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 </a:t>
            </a:r>
            <a:r>
              <a:rPr lang="tr-TR" dirty="0" smtClean="0">
                <a:solidFill>
                  <a:schemeClr val="tx1"/>
                </a:solidFill>
              </a:rPr>
              <a:t>Tasarruf değeri, bir iktisadi kıymetin değerleme gününde sahibi için </a:t>
            </a:r>
            <a:r>
              <a:rPr lang="tr-TR" dirty="0" err="1" smtClean="0">
                <a:solidFill>
                  <a:schemeClr val="tx1"/>
                </a:solidFill>
              </a:rPr>
              <a:t>arzettiği</a:t>
            </a:r>
            <a:r>
              <a:rPr lang="tr-TR" dirty="0" smtClean="0">
                <a:solidFill>
                  <a:schemeClr val="tx1"/>
                </a:solidFill>
              </a:rPr>
              <a:t> gerçek değerdir.</a:t>
            </a:r>
          </a:p>
          <a:p>
            <a:endParaRPr lang="tr-TR" b="1" dirty="0">
              <a:solidFill>
                <a:schemeClr val="tx1"/>
              </a:solidFill>
            </a:endParaRPr>
          </a:p>
        </p:txBody>
      </p:sp>
      <p:sp>
        <p:nvSpPr>
          <p:cNvPr id="29" name="28 Slayt Numarası Yer Tutucusu"/>
          <p:cNvSpPr>
            <a:spLocks noGrp="1"/>
          </p:cNvSpPr>
          <p:nvPr>
            <p:ph type="sldNum" sz="quarter" idx="12"/>
          </p:nvPr>
        </p:nvSpPr>
        <p:spPr/>
        <p:txBody>
          <a:bodyPr/>
          <a:lstStyle/>
          <a:p>
            <a:fld id="{FA1C692C-4F2D-45F6-A9A8-8A3A8FE27806}" type="slidenum">
              <a:rPr lang="en-US" smtClean="0"/>
              <a:pPr/>
              <a:t>45</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2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4"/>
                                        </p:tgtEl>
                                        <p:attrNameLst>
                                          <p:attrName>ppt_x</p:attrName>
                                        </p:attrNameLst>
                                      </p:cBhvr>
                                      <p:tavLst>
                                        <p:tav tm="0">
                                          <p:val>
                                            <p:strVal val="ppt_x"/>
                                          </p:val>
                                        </p:tav>
                                        <p:tav tm="100000">
                                          <p:val>
                                            <p:strVal val="ppt_x"/>
                                          </p:val>
                                        </p:tav>
                                      </p:tavLst>
                                    </p:anim>
                                    <p:anim calcmode="lin" valueType="num">
                                      <p:cBhvr additive="base">
                                        <p:cTn id="29" dur="500"/>
                                        <p:tgtEl>
                                          <p:spTgt spid="24"/>
                                        </p:tgtEl>
                                        <p:attrNameLst>
                                          <p:attrName>ppt_y</p:attrName>
                                        </p:attrNameLst>
                                      </p:cBhvr>
                                      <p:tavLst>
                                        <p:tav tm="0">
                                          <p:val>
                                            <p:strVal val="ppt_y"/>
                                          </p:val>
                                        </p:tav>
                                        <p:tav tm="100000">
                                          <p:val>
                                            <p:strVal val="1+ppt_h/2"/>
                                          </p:val>
                                        </p:tav>
                                      </p:tavLst>
                                    </p:anim>
                                    <p:set>
                                      <p:cBhvr>
                                        <p:cTn id="30" dur="1" fill="hold">
                                          <p:stCondLst>
                                            <p:cond delay="499"/>
                                          </p:stCondLst>
                                        </p:cTn>
                                        <p:tgtEl>
                                          <p:spTgt spid="24"/>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26" grpId="0" animBg="1"/>
      <p:bldP spid="27" grpId="0"/>
      <p:bldP spid="28" grpId="0"/>
      <p:bldP spid="24" grpId="0" animBg="1"/>
      <p:bldP spid="2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143768" y="214290"/>
            <a:ext cx="200023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2" y="1449324"/>
                <a:ext cx="28803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428596"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1" name="20 Dikdörtgen"/>
          <p:cNvSpPr/>
          <p:nvPr/>
        </p:nvSpPr>
        <p:spPr>
          <a:xfrm>
            <a:off x="857224" y="1071546"/>
            <a:ext cx="4786346" cy="984885"/>
          </a:xfrm>
          <a:prstGeom prst="rect">
            <a:avLst/>
          </a:prstGeom>
        </p:spPr>
        <p:txBody>
          <a:bodyPr wrap="square">
            <a:spAutoFit/>
          </a:bodyPr>
          <a:lstStyle/>
          <a:p>
            <a:pPr algn="ctr"/>
            <a:r>
              <a:rPr lang="tr-TR" sz="2000" b="1" dirty="0" smtClean="0"/>
              <a:t>ŞÜPHELİ ALACAK KARŞILIĞI AYRILMASINDA ÖZELLİKLİ DURUMLAR </a:t>
            </a:r>
            <a:r>
              <a:rPr lang="tr-TR" dirty="0" smtClean="0"/>
              <a:t/>
            </a:r>
            <a:br>
              <a:rPr lang="tr-TR" dirty="0" smtClean="0"/>
            </a:br>
            <a:endParaRPr lang="tr-TR" dirty="0"/>
          </a:p>
        </p:txBody>
      </p:sp>
      <p:sp>
        <p:nvSpPr>
          <p:cNvPr id="22" name="21 Dikdörtgen"/>
          <p:cNvSpPr/>
          <p:nvPr/>
        </p:nvSpPr>
        <p:spPr>
          <a:xfrm>
            <a:off x="785786" y="2000240"/>
            <a:ext cx="6072230" cy="3785652"/>
          </a:xfrm>
          <a:prstGeom prst="rect">
            <a:avLst/>
          </a:prstGeom>
        </p:spPr>
        <p:txBody>
          <a:bodyPr wrap="square">
            <a:spAutoFit/>
          </a:bodyPr>
          <a:lstStyle/>
          <a:p>
            <a:pPr>
              <a:buFont typeface="Wingdings" pitchFamily="2" charset="2"/>
              <a:buChar char="ü"/>
            </a:pPr>
            <a:r>
              <a:rPr lang="tr-TR" sz="2400" dirty="0" smtClean="0"/>
              <a:t>Kefalete bağlı olan alacaklarda asıl borçlunun yanı sıra kefil  nezdinde de takibata geçilmiş olması gerekir. </a:t>
            </a:r>
          </a:p>
          <a:p>
            <a:pPr>
              <a:buFont typeface="Wingdings" pitchFamily="2" charset="2"/>
              <a:buChar char="ü"/>
            </a:pPr>
            <a:r>
              <a:rPr lang="tr-TR" sz="2400" dirty="0" smtClean="0"/>
              <a:t>Hatır senetleri için şüpheli alacak karşılığı ayrılamaz. </a:t>
            </a:r>
          </a:p>
          <a:p>
            <a:pPr>
              <a:buFont typeface="Wingdings" pitchFamily="2" charset="2"/>
              <a:buChar char="ü"/>
            </a:pPr>
            <a:r>
              <a:rPr lang="tr-TR" sz="2400" dirty="0" smtClean="0"/>
              <a:t>TMSF’ ye devredilen bankalarda bulunan mevduat ve repo hesapları için karşılık ayrılamaz</a:t>
            </a:r>
          </a:p>
          <a:p>
            <a:pPr>
              <a:buFont typeface="Wingdings" pitchFamily="2" charset="2"/>
              <a:buChar char="ü"/>
            </a:pPr>
            <a:r>
              <a:rPr lang="tr-TR" sz="2400" dirty="0" smtClean="0"/>
              <a:t>Grup içi firmalardan olan alacaklar için şüpheli alacak ayrılabilir.</a:t>
            </a:r>
          </a:p>
        </p:txBody>
      </p:sp>
      <p:pic>
        <p:nvPicPr>
          <p:cNvPr id="23" name="Picture 4" descr="ismmmo"/>
          <p:cNvPicPr>
            <a:picLocks noChangeAspect="1" noChangeArrowheads="1"/>
          </p:cNvPicPr>
          <p:nvPr/>
        </p:nvPicPr>
        <p:blipFill>
          <a:blip r:embed="rId3" cstate="print"/>
          <a:srcRect/>
          <a:stretch>
            <a:fillRect/>
          </a:stretch>
        </p:blipFill>
        <p:spPr bwMode="auto">
          <a:xfrm>
            <a:off x="764383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1142976" y="357166"/>
            <a:ext cx="5357850"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46</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429520" y="214290"/>
            <a:ext cx="150019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73536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0" y="214290"/>
            <a:ext cx="750099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14033" y="1449324"/>
              <a:ext cx="2957967"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715272"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428596" y="357166"/>
            <a:ext cx="6858048"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214554"/>
            <a:ext cx="6858048" cy="2308324"/>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15/08/201X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128 ŞÜPHELİ ALACAKLAR                                             XXX</a:t>
            </a:r>
          </a:p>
          <a:p>
            <a:pPr>
              <a:lnSpc>
                <a:spcPct val="80000"/>
              </a:lnSpc>
              <a:buFont typeface="Wingdings" pitchFamily="2" charset="2"/>
              <a:buNone/>
            </a:pPr>
            <a:r>
              <a:rPr lang="tr-TR" b="1" dirty="0" smtClean="0"/>
              <a:t>                121 ALACAK SENETLERİ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31/12/201X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654 KARŞILIK GİDERLERİ                                            XXX                </a:t>
            </a:r>
          </a:p>
          <a:p>
            <a:pPr>
              <a:lnSpc>
                <a:spcPct val="80000"/>
              </a:lnSpc>
              <a:buFont typeface="Wingdings" pitchFamily="2" charset="2"/>
              <a:buNone/>
            </a:pPr>
            <a:r>
              <a:rPr lang="tr-TR" b="1" dirty="0" smtClean="0"/>
              <a:t>                129 ŞÜPHELİ ALACAK KARŞILIĞI                                  XXX</a:t>
            </a:r>
          </a:p>
          <a:p>
            <a:pPr>
              <a:lnSpc>
                <a:spcPct val="80000"/>
              </a:lnSpc>
              <a:buFont typeface="Wingdings" pitchFamily="2" charset="2"/>
              <a:buNone/>
            </a:pPr>
            <a:endParaRPr lang="tr-TR" dirty="0" smtClean="0"/>
          </a:p>
        </p:txBody>
      </p:sp>
      <p:cxnSp>
        <p:nvCxnSpPr>
          <p:cNvPr id="35" name="34 Düz Bağlayıcı"/>
          <p:cNvCxnSpPr/>
          <p:nvPr/>
        </p:nvCxnSpPr>
        <p:spPr>
          <a:xfrm rot="5400000">
            <a:off x="353614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357430"/>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357554" y="2357430"/>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429000"/>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429000"/>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64344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1 Başlık"/>
          <p:cNvSpPr txBox="1">
            <a:spLocks/>
          </p:cNvSpPr>
          <p:nvPr/>
        </p:nvSpPr>
        <p:spPr>
          <a:xfrm>
            <a:off x="500034" y="1071546"/>
            <a:ext cx="6400816" cy="5604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mj-lt"/>
                <a:ea typeface="+mj-ea"/>
                <a:cs typeface="+mj-cs"/>
              </a:rPr>
              <a:t>ŞÜPHELİ ALACAKLAR</a:t>
            </a: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33 Dikdörtgen"/>
          <p:cNvSpPr/>
          <p:nvPr/>
        </p:nvSpPr>
        <p:spPr>
          <a:xfrm>
            <a:off x="500034" y="1571612"/>
            <a:ext cx="4143404" cy="369332"/>
          </a:xfrm>
          <a:prstGeom prst="rect">
            <a:avLst/>
          </a:prstGeom>
        </p:spPr>
        <p:txBody>
          <a:bodyPr wrap="square">
            <a:spAutoFit/>
          </a:bodyPr>
          <a:lstStyle/>
          <a:p>
            <a:r>
              <a:rPr lang="tr-TR" dirty="0" smtClean="0"/>
              <a:t>Şüpheli alacaklarda muhasebeleştirme</a:t>
            </a:r>
            <a:endParaRPr lang="tr-TR" dirty="0"/>
          </a:p>
        </p:txBody>
      </p:sp>
      <p:sp>
        <p:nvSpPr>
          <p:cNvPr id="29" name="28 Slayt Numarası Yer Tutucusu"/>
          <p:cNvSpPr>
            <a:spLocks noGrp="1"/>
          </p:cNvSpPr>
          <p:nvPr>
            <p:ph type="sldNum" sz="quarter" idx="12"/>
          </p:nvPr>
        </p:nvSpPr>
        <p:spPr/>
        <p:txBody>
          <a:bodyPr/>
          <a:lstStyle/>
          <a:p>
            <a:fld id="{FA1C692C-4F2D-45F6-A9A8-8A3A8FE27806}" type="slidenum">
              <a:rPr lang="en-US" smtClean="0"/>
              <a:pPr/>
              <a:t>47</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37"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900" decel="100000" fill="hold"/>
                                        <p:tgtEl>
                                          <p:spTgt spid="3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900" decel="100000" fill="hold"/>
                                        <p:tgtEl>
                                          <p:spTgt spid="4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900" decel="100000" fill="hold"/>
                                        <p:tgtEl>
                                          <p:spTgt spid="4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3" fill="hold">
                            <p:stCondLst>
                              <p:cond delay="1750"/>
                            </p:stCondLst>
                            <p:childTnLst>
                              <p:par>
                                <p:cTn id="34" presetID="1"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1750"/>
                            </p:stCondLst>
                            <p:childTnLst>
                              <p:par>
                                <p:cTn id="37" presetID="17" presetClass="entr" presetSubtype="8"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ppt_x</p:attrName>
                                        </p:attrNameLst>
                                      </p:cBhvr>
                                      <p:tavLst>
                                        <p:tav tm="0">
                                          <p:val>
                                            <p:strVal val="#ppt_x-#ppt_w/2"/>
                                          </p:val>
                                        </p:tav>
                                        <p:tav tm="100000">
                                          <p:val>
                                            <p:strVal val="#ppt_x"/>
                                          </p:val>
                                        </p:tav>
                                      </p:tavLst>
                                    </p:anim>
                                    <p:anim calcmode="lin" valueType="num">
                                      <p:cBhvr>
                                        <p:cTn id="40" dur="500" fill="hold"/>
                                        <p:tgtEl>
                                          <p:spTgt spid="43"/>
                                        </p:tgtEl>
                                        <p:attrNameLst>
                                          <p:attrName>ppt_y</p:attrName>
                                        </p:attrNameLst>
                                      </p:cBhvr>
                                      <p:tavLst>
                                        <p:tav tm="0">
                                          <p:val>
                                            <p:strVal val="#ppt_y"/>
                                          </p:val>
                                        </p:tav>
                                        <p:tav tm="100000">
                                          <p:val>
                                            <p:strVal val="#ppt_y"/>
                                          </p:val>
                                        </p:tav>
                                      </p:tavLst>
                                    </p:anim>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strVal val="#ppt_h"/>
                                          </p:val>
                                        </p:tav>
                                        <p:tav tm="100000">
                                          <p:val>
                                            <p:strVal val="#ppt_h"/>
                                          </p:val>
                                        </p:tav>
                                      </p:tavLst>
                                    </p:anim>
                                  </p:childTnLst>
                                </p:cTn>
                              </p:par>
                            </p:childTnLst>
                          </p:cTn>
                        </p:par>
                        <p:par>
                          <p:cTn id="43" fill="hold">
                            <p:stCondLst>
                              <p:cond delay="2250"/>
                            </p:stCondLst>
                            <p:childTnLst>
                              <p:par>
                                <p:cTn id="44" presetID="17" presetClass="entr" presetSubtype="8"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ppt_x</p:attrName>
                                        </p:attrNameLst>
                                      </p:cBhvr>
                                      <p:tavLst>
                                        <p:tav tm="0">
                                          <p:val>
                                            <p:strVal val="#ppt_x-#ppt_w/2"/>
                                          </p:val>
                                        </p:tav>
                                        <p:tav tm="100000">
                                          <p:val>
                                            <p:strVal val="#ppt_x"/>
                                          </p:val>
                                        </p:tav>
                                      </p:tavLst>
                                    </p:anim>
                                    <p:anim calcmode="lin" valueType="num">
                                      <p:cBhvr>
                                        <p:cTn id="47" dur="500" fill="hold"/>
                                        <p:tgtEl>
                                          <p:spTgt spid="44"/>
                                        </p:tgtEl>
                                        <p:attrNameLst>
                                          <p:attrName>ppt_y</p:attrName>
                                        </p:attrNameLst>
                                      </p:cBhvr>
                                      <p:tavLst>
                                        <p:tav tm="0">
                                          <p:val>
                                            <p:strVal val="#ppt_y"/>
                                          </p:val>
                                        </p:tav>
                                        <p:tav tm="100000">
                                          <p:val>
                                            <p:strVal val="#ppt_y"/>
                                          </p:val>
                                        </p:tav>
                                      </p:tavLst>
                                    </p:anim>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strVal val="#ppt_h"/>
                                          </p:val>
                                        </p:tav>
                                        <p:tav tm="100000">
                                          <p:val>
                                            <p:strVal val="#ppt_h"/>
                                          </p:val>
                                        </p:tav>
                                      </p:tavLst>
                                    </p:anim>
                                  </p:childTnLst>
                                </p:cTn>
                              </p:par>
                            </p:childTnLst>
                          </p:cTn>
                        </p:par>
                        <p:par>
                          <p:cTn id="50" fill="hold">
                            <p:stCondLst>
                              <p:cond delay="2750"/>
                            </p:stCondLst>
                            <p:childTnLst>
                              <p:par>
                                <p:cTn id="51" presetID="22" presetClass="entr" presetSubtype="8" fill="hold"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3250"/>
                            </p:stCondLst>
                            <p:childTnLst>
                              <p:par>
                                <p:cTn id="55" presetID="22" presetClass="entr" presetSubtype="8" fill="hold" nodeType="afterEffect">
                                  <p:stCondLst>
                                    <p:cond delay="0"/>
                                  </p:stCondLst>
                                  <p:childTnLst>
                                    <p:set>
                                      <p:cBhvr>
                                        <p:cTn id="56" dur="1" fill="hold">
                                          <p:stCondLst>
                                            <p:cond delay="0"/>
                                          </p:stCondLst>
                                        </p:cTn>
                                        <p:tgtEl>
                                          <p:spTgt spid="33">
                                            <p:txEl>
                                              <p:pRg st="2" end="2"/>
                                            </p:txEl>
                                          </p:spTgt>
                                        </p:tgtEl>
                                        <p:attrNameLst>
                                          <p:attrName>style.visibility</p:attrName>
                                        </p:attrNameLst>
                                      </p:cBhvr>
                                      <p:to>
                                        <p:strVal val="visible"/>
                                      </p:to>
                                    </p:set>
                                    <p:animEffect transition="in" filter="wipe(left)">
                                      <p:cBhvr>
                                        <p:cTn id="57" dur="500"/>
                                        <p:tgtEl>
                                          <p:spTgt spid="33">
                                            <p:txEl>
                                              <p:pRg st="2" end="2"/>
                                            </p:txEl>
                                          </p:spTgt>
                                        </p:tgtEl>
                                      </p:cBhvr>
                                    </p:animEffect>
                                  </p:childTnLst>
                                </p:cTn>
                              </p:par>
                            </p:childTnLst>
                          </p:cTn>
                        </p:par>
                        <p:par>
                          <p:cTn id="58" fill="hold">
                            <p:stCondLst>
                              <p:cond delay="3750"/>
                            </p:stCondLst>
                            <p:childTnLst>
                              <p:par>
                                <p:cTn id="59" presetID="22" presetClass="entr" presetSubtype="8" fill="hold" nodeType="afterEffect">
                                  <p:stCondLst>
                                    <p:cond delay="0"/>
                                  </p:stCondLst>
                                  <p:childTnLst>
                                    <p:set>
                                      <p:cBhvr>
                                        <p:cTn id="60" dur="1" fill="hold">
                                          <p:stCondLst>
                                            <p:cond delay="0"/>
                                          </p:stCondLst>
                                        </p:cTn>
                                        <p:tgtEl>
                                          <p:spTgt spid="33">
                                            <p:txEl>
                                              <p:pRg st="3" end="3"/>
                                            </p:txEl>
                                          </p:spTgt>
                                        </p:tgtEl>
                                        <p:attrNameLst>
                                          <p:attrName>style.visibility</p:attrName>
                                        </p:attrNameLst>
                                      </p:cBhvr>
                                      <p:to>
                                        <p:strVal val="visible"/>
                                      </p:to>
                                    </p:set>
                                    <p:animEffect transition="in" filter="wipe(left)">
                                      <p:cBhvr>
                                        <p:cTn id="61" dur="500"/>
                                        <p:tgtEl>
                                          <p:spTgt spid="33">
                                            <p:txEl>
                                              <p:pRg st="3" end="3"/>
                                            </p:txEl>
                                          </p:spTgt>
                                        </p:tgtEl>
                                      </p:cBhvr>
                                    </p:animEffect>
                                  </p:childTnLst>
                                </p:cTn>
                              </p:par>
                            </p:childTnLst>
                          </p:cTn>
                        </p:par>
                        <p:par>
                          <p:cTn id="62" fill="hold">
                            <p:stCondLst>
                              <p:cond delay="4250"/>
                            </p:stCondLst>
                            <p:childTnLst>
                              <p:par>
                                <p:cTn id="63" presetID="17"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ppt_x</p:attrName>
                                        </p:attrNameLst>
                                      </p:cBhvr>
                                      <p:tavLst>
                                        <p:tav tm="0">
                                          <p:val>
                                            <p:strVal val="#ppt_x-#ppt_w/2"/>
                                          </p:val>
                                        </p:tav>
                                        <p:tav tm="100000">
                                          <p:val>
                                            <p:strVal val="#ppt_x"/>
                                          </p:val>
                                        </p:tav>
                                      </p:tavLst>
                                    </p:anim>
                                    <p:anim calcmode="lin" valueType="num">
                                      <p:cBhvr>
                                        <p:cTn id="66" dur="500" fill="hold"/>
                                        <p:tgtEl>
                                          <p:spTgt spid="45"/>
                                        </p:tgtEl>
                                        <p:attrNameLst>
                                          <p:attrName>ppt_y</p:attrName>
                                        </p:attrNameLst>
                                      </p:cBhvr>
                                      <p:tavLst>
                                        <p:tav tm="0">
                                          <p:val>
                                            <p:strVal val="#ppt_y"/>
                                          </p:val>
                                        </p:tav>
                                        <p:tav tm="100000">
                                          <p:val>
                                            <p:strVal val="#ppt_y"/>
                                          </p:val>
                                        </p:tav>
                                      </p:tavLst>
                                    </p:anim>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childTnLst>
                          </p:cTn>
                        </p:par>
                        <p:par>
                          <p:cTn id="69" fill="hold">
                            <p:stCondLst>
                              <p:cond delay="4750"/>
                            </p:stCondLst>
                            <p:childTnLst>
                              <p:par>
                                <p:cTn id="70" presetID="17"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ppt_x</p:attrName>
                                        </p:attrNameLst>
                                      </p:cBhvr>
                                      <p:tavLst>
                                        <p:tav tm="0">
                                          <p:val>
                                            <p:strVal val="#ppt_x-#ppt_w/2"/>
                                          </p:val>
                                        </p:tav>
                                        <p:tav tm="100000">
                                          <p:val>
                                            <p:strVal val="#ppt_x"/>
                                          </p:val>
                                        </p:tav>
                                      </p:tavLst>
                                    </p:anim>
                                    <p:anim calcmode="lin" valueType="num">
                                      <p:cBhvr>
                                        <p:cTn id="73" dur="500" fill="hold"/>
                                        <p:tgtEl>
                                          <p:spTgt spid="46"/>
                                        </p:tgtEl>
                                        <p:attrNameLst>
                                          <p:attrName>ppt_y</p:attrName>
                                        </p:attrNameLst>
                                      </p:cBhvr>
                                      <p:tavLst>
                                        <p:tav tm="0">
                                          <p:val>
                                            <p:strVal val="#ppt_y"/>
                                          </p:val>
                                        </p:tav>
                                        <p:tav tm="100000">
                                          <p:val>
                                            <p:strVal val="#ppt_y"/>
                                          </p:val>
                                        </p:tav>
                                      </p:tavLst>
                                    </p:anim>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par>
                          <p:cTn id="76" fill="hold">
                            <p:stCondLst>
                              <p:cond delay="5250"/>
                            </p:stCondLst>
                            <p:childTnLst>
                              <p:par>
                                <p:cTn id="77" presetID="22" presetClass="entr" presetSubtype="8" fill="hold" nodeType="afterEffect">
                                  <p:stCondLst>
                                    <p:cond delay="0"/>
                                  </p:stCondLst>
                                  <p:childTnLst>
                                    <p:set>
                                      <p:cBhvr>
                                        <p:cTn id="78" dur="1" fill="hold">
                                          <p:stCondLst>
                                            <p:cond delay="0"/>
                                          </p:stCondLst>
                                        </p:cTn>
                                        <p:tgtEl>
                                          <p:spTgt spid="33">
                                            <p:txEl>
                                              <p:pRg st="5" end="5"/>
                                            </p:txEl>
                                          </p:spTgt>
                                        </p:tgtEl>
                                        <p:attrNameLst>
                                          <p:attrName>style.visibility</p:attrName>
                                        </p:attrNameLst>
                                      </p:cBhvr>
                                      <p:to>
                                        <p:strVal val="visible"/>
                                      </p:to>
                                    </p:set>
                                    <p:animEffect transition="in" filter="wipe(left)">
                                      <p:cBhvr>
                                        <p:cTn id="79" dur="500"/>
                                        <p:tgtEl>
                                          <p:spTgt spid="33">
                                            <p:txEl>
                                              <p:pRg st="5" end="5"/>
                                            </p:txEl>
                                          </p:spTgt>
                                        </p:tgtEl>
                                      </p:cBhvr>
                                    </p:animEffect>
                                  </p:childTnLst>
                                </p:cTn>
                              </p:par>
                            </p:childTnLst>
                          </p:cTn>
                        </p:par>
                        <p:par>
                          <p:cTn id="80" fill="hold">
                            <p:stCondLst>
                              <p:cond delay="5750"/>
                            </p:stCondLst>
                            <p:childTnLst>
                              <p:par>
                                <p:cTn id="81" presetID="22" presetClass="entr" presetSubtype="8" fill="hold" nodeType="afterEffect">
                                  <p:stCondLst>
                                    <p:cond delay="0"/>
                                  </p:stCondLst>
                                  <p:childTnLst>
                                    <p:set>
                                      <p:cBhvr>
                                        <p:cTn id="82" dur="1" fill="hold">
                                          <p:stCondLst>
                                            <p:cond delay="0"/>
                                          </p:stCondLst>
                                        </p:cTn>
                                        <p:tgtEl>
                                          <p:spTgt spid="33">
                                            <p:txEl>
                                              <p:pRg st="7" end="7"/>
                                            </p:txEl>
                                          </p:spTgt>
                                        </p:tgtEl>
                                        <p:attrNameLst>
                                          <p:attrName>style.visibility</p:attrName>
                                        </p:attrNameLst>
                                      </p:cBhvr>
                                      <p:to>
                                        <p:strVal val="visible"/>
                                      </p:to>
                                    </p:set>
                                    <p:animEffect transition="in" filter="wipe(left)">
                                      <p:cBhvr>
                                        <p:cTn id="83" dur="500"/>
                                        <p:tgtEl>
                                          <p:spTgt spid="33">
                                            <p:txEl>
                                              <p:pRg st="7" end="7"/>
                                            </p:txEl>
                                          </p:spTgt>
                                        </p:tgtEl>
                                      </p:cBhvr>
                                    </p:animEffect>
                                  </p:childTnLst>
                                </p:cTn>
                              </p:par>
                            </p:childTnLst>
                          </p:cTn>
                        </p:par>
                        <p:par>
                          <p:cTn id="84" fill="hold">
                            <p:stCondLst>
                              <p:cond delay="6250"/>
                            </p:stCondLst>
                            <p:childTnLst>
                              <p:par>
                                <p:cTn id="85" presetID="22" presetClass="entr" presetSubtype="8" fill="hold" nodeType="afterEffect">
                                  <p:stCondLst>
                                    <p:cond delay="0"/>
                                  </p:stCondLst>
                                  <p:childTnLst>
                                    <p:set>
                                      <p:cBhvr>
                                        <p:cTn id="86" dur="1" fill="hold">
                                          <p:stCondLst>
                                            <p:cond delay="0"/>
                                          </p:stCondLst>
                                        </p:cTn>
                                        <p:tgtEl>
                                          <p:spTgt spid="33">
                                            <p:txEl>
                                              <p:pRg st="8" end="8"/>
                                            </p:txEl>
                                          </p:spTgt>
                                        </p:tgtEl>
                                        <p:attrNameLst>
                                          <p:attrName>style.visibility</p:attrName>
                                        </p:attrNameLst>
                                      </p:cBhvr>
                                      <p:to>
                                        <p:strVal val="visible"/>
                                      </p:to>
                                    </p:set>
                                    <p:animEffect transition="in" filter="wipe(left)">
                                      <p:cBhvr>
                                        <p:cTn id="87" dur="500"/>
                                        <p:tgtEl>
                                          <p:spTgt spid="33">
                                            <p:txEl>
                                              <p:pRg st="8" end="8"/>
                                            </p:txEl>
                                          </p:spTgt>
                                        </p:tgtEl>
                                      </p:cBhvr>
                                    </p:animEffect>
                                  </p:childTnLst>
                                </p:cTn>
                              </p:par>
                            </p:childTnLst>
                          </p:cTn>
                        </p:par>
                        <p:par>
                          <p:cTn id="88" fill="hold">
                            <p:stCondLst>
                              <p:cond delay="6750"/>
                            </p:stCondLst>
                            <p:childTnLst>
                              <p:par>
                                <p:cTn id="89" presetID="17" presetClass="entr" presetSubtype="8" fill="hold" nodeType="after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ppt_x</p:attrName>
                                        </p:attrNameLst>
                                      </p:cBhvr>
                                      <p:tavLst>
                                        <p:tav tm="0">
                                          <p:val>
                                            <p:strVal val="#ppt_x-#ppt_w/2"/>
                                          </p:val>
                                        </p:tav>
                                        <p:tav tm="100000">
                                          <p:val>
                                            <p:strVal val="#ppt_x"/>
                                          </p:val>
                                        </p:tav>
                                      </p:tavLst>
                                    </p:anim>
                                    <p:anim calcmode="lin" valueType="num">
                                      <p:cBhvr>
                                        <p:cTn id="92" dur="500" fill="hold"/>
                                        <p:tgtEl>
                                          <p:spTgt spid="47"/>
                                        </p:tgtEl>
                                        <p:attrNameLst>
                                          <p:attrName>ppt_y</p:attrName>
                                        </p:attrNameLst>
                                      </p:cBhvr>
                                      <p:tavLst>
                                        <p:tav tm="0">
                                          <p:val>
                                            <p:strVal val="#ppt_y"/>
                                          </p:val>
                                        </p:tav>
                                        <p:tav tm="100000">
                                          <p:val>
                                            <p:strVal val="#ppt_y"/>
                                          </p:val>
                                        </p:tav>
                                      </p:tavLst>
                                    </p:anim>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643834" y="214290"/>
            <a:ext cx="1285884" cy="6357982"/>
            <a:chOff x="4191381" y="1371600"/>
            <a:chExt cx="3425571" cy="4114800"/>
          </a:xfrm>
        </p:grpSpPr>
        <p:grpSp>
          <p:nvGrpSpPr>
            <p:cNvPr id="3" name="Inside-right"/>
            <p:cNvGrpSpPr/>
            <p:nvPr/>
          </p:nvGrpSpPr>
          <p:grpSpPr>
            <a:xfrm rot="10800000">
              <a:off x="4191381" y="1371600"/>
              <a:ext cx="3425571" cy="4114800"/>
              <a:chOff x="1527048" y="1371600"/>
              <a:chExt cx="3425571" cy="4114800"/>
            </a:xfrm>
          </p:grpSpPr>
          <p:sp>
            <p:nvSpPr>
              <p:cNvPr id="141" name="Rounded Rectangle 140"/>
              <p:cNvSpPr/>
              <p:nvPr/>
            </p:nvSpPr>
            <p:spPr>
              <a:xfrm>
                <a:off x="1527048" y="1371600"/>
                <a:ext cx="3425571"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0" y="214290"/>
            <a:ext cx="7786710" cy="6357982"/>
            <a:chOff x="1527048" y="1325366"/>
            <a:chExt cx="3073146" cy="4114800"/>
          </a:xfrm>
        </p:grpSpPr>
        <p:sp>
          <p:nvSpPr>
            <p:cNvPr id="103" name="Rounded Rectangle 102"/>
            <p:cNvSpPr/>
            <p:nvPr/>
          </p:nvSpPr>
          <p:spPr>
            <a:xfrm>
              <a:off x="1527048" y="1325366"/>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43033" y="1417834"/>
              <a:ext cx="29571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571472" y="357166"/>
            <a:ext cx="7072362" cy="642942"/>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786610" cy="2308324"/>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15 /10/201X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100/102 KASA/BANKA                                               XXX</a:t>
            </a:r>
          </a:p>
          <a:p>
            <a:pPr>
              <a:lnSpc>
                <a:spcPct val="80000"/>
              </a:lnSpc>
              <a:buFont typeface="Wingdings" pitchFamily="2" charset="2"/>
              <a:buNone/>
            </a:pPr>
            <a:r>
              <a:rPr lang="tr-TR" b="1" dirty="0" smtClean="0"/>
              <a:t>                128 ŞÜPHELİ ALACAKLAR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15 /10/201X</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129 ŞÜPHELİ ALACAK KARŞILIĞI                               XXX                </a:t>
            </a:r>
          </a:p>
          <a:p>
            <a:pPr>
              <a:lnSpc>
                <a:spcPct val="80000"/>
              </a:lnSpc>
              <a:buFont typeface="Wingdings" pitchFamily="2" charset="2"/>
              <a:buNone/>
            </a:pPr>
            <a:r>
              <a:rPr lang="tr-TR" b="1" dirty="0" smtClean="0"/>
              <a:t>                644 KONUSU KALMAYAN KARŞILIKLAR                      XXX</a:t>
            </a:r>
          </a:p>
          <a:p>
            <a:pPr>
              <a:lnSpc>
                <a:spcPct val="80000"/>
              </a:lnSpc>
              <a:buFont typeface="Wingdings" pitchFamily="2" charset="2"/>
              <a:buNone/>
            </a:pPr>
            <a:endParaRPr lang="tr-TR" dirty="0" smtClean="0"/>
          </a:p>
        </p:txBody>
      </p:sp>
      <p:cxnSp>
        <p:nvCxnSpPr>
          <p:cNvPr id="35" name="34 Düz Bağlayıcı"/>
          <p:cNvCxnSpPr/>
          <p:nvPr/>
        </p:nvCxnSpPr>
        <p:spPr>
          <a:xfrm rot="5400000">
            <a:off x="3750463"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14348"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571868"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571868" y="3643314"/>
            <a:ext cx="150019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643446"/>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1 Başlık"/>
          <p:cNvSpPr txBox="1">
            <a:spLocks/>
          </p:cNvSpPr>
          <p:nvPr/>
        </p:nvSpPr>
        <p:spPr>
          <a:xfrm>
            <a:off x="428596" y="1000108"/>
            <a:ext cx="6400816" cy="774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mj-lt"/>
                <a:ea typeface="+mj-ea"/>
                <a:cs typeface="+mj-cs"/>
              </a:rPr>
              <a:t>ŞÜPHELİ ALACAKLAR</a:t>
            </a: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0" name="29 Dikdörtgen"/>
          <p:cNvSpPr/>
          <p:nvPr/>
        </p:nvSpPr>
        <p:spPr>
          <a:xfrm>
            <a:off x="357158" y="1714488"/>
            <a:ext cx="5453769" cy="369332"/>
          </a:xfrm>
          <a:prstGeom prst="rect">
            <a:avLst/>
          </a:prstGeom>
        </p:spPr>
        <p:txBody>
          <a:bodyPr wrap="square">
            <a:spAutoFit/>
          </a:bodyPr>
          <a:lstStyle/>
          <a:p>
            <a:r>
              <a:rPr lang="tr-TR" b="1" dirty="0" smtClean="0"/>
              <a:t>Alacak sonradan tahsil edildiğinde</a:t>
            </a:r>
            <a:endParaRPr lang="tr-TR" dirty="0" smtClean="0"/>
          </a:p>
        </p:txBody>
      </p:sp>
      <p:sp>
        <p:nvSpPr>
          <p:cNvPr id="29" name="28 Slayt Numarası Yer Tutucusu"/>
          <p:cNvSpPr>
            <a:spLocks noGrp="1"/>
          </p:cNvSpPr>
          <p:nvPr>
            <p:ph type="sldNum" sz="quarter" idx="12"/>
          </p:nvPr>
        </p:nvSpPr>
        <p:spPr/>
        <p:txBody>
          <a:bodyPr/>
          <a:lstStyle/>
          <a:p>
            <a:fld id="{FA1C692C-4F2D-45F6-A9A8-8A3A8FE27806}" type="slidenum">
              <a:rPr lang="en-US" smtClean="0"/>
              <a:pPr/>
              <a:t>48</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3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900" decel="100000" fill="hold"/>
                                        <p:tgtEl>
                                          <p:spTgt spid="3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900" decel="100000" fill="hold"/>
                                        <p:tgtEl>
                                          <p:spTgt spid="4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8" fill="hold">
                            <p:stCondLst>
                              <p:cond delay="1750"/>
                            </p:stCondLst>
                            <p:childTnLst>
                              <p:par>
                                <p:cTn id="39" presetID="17" presetClass="entr" presetSubtype="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ppt_x</p:attrName>
                                        </p:attrNameLst>
                                      </p:cBhvr>
                                      <p:tavLst>
                                        <p:tav tm="0">
                                          <p:val>
                                            <p:strVal val="#ppt_x-#ppt_w/2"/>
                                          </p:val>
                                        </p:tav>
                                        <p:tav tm="100000">
                                          <p:val>
                                            <p:strVal val="#ppt_x"/>
                                          </p:val>
                                        </p:tav>
                                      </p:tavLst>
                                    </p:anim>
                                    <p:anim calcmode="lin" valueType="num">
                                      <p:cBhvr>
                                        <p:cTn id="42" dur="500" fill="hold"/>
                                        <p:tgtEl>
                                          <p:spTgt spid="43"/>
                                        </p:tgtEl>
                                        <p:attrNameLst>
                                          <p:attrName>ppt_y</p:attrName>
                                        </p:attrNameLst>
                                      </p:cBhvr>
                                      <p:tavLst>
                                        <p:tav tm="0">
                                          <p:val>
                                            <p:strVal val="#ppt_y"/>
                                          </p:val>
                                        </p:tav>
                                        <p:tav tm="100000">
                                          <p:val>
                                            <p:strVal val="#ppt_y"/>
                                          </p:val>
                                        </p:tav>
                                      </p:tavLst>
                                    </p:anim>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strVal val="#ppt_h"/>
                                          </p:val>
                                        </p:tav>
                                        <p:tav tm="100000">
                                          <p:val>
                                            <p:strVal val="#ppt_h"/>
                                          </p:val>
                                        </p:tav>
                                      </p:tavLst>
                                    </p:anim>
                                  </p:childTnLst>
                                </p:cTn>
                              </p:par>
                            </p:childTnLst>
                          </p:cTn>
                        </p:par>
                        <p:par>
                          <p:cTn id="45" fill="hold">
                            <p:stCondLst>
                              <p:cond delay="2250"/>
                            </p:stCondLst>
                            <p:childTnLst>
                              <p:par>
                                <p:cTn id="46" presetID="17" presetClass="entr" presetSubtype="8"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ppt_x</p:attrName>
                                        </p:attrNameLst>
                                      </p:cBhvr>
                                      <p:tavLst>
                                        <p:tav tm="0">
                                          <p:val>
                                            <p:strVal val="#ppt_x-#ppt_w/2"/>
                                          </p:val>
                                        </p:tav>
                                        <p:tav tm="100000">
                                          <p:val>
                                            <p:strVal val="#ppt_x"/>
                                          </p:val>
                                        </p:tav>
                                      </p:tavLst>
                                    </p:anim>
                                    <p:anim calcmode="lin" valueType="num">
                                      <p:cBhvr>
                                        <p:cTn id="49" dur="500" fill="hold"/>
                                        <p:tgtEl>
                                          <p:spTgt spid="44"/>
                                        </p:tgtEl>
                                        <p:attrNameLst>
                                          <p:attrName>ppt_y</p:attrName>
                                        </p:attrNameLst>
                                      </p:cBhvr>
                                      <p:tavLst>
                                        <p:tav tm="0">
                                          <p:val>
                                            <p:strVal val="#ppt_y"/>
                                          </p:val>
                                        </p:tav>
                                        <p:tav tm="100000">
                                          <p:val>
                                            <p:strVal val="#ppt_y"/>
                                          </p:val>
                                        </p:tav>
                                      </p:tavLst>
                                    </p:anim>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strVal val="#ppt_h"/>
                                          </p:val>
                                        </p:tav>
                                        <p:tav tm="100000">
                                          <p:val>
                                            <p:strVal val="#ppt_h"/>
                                          </p:val>
                                        </p:tav>
                                      </p:tavLst>
                                    </p:anim>
                                  </p:childTnLst>
                                </p:cTn>
                              </p:par>
                            </p:childTnLst>
                          </p:cTn>
                        </p:par>
                        <p:par>
                          <p:cTn id="52" fill="hold">
                            <p:stCondLst>
                              <p:cond delay="2750"/>
                            </p:stCondLst>
                            <p:childTnLst>
                              <p:par>
                                <p:cTn id="53" presetID="22" presetClass="entr" presetSubtype="8" fill="hold" nodeType="after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wipe(left)">
                                      <p:cBhvr>
                                        <p:cTn id="55" dur="500"/>
                                        <p:tgtEl>
                                          <p:spTgt spid="33">
                                            <p:txEl>
                                              <p:pRg st="0" end="0"/>
                                            </p:txEl>
                                          </p:spTgt>
                                        </p:tgtEl>
                                      </p:cBhvr>
                                    </p:animEffect>
                                  </p:childTnLst>
                                </p:cTn>
                              </p:par>
                            </p:childTnLst>
                          </p:cTn>
                        </p:par>
                        <p:par>
                          <p:cTn id="56" fill="hold">
                            <p:stCondLst>
                              <p:cond delay="3250"/>
                            </p:stCondLst>
                            <p:childTnLst>
                              <p:par>
                                <p:cTn id="57" presetID="22" presetClass="entr" presetSubtype="8" fill="hold" nodeType="afterEffect">
                                  <p:stCondLst>
                                    <p:cond delay="0"/>
                                  </p:stCondLst>
                                  <p:childTnLst>
                                    <p:set>
                                      <p:cBhvr>
                                        <p:cTn id="58" dur="1" fill="hold">
                                          <p:stCondLst>
                                            <p:cond delay="0"/>
                                          </p:stCondLst>
                                        </p:cTn>
                                        <p:tgtEl>
                                          <p:spTgt spid="33">
                                            <p:txEl>
                                              <p:pRg st="2" end="2"/>
                                            </p:txEl>
                                          </p:spTgt>
                                        </p:tgtEl>
                                        <p:attrNameLst>
                                          <p:attrName>style.visibility</p:attrName>
                                        </p:attrNameLst>
                                      </p:cBhvr>
                                      <p:to>
                                        <p:strVal val="visible"/>
                                      </p:to>
                                    </p:set>
                                    <p:animEffect transition="in" filter="wipe(left)">
                                      <p:cBhvr>
                                        <p:cTn id="59" dur="500"/>
                                        <p:tgtEl>
                                          <p:spTgt spid="33">
                                            <p:txEl>
                                              <p:pRg st="2" end="2"/>
                                            </p:txEl>
                                          </p:spTgt>
                                        </p:tgtEl>
                                      </p:cBhvr>
                                    </p:animEffect>
                                  </p:childTnLst>
                                </p:cTn>
                              </p:par>
                            </p:childTnLst>
                          </p:cTn>
                        </p:par>
                        <p:par>
                          <p:cTn id="60" fill="hold">
                            <p:stCondLst>
                              <p:cond delay="3750"/>
                            </p:stCondLst>
                            <p:childTnLst>
                              <p:par>
                                <p:cTn id="61" presetID="22" presetClass="entr" presetSubtype="8" fill="hold" nodeType="afterEffect">
                                  <p:stCondLst>
                                    <p:cond delay="0"/>
                                  </p:stCondLst>
                                  <p:childTnLst>
                                    <p:set>
                                      <p:cBhvr>
                                        <p:cTn id="62" dur="1" fill="hold">
                                          <p:stCondLst>
                                            <p:cond delay="0"/>
                                          </p:stCondLst>
                                        </p:cTn>
                                        <p:tgtEl>
                                          <p:spTgt spid="33">
                                            <p:txEl>
                                              <p:pRg st="3" end="3"/>
                                            </p:txEl>
                                          </p:spTgt>
                                        </p:tgtEl>
                                        <p:attrNameLst>
                                          <p:attrName>style.visibility</p:attrName>
                                        </p:attrNameLst>
                                      </p:cBhvr>
                                      <p:to>
                                        <p:strVal val="visible"/>
                                      </p:to>
                                    </p:set>
                                    <p:animEffect transition="in" filter="wipe(left)">
                                      <p:cBhvr>
                                        <p:cTn id="63" dur="500"/>
                                        <p:tgtEl>
                                          <p:spTgt spid="33">
                                            <p:txEl>
                                              <p:pRg st="3" end="3"/>
                                            </p:txEl>
                                          </p:spTgt>
                                        </p:tgtEl>
                                      </p:cBhvr>
                                    </p:animEffect>
                                  </p:childTnLst>
                                </p:cTn>
                              </p:par>
                            </p:childTnLst>
                          </p:cTn>
                        </p:par>
                        <p:par>
                          <p:cTn id="64" fill="hold">
                            <p:stCondLst>
                              <p:cond delay="4250"/>
                            </p:stCondLst>
                            <p:childTnLst>
                              <p:par>
                                <p:cTn id="65" presetID="17"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ppt_x</p:attrName>
                                        </p:attrNameLst>
                                      </p:cBhvr>
                                      <p:tavLst>
                                        <p:tav tm="0">
                                          <p:val>
                                            <p:strVal val="#ppt_x-#ppt_w/2"/>
                                          </p:val>
                                        </p:tav>
                                        <p:tav tm="100000">
                                          <p:val>
                                            <p:strVal val="#ppt_x"/>
                                          </p:val>
                                        </p:tav>
                                      </p:tavLst>
                                    </p:anim>
                                    <p:anim calcmode="lin" valueType="num">
                                      <p:cBhvr>
                                        <p:cTn id="68" dur="500" fill="hold"/>
                                        <p:tgtEl>
                                          <p:spTgt spid="45"/>
                                        </p:tgtEl>
                                        <p:attrNameLst>
                                          <p:attrName>ppt_y</p:attrName>
                                        </p:attrNameLst>
                                      </p:cBhvr>
                                      <p:tavLst>
                                        <p:tav tm="0">
                                          <p:val>
                                            <p:strVal val="#ppt_y"/>
                                          </p:val>
                                        </p:tav>
                                        <p:tav tm="100000">
                                          <p:val>
                                            <p:strVal val="#ppt_y"/>
                                          </p:val>
                                        </p:tav>
                                      </p:tavLst>
                                    </p:anim>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strVal val="#ppt_h"/>
                                          </p:val>
                                        </p:tav>
                                        <p:tav tm="100000">
                                          <p:val>
                                            <p:strVal val="#ppt_h"/>
                                          </p:val>
                                        </p:tav>
                                      </p:tavLst>
                                    </p:anim>
                                  </p:childTnLst>
                                </p:cTn>
                              </p:par>
                            </p:childTnLst>
                          </p:cTn>
                        </p:par>
                        <p:par>
                          <p:cTn id="71" fill="hold">
                            <p:stCondLst>
                              <p:cond delay="4750"/>
                            </p:stCondLst>
                            <p:childTnLst>
                              <p:par>
                                <p:cTn id="72" presetID="17" presetClass="entr" presetSubtype="8"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ppt_x</p:attrName>
                                        </p:attrNameLst>
                                      </p:cBhvr>
                                      <p:tavLst>
                                        <p:tav tm="0">
                                          <p:val>
                                            <p:strVal val="#ppt_x-#ppt_w/2"/>
                                          </p:val>
                                        </p:tav>
                                        <p:tav tm="100000">
                                          <p:val>
                                            <p:strVal val="#ppt_x"/>
                                          </p:val>
                                        </p:tav>
                                      </p:tavLst>
                                    </p:anim>
                                    <p:anim calcmode="lin" valueType="num">
                                      <p:cBhvr>
                                        <p:cTn id="75" dur="500" fill="hold"/>
                                        <p:tgtEl>
                                          <p:spTgt spid="46"/>
                                        </p:tgtEl>
                                        <p:attrNameLst>
                                          <p:attrName>ppt_y</p:attrName>
                                        </p:attrNameLst>
                                      </p:cBhvr>
                                      <p:tavLst>
                                        <p:tav tm="0">
                                          <p:val>
                                            <p:strVal val="#ppt_y"/>
                                          </p:val>
                                        </p:tav>
                                        <p:tav tm="100000">
                                          <p:val>
                                            <p:strVal val="#ppt_y"/>
                                          </p:val>
                                        </p:tav>
                                      </p:tavLst>
                                    </p:anim>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strVal val="#ppt_h"/>
                                          </p:val>
                                        </p:tav>
                                        <p:tav tm="100000">
                                          <p:val>
                                            <p:strVal val="#ppt_h"/>
                                          </p:val>
                                        </p:tav>
                                      </p:tavLst>
                                    </p:anim>
                                  </p:childTnLst>
                                </p:cTn>
                              </p:par>
                            </p:childTnLst>
                          </p:cTn>
                        </p:par>
                        <p:par>
                          <p:cTn id="78" fill="hold">
                            <p:stCondLst>
                              <p:cond delay="5250"/>
                            </p:stCondLst>
                            <p:childTnLst>
                              <p:par>
                                <p:cTn id="79" presetID="22" presetClass="entr" presetSubtype="8" fill="hold" nodeType="afterEffect">
                                  <p:stCondLst>
                                    <p:cond delay="0"/>
                                  </p:stCondLst>
                                  <p:childTnLst>
                                    <p:set>
                                      <p:cBhvr>
                                        <p:cTn id="80" dur="1" fill="hold">
                                          <p:stCondLst>
                                            <p:cond delay="0"/>
                                          </p:stCondLst>
                                        </p:cTn>
                                        <p:tgtEl>
                                          <p:spTgt spid="33">
                                            <p:txEl>
                                              <p:pRg st="5" end="5"/>
                                            </p:txEl>
                                          </p:spTgt>
                                        </p:tgtEl>
                                        <p:attrNameLst>
                                          <p:attrName>style.visibility</p:attrName>
                                        </p:attrNameLst>
                                      </p:cBhvr>
                                      <p:to>
                                        <p:strVal val="visible"/>
                                      </p:to>
                                    </p:set>
                                    <p:animEffect transition="in" filter="wipe(left)">
                                      <p:cBhvr>
                                        <p:cTn id="81" dur="500"/>
                                        <p:tgtEl>
                                          <p:spTgt spid="33">
                                            <p:txEl>
                                              <p:pRg st="5" end="5"/>
                                            </p:txEl>
                                          </p:spTgt>
                                        </p:tgtEl>
                                      </p:cBhvr>
                                    </p:animEffect>
                                  </p:childTnLst>
                                </p:cTn>
                              </p:par>
                            </p:childTnLst>
                          </p:cTn>
                        </p:par>
                        <p:par>
                          <p:cTn id="82" fill="hold">
                            <p:stCondLst>
                              <p:cond delay="5750"/>
                            </p:stCondLst>
                            <p:childTnLst>
                              <p:par>
                                <p:cTn id="83" presetID="22" presetClass="entr" presetSubtype="8" fill="hold" nodeType="afterEffect">
                                  <p:stCondLst>
                                    <p:cond delay="0"/>
                                  </p:stCondLst>
                                  <p:childTnLst>
                                    <p:set>
                                      <p:cBhvr>
                                        <p:cTn id="84" dur="1" fill="hold">
                                          <p:stCondLst>
                                            <p:cond delay="0"/>
                                          </p:stCondLst>
                                        </p:cTn>
                                        <p:tgtEl>
                                          <p:spTgt spid="33">
                                            <p:txEl>
                                              <p:pRg st="7" end="7"/>
                                            </p:txEl>
                                          </p:spTgt>
                                        </p:tgtEl>
                                        <p:attrNameLst>
                                          <p:attrName>style.visibility</p:attrName>
                                        </p:attrNameLst>
                                      </p:cBhvr>
                                      <p:to>
                                        <p:strVal val="visible"/>
                                      </p:to>
                                    </p:set>
                                    <p:animEffect transition="in" filter="wipe(left)">
                                      <p:cBhvr>
                                        <p:cTn id="85" dur="500"/>
                                        <p:tgtEl>
                                          <p:spTgt spid="33">
                                            <p:txEl>
                                              <p:pRg st="7" end="7"/>
                                            </p:txEl>
                                          </p:spTgt>
                                        </p:tgtEl>
                                      </p:cBhvr>
                                    </p:animEffect>
                                  </p:childTnLst>
                                </p:cTn>
                              </p:par>
                            </p:childTnLst>
                          </p:cTn>
                        </p:par>
                        <p:par>
                          <p:cTn id="86" fill="hold">
                            <p:stCondLst>
                              <p:cond delay="6250"/>
                            </p:stCondLst>
                            <p:childTnLst>
                              <p:par>
                                <p:cTn id="87" presetID="22" presetClass="entr" presetSubtype="8" fill="hold" nodeType="afterEffect">
                                  <p:stCondLst>
                                    <p:cond delay="0"/>
                                  </p:stCondLst>
                                  <p:childTnLst>
                                    <p:set>
                                      <p:cBhvr>
                                        <p:cTn id="88" dur="1" fill="hold">
                                          <p:stCondLst>
                                            <p:cond delay="0"/>
                                          </p:stCondLst>
                                        </p:cTn>
                                        <p:tgtEl>
                                          <p:spTgt spid="33">
                                            <p:txEl>
                                              <p:pRg st="8" end="8"/>
                                            </p:txEl>
                                          </p:spTgt>
                                        </p:tgtEl>
                                        <p:attrNameLst>
                                          <p:attrName>style.visibility</p:attrName>
                                        </p:attrNameLst>
                                      </p:cBhvr>
                                      <p:to>
                                        <p:strVal val="visible"/>
                                      </p:to>
                                    </p:set>
                                    <p:animEffect transition="in" filter="wipe(left)">
                                      <p:cBhvr>
                                        <p:cTn id="89" dur="500"/>
                                        <p:tgtEl>
                                          <p:spTgt spid="33">
                                            <p:txEl>
                                              <p:pRg st="8" end="8"/>
                                            </p:txEl>
                                          </p:spTgt>
                                        </p:tgtEl>
                                      </p:cBhvr>
                                    </p:animEffect>
                                  </p:childTnLst>
                                </p:cTn>
                              </p:par>
                            </p:childTnLst>
                          </p:cTn>
                        </p:par>
                        <p:par>
                          <p:cTn id="90" fill="hold">
                            <p:stCondLst>
                              <p:cond delay="6750"/>
                            </p:stCondLst>
                            <p:childTnLst>
                              <p:par>
                                <p:cTn id="91" presetID="17" presetClass="entr" presetSubtype="8"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ppt_x</p:attrName>
                                        </p:attrNameLst>
                                      </p:cBhvr>
                                      <p:tavLst>
                                        <p:tav tm="0">
                                          <p:val>
                                            <p:strVal val="#ppt_x-#ppt_w/2"/>
                                          </p:val>
                                        </p:tav>
                                        <p:tav tm="100000">
                                          <p:val>
                                            <p:strVal val="#ppt_x"/>
                                          </p:val>
                                        </p:tav>
                                      </p:tavLst>
                                    </p:anim>
                                    <p:anim calcmode="lin" valueType="num">
                                      <p:cBhvr>
                                        <p:cTn id="94" dur="500" fill="hold"/>
                                        <p:tgtEl>
                                          <p:spTgt spid="47"/>
                                        </p:tgtEl>
                                        <p:attrNameLst>
                                          <p:attrName>ppt_y</p:attrName>
                                        </p:attrNameLst>
                                      </p:cBhvr>
                                      <p:tavLst>
                                        <p:tav tm="0">
                                          <p:val>
                                            <p:strVal val="#ppt_y"/>
                                          </p:val>
                                        </p:tav>
                                        <p:tav tm="100000">
                                          <p:val>
                                            <p:strVal val="#ppt_y"/>
                                          </p:val>
                                        </p:tav>
                                      </p:tavLst>
                                    </p:anim>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072198" y="214290"/>
            <a:ext cx="285752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642910" y="214290"/>
            <a:ext cx="5429287" cy="6357982"/>
            <a:chOff x="1527048" y="1371600"/>
            <a:chExt cx="3053881"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3"/>
              <a:ext cx="2889289" cy="398671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0" name="19 Dikdörtgen"/>
          <p:cNvSpPr/>
          <p:nvPr/>
        </p:nvSpPr>
        <p:spPr>
          <a:xfrm>
            <a:off x="1285852" y="1214422"/>
            <a:ext cx="4500594" cy="461665"/>
          </a:xfrm>
          <a:prstGeom prst="rect">
            <a:avLst/>
          </a:prstGeom>
        </p:spPr>
        <p:txBody>
          <a:bodyPr wrap="square">
            <a:spAutoFit/>
          </a:bodyPr>
          <a:lstStyle/>
          <a:p>
            <a:r>
              <a:rPr lang="tr-TR" sz="2400" b="1" dirty="0" smtClean="0"/>
              <a:t>DEĞERSİZ ALACAKLAR</a:t>
            </a:r>
            <a:endParaRPr lang="tr-TR" sz="2400" b="1" dirty="0"/>
          </a:p>
        </p:txBody>
      </p:sp>
      <p:sp>
        <p:nvSpPr>
          <p:cNvPr id="21" name="20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323</a:t>
            </a:r>
            <a:endParaRPr lang="tr-TR" dirty="0"/>
          </a:p>
        </p:txBody>
      </p:sp>
      <p:pic>
        <p:nvPicPr>
          <p:cNvPr id="22" name="Picture 4" descr="ismmmo"/>
          <p:cNvPicPr>
            <a:picLocks noChangeAspect="1" noChangeArrowheads="1"/>
          </p:cNvPicPr>
          <p:nvPr/>
        </p:nvPicPr>
        <p:blipFill>
          <a:blip r:embed="rId3" cstate="print"/>
          <a:srcRect/>
          <a:stretch>
            <a:fillRect/>
          </a:stretch>
        </p:blipFill>
        <p:spPr bwMode="auto">
          <a:xfrm>
            <a:off x="728664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grpSp>
        <p:nvGrpSpPr>
          <p:cNvPr id="7" name="34 Grup"/>
          <p:cNvGrpSpPr/>
          <p:nvPr/>
        </p:nvGrpSpPr>
        <p:grpSpPr>
          <a:xfrm>
            <a:off x="3428992" y="3571876"/>
            <a:ext cx="371937" cy="434995"/>
            <a:chOff x="3933023" y="2065439"/>
            <a:chExt cx="371937" cy="434995"/>
          </a:xfrm>
          <a:scene3d>
            <a:camera prst="perspectiveFront" fov="5100000">
              <a:rot lat="0" lon="2100000" rev="0"/>
            </a:camera>
            <a:lightRig rig="flood" dir="t">
              <a:rot lat="0" lon="0" rev="13800000"/>
            </a:lightRig>
          </a:scene3d>
        </p:grpSpPr>
        <p:sp>
          <p:nvSpPr>
            <p:cNvPr id="36" name="35 Sağ Ok"/>
            <p:cNvSpPr/>
            <p:nvPr/>
          </p:nvSpPr>
          <p:spPr>
            <a:xfrm rot="21554558">
              <a:off x="3933023" y="2065439"/>
              <a:ext cx="371937" cy="434995"/>
            </a:xfrm>
            <a:prstGeom prst="rightArrow">
              <a:avLst>
                <a:gd name="adj1" fmla="val 60000"/>
                <a:gd name="adj2" fmla="val 50000"/>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Sağ Ok 4"/>
            <p:cNvSpPr/>
            <p:nvPr/>
          </p:nvSpPr>
          <p:spPr>
            <a:xfrm rot="21554558">
              <a:off x="3933028" y="2153175"/>
              <a:ext cx="260356" cy="260997"/>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p:txBody>
        </p:sp>
      </p:grpSp>
      <p:sp>
        <p:nvSpPr>
          <p:cNvPr id="31" name="30 Oval"/>
          <p:cNvSpPr/>
          <p:nvPr/>
        </p:nvSpPr>
        <p:spPr>
          <a:xfrm>
            <a:off x="1071538" y="4214818"/>
            <a:ext cx="2571768" cy="1500198"/>
          </a:xfrm>
          <a:prstGeom prst="ellips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smtClean="0">
                <a:latin typeface="Arial" pitchFamily="34" charset="0"/>
                <a:cs typeface="Arial" pitchFamily="34" charset="0"/>
              </a:rPr>
              <a:t>Kanaat verici bir Vesika</a:t>
            </a:r>
          </a:p>
        </p:txBody>
      </p:sp>
      <p:sp>
        <p:nvSpPr>
          <p:cNvPr id="32" name="31 Oval"/>
          <p:cNvSpPr/>
          <p:nvPr/>
        </p:nvSpPr>
        <p:spPr>
          <a:xfrm>
            <a:off x="1214414" y="1785926"/>
            <a:ext cx="2500330" cy="1357322"/>
          </a:xfrm>
          <a:prstGeom prst="ellips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err="1" smtClean="0">
                <a:latin typeface="Arial" pitchFamily="34" charset="0"/>
                <a:cs typeface="Arial" pitchFamily="34" charset="0"/>
              </a:rPr>
              <a:t>Kazai</a:t>
            </a:r>
            <a:r>
              <a:rPr lang="tr-TR" b="1" dirty="0" smtClean="0">
                <a:latin typeface="Arial" pitchFamily="34" charset="0"/>
                <a:cs typeface="Arial" pitchFamily="34" charset="0"/>
              </a:rPr>
              <a:t> bir hüküm</a:t>
            </a:r>
          </a:p>
        </p:txBody>
      </p:sp>
      <p:sp>
        <p:nvSpPr>
          <p:cNvPr id="33" name="32 Oval"/>
          <p:cNvSpPr/>
          <p:nvPr/>
        </p:nvSpPr>
        <p:spPr>
          <a:xfrm>
            <a:off x="4000496" y="3000372"/>
            <a:ext cx="1700218" cy="1785950"/>
          </a:xfrm>
          <a:prstGeom prst="ellips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smtClean="0"/>
              <a:t>DEĞERSİZ ALACAK</a:t>
            </a:r>
          </a:p>
        </p:txBody>
      </p:sp>
      <p:sp>
        <p:nvSpPr>
          <p:cNvPr id="39" name="38 Yuvarlatılmış Dikdörtgen"/>
          <p:cNvSpPr/>
          <p:nvPr/>
        </p:nvSpPr>
        <p:spPr>
          <a:xfrm>
            <a:off x="928662" y="357166"/>
            <a:ext cx="5143536"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4" name="33 Metin kutusu"/>
          <p:cNvSpPr txBox="1"/>
          <p:nvPr/>
        </p:nvSpPr>
        <p:spPr>
          <a:xfrm>
            <a:off x="2143108" y="3286124"/>
            <a:ext cx="461665" cy="785818"/>
          </a:xfrm>
          <a:prstGeom prst="rect">
            <a:avLst/>
          </a:prstGeom>
          <a:noFill/>
        </p:spPr>
        <p:txBody>
          <a:bodyPr vert="vert" wrap="square" rtlCol="0">
            <a:spAutoFit/>
          </a:bodyPr>
          <a:lstStyle/>
          <a:p>
            <a:r>
              <a:rPr lang="tr-TR" b="1" dirty="0" smtClean="0"/>
              <a:t>YADA</a:t>
            </a:r>
            <a:endParaRPr lang="tr-TR" b="1" dirty="0"/>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49</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childTnLst>
                                </p:cTn>
                              </p:par>
                            </p:childTnLst>
                          </p:cTn>
                        </p:par>
                        <p:par>
                          <p:cTn id="29" fill="hold">
                            <p:stCondLst>
                              <p:cond delay="1250"/>
                            </p:stCondLst>
                            <p:childTnLst>
                              <p:par>
                                <p:cTn id="30" presetID="1" presetClass="entr" presetSubtype="0" fill="hold" grpId="0" nodeType="afterEffect">
                                  <p:stCondLst>
                                    <p:cond delay="500"/>
                                  </p:stCondLst>
                                  <p:childTnLst>
                                    <p:set>
                                      <p:cBhvr>
                                        <p:cTn id="31" dur="1" fill="hold">
                                          <p:stCondLst>
                                            <p:cond delay="0"/>
                                          </p:stCondLst>
                                        </p:cTn>
                                        <p:tgtEl>
                                          <p:spTgt spid="31"/>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nodeType="afterEffect">
                                  <p:stCondLst>
                                    <p:cond delay="50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2250"/>
                            </p:stCondLst>
                            <p:childTnLst>
                              <p:par>
                                <p:cTn id="36" presetID="1" presetClass="entr" presetSubtype="0" fill="hold" grpId="0" nodeType="afterEffect">
                                  <p:stCondLst>
                                    <p:cond delay="50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5</a:t>
            </a:fld>
            <a:endParaRPr lang="en-US" dirty="0"/>
          </a:p>
        </p:txBody>
      </p:sp>
      <p:sp>
        <p:nvSpPr>
          <p:cNvPr id="6" name="Dikdörtgen 5"/>
          <p:cNvSpPr/>
          <p:nvPr/>
        </p:nvSpPr>
        <p:spPr>
          <a:xfrm>
            <a:off x="899592" y="1351508"/>
            <a:ext cx="6480720" cy="3939540"/>
          </a:xfrm>
          <a:prstGeom prst="rect">
            <a:avLst/>
          </a:prstGeom>
        </p:spPr>
        <p:txBody>
          <a:bodyPr wrap="square">
            <a:spAutoFit/>
          </a:bodyPr>
          <a:lstStyle/>
          <a:p>
            <a:pPr>
              <a:spcBef>
                <a:spcPts val="1200"/>
              </a:spcBef>
            </a:pPr>
            <a:r>
              <a:rPr lang="tr-TR" sz="2000" b="1" dirty="0"/>
              <a:t>b- </a:t>
            </a:r>
            <a:r>
              <a:rPr lang="tr-TR" sz="2000" b="1" u="sng" dirty="0"/>
              <a:t>Yararlanamayacak Mükellefler: </a:t>
            </a:r>
          </a:p>
          <a:p>
            <a:pPr>
              <a:spcBef>
                <a:spcPts val="1200"/>
              </a:spcBef>
            </a:pPr>
            <a:r>
              <a:rPr lang="tr-TR" sz="2000" dirty="0"/>
              <a:t>- Finans ve bankacılık sektörlerinde faaliyet gösterenler, sigorta ve reasürans şirketleri, emeklilik şirketleri ve emeklilik yatırım fonları vergi indiriminden yararlanamazlar. </a:t>
            </a:r>
          </a:p>
          <a:p>
            <a:pPr>
              <a:spcBef>
                <a:spcPts val="1200"/>
              </a:spcBef>
            </a:pPr>
            <a:r>
              <a:rPr lang="tr-TR" sz="2000" dirty="0"/>
              <a:t>- V.U.K 359. maddesinde sayılan fiilleri (kaçakçılık), </a:t>
            </a:r>
            <a:r>
              <a:rPr lang="tr-TR" sz="2000" b="1" u="sng" dirty="0"/>
              <a:t>beyannamenin ait olduğu yıl ile önceki dört takvim yılında  işleyenler ve fiilleri kesinleşenler</a:t>
            </a:r>
            <a:r>
              <a:rPr lang="tr-TR" sz="2000" dirty="0"/>
              <a:t> vergi indiriminden yararlanamazlar. </a:t>
            </a:r>
          </a:p>
          <a:p>
            <a:pPr>
              <a:spcBef>
                <a:spcPts val="1200"/>
              </a:spcBef>
            </a:pPr>
            <a:r>
              <a:rPr lang="tr-TR" sz="2000" dirty="0"/>
              <a:t>- Ücret, </a:t>
            </a:r>
            <a:r>
              <a:rPr lang="tr-TR" sz="2000" dirty="0" err="1"/>
              <a:t>gmsi</a:t>
            </a:r>
            <a:r>
              <a:rPr lang="tr-TR" sz="2000" dirty="0"/>
              <a:t>, </a:t>
            </a:r>
            <a:r>
              <a:rPr lang="tr-TR" sz="2000" dirty="0" err="1"/>
              <a:t>msi</a:t>
            </a:r>
            <a:r>
              <a:rPr lang="tr-TR" sz="2000" dirty="0"/>
              <a:t> ve diğer kazanç ve irat elde edenler yasada kapsam dışı bırakıldığından vergi indiriminden yararlanamazlar.</a:t>
            </a:r>
          </a:p>
        </p:txBody>
      </p:sp>
    </p:spTree>
    <p:extLst>
      <p:ext uri="{BB962C8B-B14F-4D97-AF65-F5344CB8AC3E}">
        <p14:creationId xmlns:p14="http://schemas.microsoft.com/office/powerpoint/2010/main" val="2810402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000792" cy="6358006"/>
            <a:chOff x="1527048" y="1371600"/>
            <a:chExt cx="3157728" cy="4114800"/>
          </a:xfrm>
        </p:grpSpPr>
        <p:sp>
          <p:nvSpPr>
            <p:cNvPr id="103" name="Rounded Rectangle 102"/>
            <p:cNvSpPr/>
            <p:nvPr/>
          </p:nvSpPr>
          <p:spPr>
            <a:xfrm>
              <a:off x="1527048" y="1371600"/>
              <a:ext cx="3157728"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99313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0" name="1 Başlık"/>
          <p:cNvSpPr txBox="1">
            <a:spLocks/>
          </p:cNvSpPr>
          <p:nvPr/>
        </p:nvSpPr>
        <p:spPr>
          <a:xfrm>
            <a:off x="1142976" y="1214422"/>
            <a:ext cx="4714908" cy="571504"/>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9600" b="1" i="0" u="none" strike="noStrike" kern="1200" cap="none" spc="0" normalizeH="0" baseline="0" noProof="0" dirty="0" smtClean="0">
                <a:ln>
                  <a:noFill/>
                </a:ln>
                <a:solidFill>
                  <a:schemeClr val="tx1"/>
                </a:solidFill>
                <a:effectLst/>
                <a:uLnTx/>
                <a:uFillTx/>
                <a:latin typeface="+mj-lt"/>
                <a:ea typeface="+mj-ea"/>
                <a:cs typeface="+mj-cs"/>
              </a:rPr>
              <a:t>DEĞERSİZ ALACAKLAR</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2" name="Picture 4" descr="ismmmo"/>
          <p:cNvPicPr>
            <a:picLocks noChangeAspect="1" noChangeArrowheads="1"/>
          </p:cNvPicPr>
          <p:nvPr/>
        </p:nvPicPr>
        <p:blipFill>
          <a:blip r:embed="rId3" cstate="print"/>
          <a:srcRect/>
          <a:stretch>
            <a:fillRect/>
          </a:stretch>
        </p:blipFill>
        <p:spPr bwMode="auto">
          <a:xfrm>
            <a:off x="7072330" y="42860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Dikdörtgen"/>
          <p:cNvSpPr/>
          <p:nvPr/>
        </p:nvSpPr>
        <p:spPr>
          <a:xfrm>
            <a:off x="857224" y="2143116"/>
            <a:ext cx="5072098" cy="17859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Arial" pitchFamily="34" charset="0"/>
                <a:cs typeface="Arial" pitchFamily="34" charset="0"/>
              </a:rPr>
              <a:t>Şirket avukatlarının alacağın takibi için yapılan işlemlerin sonuçsuz kaldığı yolundaki görüşüne istinaden değersiz alacak kaydı yapılamaz</a:t>
            </a:r>
          </a:p>
        </p:txBody>
      </p:sp>
      <p:sp>
        <p:nvSpPr>
          <p:cNvPr id="26" name="25 5-Nokta Yıldız"/>
          <p:cNvSpPr/>
          <p:nvPr/>
        </p:nvSpPr>
        <p:spPr>
          <a:xfrm>
            <a:off x="500034" y="1428736"/>
            <a:ext cx="914400" cy="914400"/>
          </a:xfrm>
          <a:prstGeom prst="star5">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Yuvarlatılmış Dikdörtgen"/>
          <p:cNvSpPr/>
          <p:nvPr/>
        </p:nvSpPr>
        <p:spPr>
          <a:xfrm>
            <a:off x="571472" y="357166"/>
            <a:ext cx="5500726"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8" name="27 Slayt Numarası Yer Tutucusu"/>
          <p:cNvSpPr>
            <a:spLocks noGrp="1"/>
          </p:cNvSpPr>
          <p:nvPr>
            <p:ph type="sldNum" sz="quarter" idx="12"/>
          </p:nvPr>
        </p:nvSpPr>
        <p:spPr/>
        <p:txBody>
          <a:bodyPr/>
          <a:lstStyle/>
          <a:p>
            <a:fld id="{FA1C692C-4F2D-45F6-A9A8-8A3A8FE27806}" type="slidenum">
              <a:rPr lang="en-US" smtClean="0"/>
              <a:pPr/>
              <a:t>50</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00826" y="214290"/>
            <a:ext cx="242889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21510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1223"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1" name="20 Dikdörtgen"/>
          <p:cNvSpPr/>
          <p:nvPr/>
        </p:nvSpPr>
        <p:spPr>
          <a:xfrm>
            <a:off x="642910" y="928670"/>
            <a:ext cx="5401087" cy="584775"/>
          </a:xfrm>
          <a:prstGeom prst="rect">
            <a:avLst/>
          </a:prstGeom>
        </p:spPr>
        <p:txBody>
          <a:bodyPr wrap="square">
            <a:spAutoFit/>
          </a:bodyPr>
          <a:lstStyle/>
          <a:p>
            <a:r>
              <a:rPr lang="tr-TR" sz="3200" dirty="0" smtClean="0"/>
              <a:t>Kanaat getirici vesikalara örnek</a:t>
            </a:r>
            <a:endParaRPr lang="tr-TR" sz="3200" dirty="0"/>
          </a:p>
        </p:txBody>
      </p:sp>
      <p:sp>
        <p:nvSpPr>
          <p:cNvPr id="22" name="21 Dikdörtgen"/>
          <p:cNvSpPr/>
          <p:nvPr/>
        </p:nvSpPr>
        <p:spPr>
          <a:xfrm>
            <a:off x="785786" y="1643050"/>
            <a:ext cx="4857784" cy="4801314"/>
          </a:xfrm>
          <a:prstGeom prst="rect">
            <a:avLst/>
          </a:prstGeom>
        </p:spPr>
        <p:txBody>
          <a:bodyPr wrap="square">
            <a:spAutoFit/>
          </a:bodyPr>
          <a:lstStyle/>
          <a:p>
            <a:pPr lvl="0">
              <a:buFont typeface="Wingdings" pitchFamily="2" charset="2"/>
              <a:buChar char="ü"/>
            </a:pPr>
            <a:r>
              <a:rPr lang="tr-TR" dirty="0" smtClean="0"/>
              <a:t>Borçlunun gaipliğine ilişkin mahkeme kararı,</a:t>
            </a:r>
            <a:endParaRPr lang="tr-TR" b="1" i="1" u="sng" dirty="0" smtClean="0"/>
          </a:p>
          <a:p>
            <a:pPr>
              <a:buFont typeface="Wingdings" pitchFamily="2" charset="2"/>
              <a:buChar char="ü"/>
            </a:pPr>
            <a:endParaRPr lang="tr-TR" b="1" i="1" u="sng" dirty="0" smtClean="0"/>
          </a:p>
          <a:p>
            <a:pPr lvl="0">
              <a:buFont typeface="Wingdings" pitchFamily="2" charset="2"/>
              <a:buChar char="ü"/>
            </a:pPr>
            <a:r>
              <a:rPr lang="tr-TR" dirty="0" smtClean="0"/>
              <a:t>Konkordato ilan edildiği durumda alacaklının borçluyu ibra ettiği tutar,</a:t>
            </a:r>
            <a:endParaRPr lang="tr-TR" b="1" i="1" u="sng" dirty="0" smtClean="0"/>
          </a:p>
          <a:p>
            <a:pPr>
              <a:buFont typeface="Wingdings" pitchFamily="2" charset="2"/>
              <a:buChar char="ü"/>
            </a:pPr>
            <a:endParaRPr lang="tr-TR" b="1" i="1" u="sng" dirty="0" smtClean="0"/>
          </a:p>
          <a:p>
            <a:pPr lvl="0">
              <a:buFont typeface="Wingdings" pitchFamily="2" charset="2"/>
              <a:buChar char="ü"/>
            </a:pPr>
            <a:r>
              <a:rPr lang="tr-TR" dirty="0" smtClean="0"/>
              <a:t>Alacağın olmadığını ifade eden mahkeme tutanakları,</a:t>
            </a:r>
            <a:endParaRPr lang="tr-TR" b="1" i="1" u="sng" dirty="0" smtClean="0"/>
          </a:p>
          <a:p>
            <a:pPr>
              <a:buFont typeface="Wingdings" pitchFamily="2" charset="2"/>
              <a:buChar char="ü"/>
            </a:pPr>
            <a:endParaRPr lang="tr-TR" b="1" i="1" u="sng" dirty="0" smtClean="0"/>
          </a:p>
          <a:p>
            <a:pPr lvl="0">
              <a:buFont typeface="Wingdings" pitchFamily="2" charset="2"/>
              <a:buChar char="ü"/>
            </a:pPr>
            <a:r>
              <a:rPr lang="tr-TR" dirty="0" smtClean="0"/>
              <a:t>Borçlunun herhangi bir malvarlığı bırakmadan ölümü ve mirasçıların da mirası </a:t>
            </a:r>
            <a:r>
              <a:rPr lang="tr-TR" dirty="0" err="1" smtClean="0"/>
              <a:t>red</a:t>
            </a:r>
            <a:r>
              <a:rPr lang="tr-TR" dirty="0" smtClean="0"/>
              <a:t> kararı,</a:t>
            </a:r>
            <a:endParaRPr lang="tr-TR" b="1" i="1" u="sng" dirty="0" smtClean="0"/>
          </a:p>
          <a:p>
            <a:pPr>
              <a:buFont typeface="Wingdings" pitchFamily="2" charset="2"/>
              <a:buChar char="ü"/>
            </a:pPr>
            <a:endParaRPr lang="tr-TR" b="1" i="1" u="sng" dirty="0" smtClean="0"/>
          </a:p>
          <a:p>
            <a:pPr lvl="0">
              <a:buFont typeface="Wingdings" pitchFamily="2" charset="2"/>
              <a:buChar char="ü"/>
            </a:pPr>
            <a:r>
              <a:rPr lang="tr-TR" dirty="0" smtClean="0"/>
              <a:t>Borçlunun memleketi terk ettiği ve haczi mümkün mal bulunmadığını gösteren belgeler,</a:t>
            </a:r>
            <a:endParaRPr lang="tr-TR" b="1" i="1" u="sng" dirty="0" smtClean="0"/>
          </a:p>
          <a:p>
            <a:pPr>
              <a:buFont typeface="Wingdings" pitchFamily="2" charset="2"/>
              <a:buChar char="ü"/>
            </a:pPr>
            <a:endParaRPr lang="tr-TR" b="1" i="1" u="sng" dirty="0" smtClean="0"/>
          </a:p>
          <a:p>
            <a:pPr lvl="0">
              <a:buFont typeface="Wingdings" pitchFamily="2" charset="2"/>
              <a:buChar char="ü"/>
            </a:pPr>
            <a:r>
              <a:rPr lang="tr-TR" dirty="0" smtClean="0"/>
              <a:t>Mahkeme huzurunda sulh suretiyle alacağın bir kısmından vazgeçilmesi,</a:t>
            </a:r>
            <a:endParaRPr lang="tr-TR" b="1" i="1" u="sng" dirty="0" smtClean="0"/>
          </a:p>
          <a:p>
            <a:pPr>
              <a:buNone/>
            </a:pPr>
            <a:r>
              <a:rPr lang="tr-TR" b="1" dirty="0" smtClean="0"/>
              <a:t> </a:t>
            </a:r>
            <a:endParaRPr lang="tr-TR" b="1" i="1" u="sng" dirty="0"/>
          </a:p>
        </p:txBody>
      </p:sp>
      <p:pic>
        <p:nvPicPr>
          <p:cNvPr id="23"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5" name="24 Yuvarlatılmış Dikdörtgen"/>
          <p:cNvSpPr/>
          <p:nvPr/>
        </p:nvSpPr>
        <p:spPr>
          <a:xfrm>
            <a:off x="857224" y="357166"/>
            <a:ext cx="5357850" cy="5715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51</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429388" y="428604"/>
            <a:ext cx="2500330" cy="614369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428604"/>
            <a:ext cx="6215106" cy="6143668"/>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18 Dikdörtgen"/>
          <p:cNvSpPr/>
          <p:nvPr/>
        </p:nvSpPr>
        <p:spPr>
          <a:xfrm>
            <a:off x="6000760" y="1857364"/>
            <a:ext cx="2500330" cy="369332"/>
          </a:xfrm>
          <a:prstGeom prst="rect">
            <a:avLst/>
          </a:prstGeom>
        </p:spPr>
        <p:txBody>
          <a:bodyPr wrap="square">
            <a:spAutoFit/>
          </a:bodyPr>
          <a:lstStyle/>
          <a:p>
            <a:endParaRPr lang="tr-TR" dirty="0"/>
          </a:p>
        </p:txBody>
      </p:sp>
      <p:sp>
        <p:nvSpPr>
          <p:cNvPr id="20" name="19 Dikdörtgen"/>
          <p:cNvSpPr/>
          <p:nvPr/>
        </p:nvSpPr>
        <p:spPr>
          <a:xfrm>
            <a:off x="642910" y="1285860"/>
            <a:ext cx="4643470" cy="523220"/>
          </a:xfrm>
          <a:prstGeom prst="rect">
            <a:avLst/>
          </a:prstGeom>
        </p:spPr>
        <p:txBody>
          <a:bodyPr wrap="square">
            <a:spAutoFit/>
          </a:bodyPr>
          <a:lstStyle/>
          <a:p>
            <a:r>
              <a:rPr lang="tr-TR" sz="2800" b="1" dirty="0" smtClean="0"/>
              <a:t>Vazgeçilen Alacaklar</a:t>
            </a:r>
            <a:endParaRPr lang="tr-TR" sz="2800" b="1" dirty="0"/>
          </a:p>
        </p:txBody>
      </p:sp>
      <p:sp>
        <p:nvSpPr>
          <p:cNvPr id="21" name="20 Dikdörtgen"/>
          <p:cNvSpPr/>
          <p:nvPr/>
        </p:nvSpPr>
        <p:spPr>
          <a:xfrm>
            <a:off x="571472" y="1857364"/>
            <a:ext cx="5500726" cy="4401205"/>
          </a:xfrm>
          <a:prstGeom prst="rect">
            <a:avLst/>
          </a:prstGeom>
        </p:spPr>
        <p:txBody>
          <a:bodyPr wrap="square">
            <a:spAutoFit/>
          </a:bodyPr>
          <a:lstStyle/>
          <a:p>
            <a:r>
              <a:rPr lang="tr-TR" sz="2800" b="1" dirty="0" smtClean="0"/>
              <a:t>Vazgeçilen alacakları değersiz alacaklardan ayıran en önemli husus </a:t>
            </a:r>
            <a:r>
              <a:rPr lang="tr-TR" sz="2800" b="1" u="sng" dirty="0" smtClean="0">
                <a:solidFill>
                  <a:srgbClr val="FF0000"/>
                </a:solidFill>
              </a:rPr>
              <a:t>sulh yoluyla </a:t>
            </a:r>
            <a:r>
              <a:rPr lang="tr-TR" sz="2800" b="1" dirty="0" smtClean="0"/>
              <a:t>alacaktan vazgeçme halidir.</a:t>
            </a:r>
          </a:p>
          <a:p>
            <a:endParaRPr lang="tr-TR" sz="2800" dirty="0" smtClean="0"/>
          </a:p>
          <a:p>
            <a:r>
              <a:rPr lang="tr-TR" sz="2800" dirty="0" smtClean="0"/>
              <a:t>Sulh yolunun kabul edilebilmesi için sulhun yine de mahkeme sürecinde ve mahkeme vasıtasıyla sağlanmış olması kanaat verici vesika oluşturmak için gereklidir.</a:t>
            </a:r>
          </a:p>
        </p:txBody>
      </p:sp>
      <p:pic>
        <p:nvPicPr>
          <p:cNvPr id="22" name="Picture 4" descr="ismmmo"/>
          <p:cNvPicPr>
            <a:picLocks noChangeAspect="1" noChangeArrowheads="1"/>
          </p:cNvPicPr>
          <p:nvPr/>
        </p:nvPicPr>
        <p:blipFill>
          <a:blip r:embed="rId3" cstate="print"/>
          <a:srcRect/>
          <a:stretch>
            <a:fillRect/>
          </a:stretch>
        </p:blipFill>
        <p:spPr bwMode="auto">
          <a:xfrm>
            <a:off x="7143768" y="571480"/>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3" name="22 Yuvarlatılmış Dikdörtgen"/>
          <p:cNvSpPr/>
          <p:nvPr/>
        </p:nvSpPr>
        <p:spPr>
          <a:xfrm>
            <a:off x="714348" y="571480"/>
            <a:ext cx="528641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5" name="24 Yuvarlatılmış Dikdörtgen"/>
          <p:cNvSpPr/>
          <p:nvPr/>
        </p:nvSpPr>
        <p:spPr>
          <a:xfrm>
            <a:off x="6715140" y="4643446"/>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324</a:t>
            </a:r>
            <a:endParaRPr lang="tr-TR"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52</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500958" y="214290"/>
            <a:ext cx="142876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0" y="214290"/>
            <a:ext cx="7500957" cy="6357981"/>
            <a:chOff x="1527048" y="1417804"/>
            <a:chExt cx="2930035" cy="4114800"/>
          </a:xfrm>
        </p:grpSpPr>
        <p:sp>
          <p:nvSpPr>
            <p:cNvPr id="103" name="Rounded Rectangle 102"/>
            <p:cNvSpPr/>
            <p:nvPr/>
          </p:nvSpPr>
          <p:spPr>
            <a:xfrm>
              <a:off x="1527048" y="1417804"/>
              <a:ext cx="2902130"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43033" y="1510271"/>
              <a:ext cx="2814050" cy="3929866"/>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643834"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571472" y="357166"/>
            <a:ext cx="6500858" cy="642942"/>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357158" y="2500306"/>
            <a:ext cx="7072362" cy="1643527"/>
          </a:xfrm>
          <a:prstGeom prst="rect">
            <a:avLst/>
          </a:prstGeom>
        </p:spPr>
        <p:txBody>
          <a:bodyPr wrap="square">
            <a:spAutoFit/>
          </a:bodyPr>
          <a:lstStyle/>
          <a:p>
            <a:pPr>
              <a:lnSpc>
                <a:spcPct val="80000"/>
              </a:lnSpc>
              <a:buFont typeface="Wingdings" pitchFamily="2" charset="2"/>
              <a:buNone/>
            </a:pPr>
            <a:r>
              <a:rPr lang="tr-TR" dirty="0" smtClean="0"/>
              <a:t>                            </a:t>
            </a:r>
            <a:r>
              <a:rPr lang="tr-TR" b="1" dirty="0" smtClean="0"/>
              <a:t>    /        /201X</a:t>
            </a:r>
            <a:endParaRPr lang="tr-TR" dirty="0" smtClean="0"/>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659/689  DİĞER OLAGAN DIŞI GİDER VE ZARARLAR     XXX</a:t>
            </a:r>
          </a:p>
          <a:p>
            <a:pPr>
              <a:lnSpc>
                <a:spcPct val="80000"/>
              </a:lnSpc>
              <a:buFont typeface="Wingdings" pitchFamily="2" charset="2"/>
              <a:buNone/>
            </a:pPr>
            <a:r>
              <a:rPr lang="tr-TR" b="1" dirty="0" smtClean="0"/>
              <a:t>                120 ALICILAR HESABI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a:t>
            </a:r>
            <a:endParaRPr lang="tr-TR" dirty="0" smtClean="0"/>
          </a:p>
          <a:p>
            <a:pPr>
              <a:lnSpc>
                <a:spcPct val="80000"/>
              </a:lnSpc>
              <a:buFont typeface="Wingdings" pitchFamily="2" charset="2"/>
              <a:buNone/>
            </a:pPr>
            <a:endParaRPr lang="tr-TR" dirty="0" smtClean="0"/>
          </a:p>
        </p:txBody>
      </p:sp>
      <p:cxnSp>
        <p:nvCxnSpPr>
          <p:cNvPr id="35" name="34 Düz Bağlayıcı"/>
          <p:cNvCxnSpPr/>
          <p:nvPr/>
        </p:nvCxnSpPr>
        <p:spPr>
          <a:xfrm rot="5400000">
            <a:off x="4393405" y="3321843"/>
            <a:ext cx="1786744"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5179223" y="3250405"/>
            <a:ext cx="17859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965041" y="3250405"/>
            <a:ext cx="1786744"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642910" y="2643182"/>
            <a:ext cx="121444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357554" y="2643182"/>
            <a:ext cx="150019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642910" y="3857628"/>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1 Başlık"/>
          <p:cNvSpPr txBox="1">
            <a:spLocks/>
          </p:cNvSpPr>
          <p:nvPr/>
        </p:nvSpPr>
        <p:spPr>
          <a:xfrm>
            <a:off x="642910" y="1071546"/>
            <a:ext cx="6215106" cy="1071570"/>
          </a:xfrm>
          <a:prstGeom prst="rect">
            <a:avLst/>
          </a:prstGeom>
        </p:spPr>
        <p:txBody>
          <a:bodyPr vert="horz" lIns="91440" tIns="45720" rIns="91440" bIns="45720" rtlCol="0" anchor="ctr">
            <a:normAutofit fontScale="62500" lnSpcReduction="20000"/>
          </a:bodyPr>
          <a:lstStyle/>
          <a:p>
            <a:pPr>
              <a:buNone/>
            </a:pPr>
            <a:r>
              <a:rPr lang="tr-TR" sz="2800" dirty="0" smtClean="0"/>
              <a:t>A şahsından olan 10.000. TL alacak,ilgili adına açılan davanın  kaybedilmesi sonucunda değersiz alacak niteliği kazanmıştır. Bu durumda yapılacak muhasebe kaydı aşağıdaki şekilde olacaktır.</a:t>
            </a:r>
            <a:endParaRPr lang="tr-TR" sz="2800" b="1" i="1" u="sng" dirty="0" smtClean="0"/>
          </a:p>
          <a:p>
            <a:pPr>
              <a:buNone/>
            </a:pPr>
            <a:r>
              <a:rPr lang="tr-TR" sz="2800" dirty="0" smtClean="0"/>
              <a:t> </a:t>
            </a:r>
            <a:endParaRPr lang="tr-TR" sz="2800" b="1" i="1" u="sng" dirty="0" smtClean="0"/>
          </a:p>
        </p:txBody>
      </p:sp>
      <p:sp>
        <p:nvSpPr>
          <p:cNvPr id="53" name="52 Dikdörtgen"/>
          <p:cNvSpPr/>
          <p:nvPr/>
        </p:nvSpPr>
        <p:spPr>
          <a:xfrm>
            <a:off x="571472" y="2000240"/>
            <a:ext cx="5382445" cy="461665"/>
          </a:xfrm>
          <a:prstGeom prst="rect">
            <a:avLst/>
          </a:prstGeom>
        </p:spPr>
        <p:txBody>
          <a:bodyPr wrap="square">
            <a:spAutoFit/>
          </a:bodyPr>
          <a:lstStyle/>
          <a:p>
            <a:pPr>
              <a:buFont typeface="Arial" pitchFamily="34" charset="0"/>
              <a:buChar char="•"/>
            </a:pPr>
            <a:r>
              <a:rPr lang="tr-TR" sz="2400" dirty="0" smtClean="0"/>
              <a:t>Alacaklının muhasebe kaydı</a:t>
            </a:r>
            <a:endParaRPr lang="tr-TR" sz="2400" b="1" i="1" u="sng" dirty="0" smtClean="0"/>
          </a:p>
        </p:txBody>
      </p:sp>
      <p:sp>
        <p:nvSpPr>
          <p:cNvPr id="27" name="26 Slayt Numarası Yer Tutucusu"/>
          <p:cNvSpPr>
            <a:spLocks noGrp="1"/>
          </p:cNvSpPr>
          <p:nvPr>
            <p:ph type="sldNum" sz="quarter" idx="12"/>
          </p:nvPr>
        </p:nvSpPr>
        <p:spPr/>
        <p:txBody>
          <a:bodyPr/>
          <a:lstStyle/>
          <a:p>
            <a:fld id="{FA1C692C-4F2D-45F6-A9A8-8A3A8FE27806}" type="slidenum">
              <a:rPr lang="en-US" smtClean="0"/>
              <a:pPr/>
              <a:t>53</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37"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900" decel="100000" fill="hold"/>
                                        <p:tgtEl>
                                          <p:spTgt spid="3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900" decel="100000" fill="hold"/>
                                        <p:tgtEl>
                                          <p:spTgt spid="4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900" decel="100000" fill="hold"/>
                                        <p:tgtEl>
                                          <p:spTgt spid="4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41" fill="hold">
                            <p:stCondLst>
                              <p:cond delay="1750"/>
                            </p:stCondLst>
                            <p:childTnLst>
                              <p:par>
                                <p:cTn id="42" presetID="17" presetClass="entr" presetSubtype="8"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ppt_x</p:attrName>
                                        </p:attrNameLst>
                                      </p:cBhvr>
                                      <p:tavLst>
                                        <p:tav tm="0">
                                          <p:val>
                                            <p:strVal val="#ppt_x-#ppt_w/2"/>
                                          </p:val>
                                        </p:tav>
                                        <p:tav tm="100000">
                                          <p:val>
                                            <p:strVal val="#ppt_x"/>
                                          </p:val>
                                        </p:tav>
                                      </p:tavLst>
                                    </p:anim>
                                    <p:anim calcmode="lin" valueType="num">
                                      <p:cBhvr>
                                        <p:cTn id="45" dur="500" fill="hold"/>
                                        <p:tgtEl>
                                          <p:spTgt spid="43"/>
                                        </p:tgtEl>
                                        <p:attrNameLst>
                                          <p:attrName>ppt_y</p:attrName>
                                        </p:attrNameLst>
                                      </p:cBhvr>
                                      <p:tavLst>
                                        <p:tav tm="0">
                                          <p:val>
                                            <p:strVal val="#ppt_y"/>
                                          </p:val>
                                        </p:tav>
                                        <p:tav tm="100000">
                                          <p:val>
                                            <p:strVal val="#ppt_y"/>
                                          </p:val>
                                        </p:tav>
                                      </p:tavLst>
                                    </p:anim>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strVal val="#ppt_h"/>
                                          </p:val>
                                        </p:tav>
                                        <p:tav tm="100000">
                                          <p:val>
                                            <p:strVal val="#ppt_h"/>
                                          </p:val>
                                        </p:tav>
                                      </p:tavLst>
                                    </p:anim>
                                  </p:childTnLst>
                                </p:cTn>
                              </p:par>
                            </p:childTnLst>
                          </p:cTn>
                        </p:par>
                        <p:par>
                          <p:cTn id="48" fill="hold">
                            <p:stCondLst>
                              <p:cond delay="2250"/>
                            </p:stCondLst>
                            <p:childTnLst>
                              <p:par>
                                <p:cTn id="49" presetID="17"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ppt_x-#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strVal val="#ppt_h"/>
                                          </p:val>
                                        </p:tav>
                                        <p:tav tm="100000">
                                          <p:val>
                                            <p:strVal val="#ppt_h"/>
                                          </p:val>
                                        </p:tav>
                                      </p:tavLst>
                                    </p:anim>
                                  </p:childTnLst>
                                </p:cTn>
                              </p:par>
                            </p:childTnLst>
                          </p:cTn>
                        </p:par>
                        <p:par>
                          <p:cTn id="55" fill="hold">
                            <p:stCondLst>
                              <p:cond delay="2750"/>
                            </p:stCondLst>
                            <p:childTnLst>
                              <p:par>
                                <p:cTn id="56" presetID="22" presetClass="entr" presetSubtype="8" fill="hold" nodeType="afterEffect">
                                  <p:stCondLst>
                                    <p:cond delay="0"/>
                                  </p:stCondLst>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wipe(left)">
                                      <p:cBhvr>
                                        <p:cTn id="58" dur="500"/>
                                        <p:tgtEl>
                                          <p:spTgt spid="33">
                                            <p:txEl>
                                              <p:pRg st="0" end="0"/>
                                            </p:txEl>
                                          </p:spTgt>
                                        </p:tgtEl>
                                      </p:cBhvr>
                                    </p:animEffect>
                                  </p:childTnLst>
                                </p:cTn>
                              </p:par>
                            </p:childTnLst>
                          </p:cTn>
                        </p:par>
                        <p:par>
                          <p:cTn id="59" fill="hold">
                            <p:stCondLst>
                              <p:cond delay="3250"/>
                            </p:stCondLst>
                            <p:childTnLst>
                              <p:par>
                                <p:cTn id="60" presetID="22" presetClass="entr" presetSubtype="8" fill="hold" nodeType="afterEffect">
                                  <p:stCondLst>
                                    <p:cond delay="0"/>
                                  </p:stCondLst>
                                  <p:childTnLst>
                                    <p:set>
                                      <p:cBhvr>
                                        <p:cTn id="61" dur="1" fill="hold">
                                          <p:stCondLst>
                                            <p:cond delay="0"/>
                                          </p:stCondLst>
                                        </p:cTn>
                                        <p:tgtEl>
                                          <p:spTgt spid="33">
                                            <p:txEl>
                                              <p:pRg st="2" end="2"/>
                                            </p:txEl>
                                          </p:spTgt>
                                        </p:tgtEl>
                                        <p:attrNameLst>
                                          <p:attrName>style.visibility</p:attrName>
                                        </p:attrNameLst>
                                      </p:cBhvr>
                                      <p:to>
                                        <p:strVal val="visible"/>
                                      </p:to>
                                    </p:set>
                                    <p:animEffect transition="in" filter="wipe(left)">
                                      <p:cBhvr>
                                        <p:cTn id="62" dur="500"/>
                                        <p:tgtEl>
                                          <p:spTgt spid="33">
                                            <p:txEl>
                                              <p:pRg st="2" end="2"/>
                                            </p:txEl>
                                          </p:spTgt>
                                        </p:tgtEl>
                                      </p:cBhvr>
                                    </p:animEffect>
                                  </p:childTnLst>
                                </p:cTn>
                              </p:par>
                            </p:childTnLst>
                          </p:cTn>
                        </p:par>
                        <p:par>
                          <p:cTn id="63" fill="hold">
                            <p:stCondLst>
                              <p:cond delay="3750"/>
                            </p:stCondLst>
                            <p:childTnLst>
                              <p:par>
                                <p:cTn id="64" presetID="22" presetClass="entr" presetSubtype="8" fill="hold" nodeType="afterEffect">
                                  <p:stCondLst>
                                    <p:cond delay="0"/>
                                  </p:stCondLst>
                                  <p:childTnLst>
                                    <p:set>
                                      <p:cBhvr>
                                        <p:cTn id="65" dur="1" fill="hold">
                                          <p:stCondLst>
                                            <p:cond delay="0"/>
                                          </p:stCondLst>
                                        </p:cTn>
                                        <p:tgtEl>
                                          <p:spTgt spid="33">
                                            <p:txEl>
                                              <p:pRg st="3" end="3"/>
                                            </p:txEl>
                                          </p:spTgt>
                                        </p:tgtEl>
                                        <p:attrNameLst>
                                          <p:attrName>style.visibility</p:attrName>
                                        </p:attrNameLst>
                                      </p:cBhvr>
                                      <p:to>
                                        <p:strVal val="visible"/>
                                      </p:to>
                                    </p:set>
                                    <p:animEffect transition="in" filter="wipe(left)">
                                      <p:cBhvr>
                                        <p:cTn id="66" dur="500"/>
                                        <p:tgtEl>
                                          <p:spTgt spid="33">
                                            <p:txEl>
                                              <p:pRg st="3" end="3"/>
                                            </p:txEl>
                                          </p:spTgt>
                                        </p:tgtEl>
                                      </p:cBhvr>
                                    </p:animEffect>
                                  </p:childTnLst>
                                </p:cTn>
                              </p:par>
                            </p:childTnLst>
                          </p:cTn>
                        </p:par>
                        <p:par>
                          <p:cTn id="67" fill="hold">
                            <p:stCondLst>
                              <p:cond delay="4250"/>
                            </p:stCondLst>
                            <p:childTnLst>
                              <p:par>
                                <p:cTn id="68" presetID="17" presetClass="entr" presetSubtype="8"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ppt_x</p:attrName>
                                        </p:attrNameLst>
                                      </p:cBhvr>
                                      <p:tavLst>
                                        <p:tav tm="0">
                                          <p:val>
                                            <p:strVal val="#ppt_x-#ppt_w/2"/>
                                          </p:val>
                                        </p:tav>
                                        <p:tav tm="100000">
                                          <p:val>
                                            <p:strVal val="#ppt_x"/>
                                          </p:val>
                                        </p:tav>
                                      </p:tavLst>
                                    </p:anim>
                                    <p:anim calcmode="lin" valueType="num">
                                      <p:cBhvr>
                                        <p:cTn id="71" dur="500" fill="hold"/>
                                        <p:tgtEl>
                                          <p:spTgt spid="45"/>
                                        </p:tgtEl>
                                        <p:attrNameLst>
                                          <p:attrName>ppt_y</p:attrName>
                                        </p:attrNameLst>
                                      </p:cBhvr>
                                      <p:tavLst>
                                        <p:tav tm="0">
                                          <p:val>
                                            <p:strVal val="#ppt_y"/>
                                          </p:val>
                                        </p:tav>
                                        <p:tav tm="100000">
                                          <p:val>
                                            <p:strVal val="#ppt_y"/>
                                          </p:val>
                                        </p:tav>
                                      </p:tavLst>
                                    </p:anim>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childTnLst>
                                </p:cTn>
                              </p:par>
                            </p:childTnLst>
                          </p:cTn>
                        </p:par>
                        <p:par>
                          <p:cTn id="74" fill="hold">
                            <p:stCondLst>
                              <p:cond delay="4750"/>
                            </p:stCondLst>
                            <p:childTnLst>
                              <p:par>
                                <p:cTn id="75" presetID="22" presetClass="entr" presetSubtype="8" fill="hold" nodeType="afterEffect">
                                  <p:stCondLst>
                                    <p:cond delay="0"/>
                                  </p:stCondLst>
                                  <p:childTnLst>
                                    <p:set>
                                      <p:cBhvr>
                                        <p:cTn id="76" dur="1" fill="hold">
                                          <p:stCondLst>
                                            <p:cond delay="0"/>
                                          </p:stCondLst>
                                        </p:cTn>
                                        <p:tgtEl>
                                          <p:spTgt spid="33">
                                            <p:txEl>
                                              <p:pRg st="5" end="5"/>
                                            </p:txEl>
                                          </p:spTgt>
                                        </p:tgtEl>
                                        <p:attrNameLst>
                                          <p:attrName>style.visibility</p:attrName>
                                        </p:attrNameLst>
                                      </p:cBhvr>
                                      <p:to>
                                        <p:strVal val="visible"/>
                                      </p:to>
                                    </p:set>
                                    <p:animEffect transition="in" filter="wipe(left)">
                                      <p:cBhvr>
                                        <p:cTn id="77"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286643" y="285728"/>
            <a:ext cx="1571638" cy="6357982"/>
            <a:chOff x="3835881" y="1371600"/>
            <a:chExt cx="4016039" cy="4114800"/>
          </a:xfrm>
        </p:grpSpPr>
        <p:grpSp>
          <p:nvGrpSpPr>
            <p:cNvPr id="3" name="Inside-right"/>
            <p:cNvGrpSpPr/>
            <p:nvPr/>
          </p:nvGrpSpPr>
          <p:grpSpPr>
            <a:xfrm rot="10800000">
              <a:off x="3835881" y="1371600"/>
              <a:ext cx="4016039" cy="4114800"/>
              <a:chOff x="1292080" y="1371600"/>
              <a:chExt cx="4016039" cy="4114800"/>
            </a:xfrm>
          </p:grpSpPr>
          <p:sp>
            <p:nvSpPr>
              <p:cNvPr id="141" name="Rounded Rectangle 140"/>
              <p:cNvSpPr/>
              <p:nvPr/>
            </p:nvSpPr>
            <p:spPr>
              <a:xfrm>
                <a:off x="1292080" y="1371600"/>
                <a:ext cx="3833489"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14830" y="1449324"/>
                <a:ext cx="349328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0" y="214290"/>
            <a:ext cx="7286644" cy="6429420"/>
            <a:chOff x="1527048" y="1186681"/>
            <a:chExt cx="3044952" cy="4114800"/>
          </a:xfrm>
        </p:grpSpPr>
        <p:sp>
          <p:nvSpPr>
            <p:cNvPr id="103" name="Rounded Rectangle 102"/>
            <p:cNvSpPr/>
            <p:nvPr/>
          </p:nvSpPr>
          <p:spPr>
            <a:xfrm>
              <a:off x="1527048" y="1186681"/>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43034" y="1279148"/>
              <a:ext cx="2928954" cy="3930893"/>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2" name="Picture 4" descr="ismmmo"/>
          <p:cNvPicPr>
            <a:picLocks noChangeAspect="1" noChangeArrowheads="1"/>
          </p:cNvPicPr>
          <p:nvPr/>
        </p:nvPicPr>
        <p:blipFill>
          <a:blip r:embed="rId3" cstate="print"/>
          <a:srcRect/>
          <a:stretch>
            <a:fillRect/>
          </a:stretch>
        </p:blipFill>
        <p:spPr bwMode="auto">
          <a:xfrm>
            <a:off x="7572396" y="428604"/>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428596" y="357166"/>
            <a:ext cx="6500858"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33" name="32 Dikdörtgen"/>
          <p:cNvSpPr/>
          <p:nvPr/>
        </p:nvSpPr>
        <p:spPr>
          <a:xfrm>
            <a:off x="642910" y="2428868"/>
            <a:ext cx="6858048" cy="2529923"/>
          </a:xfrm>
          <a:prstGeom prst="rect">
            <a:avLst/>
          </a:prstGeom>
        </p:spPr>
        <p:txBody>
          <a:bodyPr wrap="square">
            <a:spAutoFit/>
          </a:bodyPr>
          <a:lstStyle/>
          <a:p>
            <a:pPr>
              <a:lnSpc>
                <a:spcPct val="80000"/>
              </a:lnSpc>
              <a:buFont typeface="Wingdings" pitchFamily="2" charset="2"/>
              <a:buNone/>
            </a:pPr>
            <a:r>
              <a:rPr lang="tr-TR" dirty="0" smtClean="0"/>
              <a:t>                            </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320 SATICILAR                                                          XXX</a:t>
            </a:r>
          </a:p>
          <a:p>
            <a:pPr>
              <a:lnSpc>
                <a:spcPct val="80000"/>
              </a:lnSpc>
              <a:buFont typeface="Wingdings" pitchFamily="2" charset="2"/>
              <a:buNone/>
            </a:pPr>
            <a:r>
              <a:rPr lang="tr-TR" b="1" dirty="0" smtClean="0"/>
              <a:t>                546 VAZGEÇİLEN BORÇLAR                                               XXX</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                             </a:t>
            </a:r>
            <a:endParaRPr lang="tr-TR" dirty="0" smtClean="0"/>
          </a:p>
          <a:p>
            <a:pPr>
              <a:lnSpc>
                <a:spcPct val="80000"/>
              </a:lnSpc>
              <a:buFont typeface="Wingdings" pitchFamily="2" charset="2"/>
              <a:buNone/>
            </a:pPr>
            <a:endParaRPr lang="tr-TR" dirty="0" smtClean="0"/>
          </a:p>
          <a:p>
            <a:pPr>
              <a:lnSpc>
                <a:spcPct val="80000"/>
              </a:lnSpc>
              <a:buFont typeface="Wingdings" pitchFamily="2" charset="2"/>
              <a:buNone/>
            </a:pPr>
            <a:r>
              <a:rPr lang="tr-TR" b="1" dirty="0" smtClean="0"/>
              <a:t>546 VAZGEÇİLEN BORÇLAR                                          XXX                </a:t>
            </a:r>
          </a:p>
          <a:p>
            <a:pPr>
              <a:lnSpc>
                <a:spcPct val="80000"/>
              </a:lnSpc>
              <a:buFont typeface="Wingdings" pitchFamily="2" charset="2"/>
              <a:buNone/>
            </a:pPr>
            <a:r>
              <a:rPr lang="tr-TR" b="1" dirty="0" smtClean="0"/>
              <a:t>                679 DİĞER OLAGAN DIŞI GELİR VE</a:t>
            </a:r>
          </a:p>
          <a:p>
            <a:pPr>
              <a:lnSpc>
                <a:spcPct val="80000"/>
              </a:lnSpc>
              <a:buFont typeface="Wingdings" pitchFamily="2" charset="2"/>
              <a:buNone/>
            </a:pPr>
            <a:r>
              <a:rPr lang="tr-TR" b="1" dirty="0" smtClean="0"/>
              <a:t>                         KARLAR                                                                    XXX</a:t>
            </a:r>
          </a:p>
          <a:p>
            <a:pPr>
              <a:lnSpc>
                <a:spcPct val="80000"/>
              </a:lnSpc>
              <a:buFont typeface="Wingdings" pitchFamily="2" charset="2"/>
              <a:buNone/>
            </a:pPr>
            <a:endParaRPr lang="tr-TR" dirty="0" smtClean="0"/>
          </a:p>
        </p:txBody>
      </p:sp>
      <p:cxnSp>
        <p:nvCxnSpPr>
          <p:cNvPr id="35" name="34 Düz Bağlayıcı"/>
          <p:cNvCxnSpPr/>
          <p:nvPr/>
        </p:nvCxnSpPr>
        <p:spPr>
          <a:xfrm rot="5400000">
            <a:off x="353614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4607719" y="37504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07851" y="3679033"/>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785786" y="257174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28992" y="257174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3643314"/>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428992" y="3643314"/>
            <a:ext cx="1571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a:off x="785786" y="4786322"/>
            <a:ext cx="40719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1 Başlık"/>
          <p:cNvSpPr txBox="1">
            <a:spLocks/>
          </p:cNvSpPr>
          <p:nvPr/>
        </p:nvSpPr>
        <p:spPr>
          <a:xfrm>
            <a:off x="500034" y="857232"/>
            <a:ext cx="6400816" cy="774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33 Dikdörtgen"/>
          <p:cNvSpPr/>
          <p:nvPr/>
        </p:nvSpPr>
        <p:spPr>
          <a:xfrm>
            <a:off x="1285853" y="1357298"/>
            <a:ext cx="4143404" cy="369332"/>
          </a:xfrm>
          <a:prstGeom prst="rect">
            <a:avLst/>
          </a:prstGeom>
        </p:spPr>
        <p:txBody>
          <a:bodyPr wrap="square">
            <a:spAutoFit/>
          </a:bodyPr>
          <a:lstStyle/>
          <a:p>
            <a:endParaRPr lang="tr-TR" dirty="0"/>
          </a:p>
        </p:txBody>
      </p:sp>
      <p:sp>
        <p:nvSpPr>
          <p:cNvPr id="30" name="29 Dikdörtgen"/>
          <p:cNvSpPr/>
          <p:nvPr/>
        </p:nvSpPr>
        <p:spPr>
          <a:xfrm>
            <a:off x="642910" y="1214422"/>
            <a:ext cx="5857900" cy="523220"/>
          </a:xfrm>
          <a:prstGeom prst="rect">
            <a:avLst/>
          </a:prstGeom>
        </p:spPr>
        <p:txBody>
          <a:bodyPr wrap="square">
            <a:spAutoFit/>
          </a:bodyPr>
          <a:lstStyle/>
          <a:p>
            <a:r>
              <a:rPr lang="tr-TR" sz="2800" dirty="0" smtClean="0"/>
              <a:t>Vazgeçilen Alacaklar</a:t>
            </a:r>
            <a:endParaRPr lang="tr-TR" sz="2800" dirty="0"/>
          </a:p>
        </p:txBody>
      </p:sp>
      <p:sp>
        <p:nvSpPr>
          <p:cNvPr id="31" name="30 Dikdörtgen"/>
          <p:cNvSpPr/>
          <p:nvPr/>
        </p:nvSpPr>
        <p:spPr>
          <a:xfrm>
            <a:off x="642910" y="1785926"/>
            <a:ext cx="5215588" cy="461665"/>
          </a:xfrm>
          <a:prstGeom prst="rect">
            <a:avLst/>
          </a:prstGeom>
        </p:spPr>
        <p:txBody>
          <a:bodyPr wrap="square">
            <a:spAutoFit/>
          </a:bodyPr>
          <a:lstStyle/>
          <a:p>
            <a:pPr lvl="0">
              <a:buNone/>
            </a:pPr>
            <a:r>
              <a:rPr lang="tr-TR" sz="2400" dirty="0" smtClean="0"/>
              <a:t>Borçlunun muhasebe kaydı</a:t>
            </a:r>
          </a:p>
        </p:txBody>
      </p:sp>
      <p:sp>
        <p:nvSpPr>
          <p:cNvPr id="36" name="35 Dikdörtgen"/>
          <p:cNvSpPr/>
          <p:nvPr/>
        </p:nvSpPr>
        <p:spPr>
          <a:xfrm>
            <a:off x="928662" y="5286388"/>
            <a:ext cx="5857916" cy="646331"/>
          </a:xfrm>
          <a:prstGeom prst="rect">
            <a:avLst/>
          </a:prstGeom>
        </p:spPr>
        <p:txBody>
          <a:bodyPr wrap="square">
            <a:spAutoFit/>
          </a:bodyPr>
          <a:lstStyle/>
          <a:p>
            <a:r>
              <a:rPr lang="tr-TR" b="1" u="sng" dirty="0" smtClean="0"/>
              <a:t>İzleyen üç yılda zararla mahsup edilemezse </a:t>
            </a:r>
            <a:r>
              <a:rPr lang="tr-TR" dirty="0" smtClean="0"/>
              <a:t>üçüncü yılda matraha ilave edilir</a:t>
            </a:r>
            <a:endParaRPr lang="tr-TR" dirty="0"/>
          </a:p>
        </p:txBody>
      </p:sp>
      <p:sp>
        <p:nvSpPr>
          <p:cNvPr id="37" name="36 Yuvarlatılmış Dikdörtgen"/>
          <p:cNvSpPr/>
          <p:nvPr/>
        </p:nvSpPr>
        <p:spPr>
          <a:xfrm>
            <a:off x="7500958" y="4500570"/>
            <a:ext cx="107157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324</a:t>
            </a:r>
            <a:endParaRPr lang="tr-TR" dirty="0"/>
          </a:p>
        </p:txBody>
      </p:sp>
      <p:sp>
        <p:nvSpPr>
          <p:cNvPr id="38" name="37 Slayt Numarası Yer Tutucusu"/>
          <p:cNvSpPr>
            <a:spLocks noGrp="1"/>
          </p:cNvSpPr>
          <p:nvPr>
            <p:ph type="sldNum" sz="quarter" idx="12"/>
          </p:nvPr>
        </p:nvSpPr>
        <p:spPr/>
        <p:txBody>
          <a:bodyPr/>
          <a:lstStyle/>
          <a:p>
            <a:fld id="{FA1C692C-4F2D-45F6-A9A8-8A3A8FE27806}" type="slidenum">
              <a:rPr lang="en-US" smtClean="0"/>
              <a:pPr/>
              <a:t>54</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37"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900" decel="100000" fill="hold"/>
                                        <p:tgtEl>
                                          <p:spTgt spid="3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900" decel="100000" fill="hold"/>
                                        <p:tgtEl>
                                          <p:spTgt spid="4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900" decel="100000" fill="hold"/>
                                        <p:tgtEl>
                                          <p:spTgt spid="4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41" fill="hold">
                            <p:stCondLst>
                              <p:cond delay="1750"/>
                            </p:stCondLst>
                            <p:childTnLst>
                              <p:par>
                                <p:cTn id="42" presetID="17" presetClass="entr" presetSubtype="8"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ppt_x</p:attrName>
                                        </p:attrNameLst>
                                      </p:cBhvr>
                                      <p:tavLst>
                                        <p:tav tm="0">
                                          <p:val>
                                            <p:strVal val="#ppt_x-#ppt_w/2"/>
                                          </p:val>
                                        </p:tav>
                                        <p:tav tm="100000">
                                          <p:val>
                                            <p:strVal val="#ppt_x"/>
                                          </p:val>
                                        </p:tav>
                                      </p:tavLst>
                                    </p:anim>
                                    <p:anim calcmode="lin" valueType="num">
                                      <p:cBhvr>
                                        <p:cTn id="45" dur="500" fill="hold"/>
                                        <p:tgtEl>
                                          <p:spTgt spid="43"/>
                                        </p:tgtEl>
                                        <p:attrNameLst>
                                          <p:attrName>ppt_y</p:attrName>
                                        </p:attrNameLst>
                                      </p:cBhvr>
                                      <p:tavLst>
                                        <p:tav tm="0">
                                          <p:val>
                                            <p:strVal val="#ppt_y"/>
                                          </p:val>
                                        </p:tav>
                                        <p:tav tm="100000">
                                          <p:val>
                                            <p:strVal val="#ppt_y"/>
                                          </p:val>
                                        </p:tav>
                                      </p:tavLst>
                                    </p:anim>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strVal val="#ppt_h"/>
                                          </p:val>
                                        </p:tav>
                                        <p:tav tm="100000">
                                          <p:val>
                                            <p:strVal val="#ppt_h"/>
                                          </p:val>
                                        </p:tav>
                                      </p:tavLst>
                                    </p:anim>
                                  </p:childTnLst>
                                </p:cTn>
                              </p:par>
                            </p:childTnLst>
                          </p:cTn>
                        </p:par>
                        <p:par>
                          <p:cTn id="48" fill="hold">
                            <p:stCondLst>
                              <p:cond delay="2250"/>
                            </p:stCondLst>
                            <p:childTnLst>
                              <p:par>
                                <p:cTn id="49" presetID="17"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ppt_x-#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strVal val="#ppt_h"/>
                                          </p:val>
                                        </p:tav>
                                        <p:tav tm="100000">
                                          <p:val>
                                            <p:strVal val="#ppt_h"/>
                                          </p:val>
                                        </p:tav>
                                      </p:tavLst>
                                    </p:anim>
                                  </p:childTnLst>
                                </p:cTn>
                              </p:par>
                            </p:childTnLst>
                          </p:cTn>
                        </p:par>
                        <p:par>
                          <p:cTn id="55" fill="hold">
                            <p:stCondLst>
                              <p:cond delay="2750"/>
                            </p:stCondLst>
                            <p:childTnLst>
                              <p:par>
                                <p:cTn id="56" presetID="22" presetClass="entr" presetSubtype="8" fill="hold" nodeType="afterEffect">
                                  <p:stCondLst>
                                    <p:cond delay="0"/>
                                  </p:stCondLst>
                                  <p:childTnLst>
                                    <p:set>
                                      <p:cBhvr>
                                        <p:cTn id="57" dur="1" fill="hold">
                                          <p:stCondLst>
                                            <p:cond delay="0"/>
                                          </p:stCondLst>
                                        </p:cTn>
                                        <p:tgtEl>
                                          <p:spTgt spid="33">
                                            <p:txEl>
                                              <p:pRg st="2" end="2"/>
                                            </p:txEl>
                                          </p:spTgt>
                                        </p:tgtEl>
                                        <p:attrNameLst>
                                          <p:attrName>style.visibility</p:attrName>
                                        </p:attrNameLst>
                                      </p:cBhvr>
                                      <p:to>
                                        <p:strVal val="visible"/>
                                      </p:to>
                                    </p:set>
                                    <p:animEffect transition="in" filter="wipe(left)">
                                      <p:cBhvr>
                                        <p:cTn id="58" dur="500"/>
                                        <p:tgtEl>
                                          <p:spTgt spid="33">
                                            <p:txEl>
                                              <p:pRg st="2" end="2"/>
                                            </p:txEl>
                                          </p:spTgt>
                                        </p:tgtEl>
                                      </p:cBhvr>
                                    </p:animEffect>
                                  </p:childTnLst>
                                </p:cTn>
                              </p:par>
                            </p:childTnLst>
                          </p:cTn>
                        </p:par>
                        <p:par>
                          <p:cTn id="59" fill="hold">
                            <p:stCondLst>
                              <p:cond delay="3250"/>
                            </p:stCondLst>
                            <p:childTnLst>
                              <p:par>
                                <p:cTn id="60" presetID="22" presetClass="entr" presetSubtype="8" fill="hold" nodeType="afterEffect">
                                  <p:stCondLst>
                                    <p:cond delay="0"/>
                                  </p:stCondLst>
                                  <p:childTnLst>
                                    <p:set>
                                      <p:cBhvr>
                                        <p:cTn id="61" dur="1" fill="hold">
                                          <p:stCondLst>
                                            <p:cond delay="0"/>
                                          </p:stCondLst>
                                        </p:cTn>
                                        <p:tgtEl>
                                          <p:spTgt spid="33">
                                            <p:txEl>
                                              <p:pRg st="3" end="3"/>
                                            </p:txEl>
                                          </p:spTgt>
                                        </p:tgtEl>
                                        <p:attrNameLst>
                                          <p:attrName>style.visibility</p:attrName>
                                        </p:attrNameLst>
                                      </p:cBhvr>
                                      <p:to>
                                        <p:strVal val="visible"/>
                                      </p:to>
                                    </p:set>
                                    <p:animEffect transition="in" filter="wipe(left)">
                                      <p:cBhvr>
                                        <p:cTn id="62" dur="500"/>
                                        <p:tgtEl>
                                          <p:spTgt spid="33">
                                            <p:txEl>
                                              <p:pRg st="3" end="3"/>
                                            </p:txEl>
                                          </p:spTgt>
                                        </p:tgtEl>
                                      </p:cBhvr>
                                    </p:animEffect>
                                  </p:childTnLst>
                                </p:cTn>
                              </p:par>
                            </p:childTnLst>
                          </p:cTn>
                        </p:par>
                        <p:par>
                          <p:cTn id="63" fill="hold">
                            <p:stCondLst>
                              <p:cond delay="3750"/>
                            </p:stCondLst>
                            <p:childTnLst>
                              <p:par>
                                <p:cTn id="64" presetID="17"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ppt_x</p:attrName>
                                        </p:attrNameLst>
                                      </p:cBhvr>
                                      <p:tavLst>
                                        <p:tav tm="0">
                                          <p:val>
                                            <p:strVal val="#ppt_x-#ppt_w/2"/>
                                          </p:val>
                                        </p:tav>
                                        <p:tav tm="100000">
                                          <p:val>
                                            <p:strVal val="#ppt_x"/>
                                          </p:val>
                                        </p:tav>
                                      </p:tavLst>
                                    </p:anim>
                                    <p:anim calcmode="lin" valueType="num">
                                      <p:cBhvr>
                                        <p:cTn id="67" dur="500" fill="hold"/>
                                        <p:tgtEl>
                                          <p:spTgt spid="45"/>
                                        </p:tgtEl>
                                        <p:attrNameLst>
                                          <p:attrName>ppt_y</p:attrName>
                                        </p:attrNameLst>
                                      </p:cBhvr>
                                      <p:tavLst>
                                        <p:tav tm="0">
                                          <p:val>
                                            <p:strVal val="#ppt_y"/>
                                          </p:val>
                                        </p:tav>
                                        <p:tav tm="100000">
                                          <p:val>
                                            <p:strVal val="#ppt_y"/>
                                          </p:val>
                                        </p:tav>
                                      </p:tavLst>
                                    </p:anim>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strVal val="#ppt_h"/>
                                          </p:val>
                                        </p:tav>
                                        <p:tav tm="100000">
                                          <p:val>
                                            <p:strVal val="#ppt_h"/>
                                          </p:val>
                                        </p:tav>
                                      </p:tavLst>
                                    </p:anim>
                                  </p:childTnLst>
                                </p:cTn>
                              </p:par>
                            </p:childTnLst>
                          </p:cTn>
                        </p:par>
                        <p:par>
                          <p:cTn id="70" fill="hold">
                            <p:stCondLst>
                              <p:cond delay="4250"/>
                            </p:stCondLst>
                            <p:childTnLst>
                              <p:par>
                                <p:cTn id="71" presetID="17"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ppt_x</p:attrName>
                                        </p:attrNameLst>
                                      </p:cBhvr>
                                      <p:tavLst>
                                        <p:tav tm="0">
                                          <p:val>
                                            <p:strVal val="#ppt_x-#ppt_w/2"/>
                                          </p:val>
                                        </p:tav>
                                        <p:tav tm="100000">
                                          <p:val>
                                            <p:strVal val="#ppt_x"/>
                                          </p:val>
                                        </p:tav>
                                      </p:tavLst>
                                    </p:anim>
                                    <p:anim calcmode="lin" valueType="num">
                                      <p:cBhvr>
                                        <p:cTn id="74" dur="500" fill="hold"/>
                                        <p:tgtEl>
                                          <p:spTgt spid="46"/>
                                        </p:tgtEl>
                                        <p:attrNameLst>
                                          <p:attrName>ppt_y</p:attrName>
                                        </p:attrNameLst>
                                      </p:cBhvr>
                                      <p:tavLst>
                                        <p:tav tm="0">
                                          <p:val>
                                            <p:strVal val="#ppt_y"/>
                                          </p:val>
                                        </p:tav>
                                        <p:tav tm="100000">
                                          <p:val>
                                            <p:strVal val="#ppt_y"/>
                                          </p:val>
                                        </p:tav>
                                      </p:tavLst>
                                    </p:anim>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strVal val="#ppt_h"/>
                                          </p:val>
                                        </p:tav>
                                        <p:tav tm="100000">
                                          <p:val>
                                            <p:strVal val="#ppt_h"/>
                                          </p:val>
                                        </p:tav>
                                      </p:tavLst>
                                    </p:anim>
                                  </p:childTnLst>
                                </p:cTn>
                              </p:par>
                            </p:childTnLst>
                          </p:cTn>
                        </p:par>
                        <p:par>
                          <p:cTn id="77" fill="hold">
                            <p:stCondLst>
                              <p:cond delay="4750"/>
                            </p:stCondLst>
                            <p:childTnLst>
                              <p:par>
                                <p:cTn id="78" presetID="22" presetClass="entr" presetSubtype="8" fill="hold" nodeType="after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Effect transition="in" filter="wipe(left)">
                                      <p:cBhvr>
                                        <p:cTn id="80" dur="500"/>
                                        <p:tgtEl>
                                          <p:spTgt spid="33">
                                            <p:txEl>
                                              <p:pRg st="5" end="5"/>
                                            </p:txEl>
                                          </p:spTgt>
                                        </p:tgtEl>
                                      </p:cBhvr>
                                    </p:animEffect>
                                  </p:childTnLst>
                                </p:cTn>
                              </p:par>
                            </p:childTnLst>
                          </p:cTn>
                        </p:par>
                        <p:par>
                          <p:cTn id="81" fill="hold">
                            <p:stCondLst>
                              <p:cond delay="5250"/>
                            </p:stCondLst>
                            <p:childTnLst>
                              <p:par>
                                <p:cTn id="82" presetID="22" presetClass="entr" presetSubtype="8" fill="hold" nodeType="afterEffect">
                                  <p:stCondLst>
                                    <p:cond delay="0"/>
                                  </p:stCondLst>
                                  <p:childTnLst>
                                    <p:set>
                                      <p:cBhvr>
                                        <p:cTn id="83" dur="1" fill="hold">
                                          <p:stCondLst>
                                            <p:cond delay="0"/>
                                          </p:stCondLst>
                                        </p:cTn>
                                        <p:tgtEl>
                                          <p:spTgt spid="33">
                                            <p:txEl>
                                              <p:pRg st="7" end="7"/>
                                            </p:txEl>
                                          </p:spTgt>
                                        </p:tgtEl>
                                        <p:attrNameLst>
                                          <p:attrName>style.visibility</p:attrName>
                                        </p:attrNameLst>
                                      </p:cBhvr>
                                      <p:to>
                                        <p:strVal val="visible"/>
                                      </p:to>
                                    </p:set>
                                    <p:animEffect transition="in" filter="wipe(left)">
                                      <p:cBhvr>
                                        <p:cTn id="84" dur="500"/>
                                        <p:tgtEl>
                                          <p:spTgt spid="33">
                                            <p:txEl>
                                              <p:pRg st="7" end="7"/>
                                            </p:txEl>
                                          </p:spTgt>
                                        </p:tgtEl>
                                      </p:cBhvr>
                                    </p:animEffect>
                                  </p:childTnLst>
                                </p:cTn>
                              </p:par>
                            </p:childTnLst>
                          </p:cTn>
                        </p:par>
                        <p:par>
                          <p:cTn id="85" fill="hold">
                            <p:stCondLst>
                              <p:cond delay="5750"/>
                            </p:stCondLst>
                            <p:childTnLst>
                              <p:par>
                                <p:cTn id="86" presetID="22" presetClass="entr" presetSubtype="8" fill="hold" nodeType="afterEffect">
                                  <p:stCondLst>
                                    <p:cond delay="0"/>
                                  </p:stCondLst>
                                  <p:childTnLst>
                                    <p:set>
                                      <p:cBhvr>
                                        <p:cTn id="87" dur="1" fill="hold">
                                          <p:stCondLst>
                                            <p:cond delay="0"/>
                                          </p:stCondLst>
                                        </p:cTn>
                                        <p:tgtEl>
                                          <p:spTgt spid="33">
                                            <p:txEl>
                                              <p:pRg st="8" end="8"/>
                                            </p:txEl>
                                          </p:spTgt>
                                        </p:tgtEl>
                                        <p:attrNameLst>
                                          <p:attrName>style.visibility</p:attrName>
                                        </p:attrNameLst>
                                      </p:cBhvr>
                                      <p:to>
                                        <p:strVal val="visible"/>
                                      </p:to>
                                    </p:set>
                                    <p:animEffect transition="in" filter="wipe(left)">
                                      <p:cBhvr>
                                        <p:cTn id="88" dur="500"/>
                                        <p:tgtEl>
                                          <p:spTgt spid="33">
                                            <p:txEl>
                                              <p:pRg st="8" end="8"/>
                                            </p:txEl>
                                          </p:spTgt>
                                        </p:tgtEl>
                                      </p:cBhvr>
                                    </p:animEffect>
                                  </p:childTnLst>
                                </p:cTn>
                              </p:par>
                            </p:childTnLst>
                          </p:cTn>
                        </p:par>
                        <p:par>
                          <p:cTn id="89" fill="hold">
                            <p:stCondLst>
                              <p:cond delay="6250"/>
                            </p:stCondLst>
                            <p:childTnLst>
                              <p:par>
                                <p:cTn id="90" presetID="22" presetClass="entr" presetSubtype="8" fill="hold" nodeType="afterEffect">
                                  <p:stCondLst>
                                    <p:cond delay="0"/>
                                  </p:stCondLst>
                                  <p:childTnLst>
                                    <p:set>
                                      <p:cBhvr>
                                        <p:cTn id="91" dur="1" fill="hold">
                                          <p:stCondLst>
                                            <p:cond delay="0"/>
                                          </p:stCondLst>
                                        </p:cTn>
                                        <p:tgtEl>
                                          <p:spTgt spid="33">
                                            <p:txEl>
                                              <p:pRg st="9" end="9"/>
                                            </p:txEl>
                                          </p:spTgt>
                                        </p:tgtEl>
                                        <p:attrNameLst>
                                          <p:attrName>style.visibility</p:attrName>
                                        </p:attrNameLst>
                                      </p:cBhvr>
                                      <p:to>
                                        <p:strVal val="visible"/>
                                      </p:to>
                                    </p:set>
                                    <p:animEffect transition="in" filter="wipe(left)">
                                      <p:cBhvr>
                                        <p:cTn id="92" dur="500"/>
                                        <p:tgtEl>
                                          <p:spTgt spid="33">
                                            <p:txEl>
                                              <p:pRg st="9" end="9"/>
                                            </p:txEl>
                                          </p:spTgt>
                                        </p:tgtEl>
                                      </p:cBhvr>
                                    </p:animEffect>
                                  </p:childTnLst>
                                </p:cTn>
                              </p:par>
                            </p:childTnLst>
                          </p:cTn>
                        </p:par>
                        <p:par>
                          <p:cTn id="93" fill="hold">
                            <p:stCondLst>
                              <p:cond delay="6750"/>
                            </p:stCondLst>
                            <p:childTnLst>
                              <p:par>
                                <p:cTn id="94" presetID="17" presetClass="entr" presetSubtype="8" fill="hold" nodeType="after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fill="hold"/>
                                        <p:tgtEl>
                                          <p:spTgt spid="47"/>
                                        </p:tgtEl>
                                        <p:attrNameLst>
                                          <p:attrName>ppt_x</p:attrName>
                                        </p:attrNameLst>
                                      </p:cBhvr>
                                      <p:tavLst>
                                        <p:tav tm="0">
                                          <p:val>
                                            <p:strVal val="#ppt_x-#ppt_w/2"/>
                                          </p:val>
                                        </p:tav>
                                        <p:tav tm="100000">
                                          <p:val>
                                            <p:strVal val="#ppt_x"/>
                                          </p:val>
                                        </p:tav>
                                      </p:tavLst>
                                    </p:anim>
                                    <p:anim calcmode="lin" valueType="num">
                                      <p:cBhvr>
                                        <p:cTn id="97" dur="500" fill="hold"/>
                                        <p:tgtEl>
                                          <p:spTgt spid="47"/>
                                        </p:tgtEl>
                                        <p:attrNameLst>
                                          <p:attrName>ppt_y</p:attrName>
                                        </p:attrNameLst>
                                      </p:cBhvr>
                                      <p:tavLst>
                                        <p:tav tm="0">
                                          <p:val>
                                            <p:strVal val="#ppt_y"/>
                                          </p:val>
                                        </p:tav>
                                        <p:tav tm="100000">
                                          <p:val>
                                            <p:strVal val="#ppt_y"/>
                                          </p:val>
                                        </p:tav>
                                      </p:tavLst>
                                    </p:anim>
                                    <p:anim calcmode="lin" valueType="num">
                                      <p:cBhvr>
                                        <p:cTn id="98" dur="500" fill="hold"/>
                                        <p:tgtEl>
                                          <p:spTgt spid="47"/>
                                        </p:tgtEl>
                                        <p:attrNameLst>
                                          <p:attrName>ppt_w</p:attrName>
                                        </p:attrNameLst>
                                      </p:cBhvr>
                                      <p:tavLst>
                                        <p:tav tm="0">
                                          <p:val>
                                            <p:fltVal val="0"/>
                                          </p:val>
                                        </p:tav>
                                        <p:tav tm="100000">
                                          <p:val>
                                            <p:strVal val="#ppt_w"/>
                                          </p:val>
                                        </p:tav>
                                      </p:tavLst>
                                    </p:anim>
                                    <p:anim calcmode="lin" valueType="num">
                                      <p:cBhvr>
                                        <p:cTn id="99" dur="500" fill="hold"/>
                                        <p:tgtEl>
                                          <p:spTgt spid="47"/>
                                        </p:tgtEl>
                                        <p:attrNameLst>
                                          <p:attrName>ppt_h</p:attrName>
                                        </p:attrNameLst>
                                      </p:cBhvr>
                                      <p:tavLst>
                                        <p:tav tm="0">
                                          <p:val>
                                            <p:strVal val="#ppt_h"/>
                                          </p:val>
                                        </p:tav>
                                        <p:tav tm="100000">
                                          <p:val>
                                            <p:strVal val="#ppt_h"/>
                                          </p:val>
                                        </p:tav>
                                      </p:tavLst>
                                    </p:anim>
                                  </p:childTnLst>
                                </p:cTn>
                              </p:par>
                            </p:childTnLst>
                          </p:cTn>
                        </p:par>
                        <p:par>
                          <p:cTn id="100" fill="hold">
                            <p:stCondLst>
                              <p:cond delay="7250"/>
                            </p:stCondLst>
                            <p:childTnLst>
                              <p:par>
                                <p:cTn id="101" presetID="1" presetClass="entr" presetSubtype="0"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par>
                          <p:cTn id="103" fill="hold">
                            <p:stCondLst>
                              <p:cond delay="7250"/>
                            </p:stCondLst>
                            <p:childTnLst>
                              <p:par>
                                <p:cTn id="104" presetID="1"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6" grpId="0"/>
      <p:bldP spid="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786578" y="214290"/>
            <a:ext cx="214314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39" y="1449324"/>
                <a:ext cx="28803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239027"/>
            </a:xfrm>
            <a:prstGeom prst="rect">
              <a:avLst/>
            </a:prstGeom>
            <a:noFill/>
          </p:spPr>
          <p:txBody>
            <a:bodyPr wrap="square" rtlCol="0">
              <a:spAutoFit/>
            </a:bodyPr>
            <a:lstStyle/>
            <a:p>
              <a:pPr algn="ctr" defTabSz="914400" rtl="1">
                <a:buNone/>
              </a:pPr>
              <a:endParaRPr lang="tr-TR" sz="1800" b="0" i="0" dirty="0">
                <a:latin typeface="Vivaldi"/>
                <a:ea typeface="+mn-ea"/>
                <a:cs typeface="+mn-cs"/>
              </a:endParaRP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57229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77662" y="1449324"/>
              <a:ext cx="299433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Rectangle 2"/>
          <p:cNvSpPr txBox="1">
            <a:spLocks noChangeArrowheads="1"/>
          </p:cNvSpPr>
          <p:nvPr/>
        </p:nvSpPr>
        <p:spPr>
          <a:xfrm>
            <a:off x="714348" y="1071546"/>
            <a:ext cx="6072230" cy="928694"/>
          </a:xfrm>
          <a:prstGeom prst="rect">
            <a:avLst/>
          </a:prstGeom>
        </p:spPr>
        <p:txBody>
          <a:bodyPr vert="horz" lIns="91440" tIns="45720" rIns="91440" bIns="45720" rtlCol="0" anchor="ctr">
            <a:normAutofit/>
          </a:bodyPr>
          <a:lstStyle/>
          <a:p>
            <a:pPr lvl="0" algn="ctr">
              <a:spcBef>
                <a:spcPct val="0"/>
              </a:spcBef>
              <a:defRPr/>
            </a:pPr>
            <a:r>
              <a:rPr lang="tr-TR" sz="2400" dirty="0" smtClean="0">
                <a:latin typeface="Arial Black" pitchFamily="34" charset="0"/>
                <a:ea typeface="+mj-ea"/>
                <a:cs typeface="+mj-cs"/>
              </a:rPr>
              <a:t>STOKLAR</a:t>
            </a:r>
          </a:p>
        </p:txBody>
      </p:sp>
      <p:pic>
        <p:nvPicPr>
          <p:cNvPr id="20" name="Picture 4" descr="ismmmo"/>
          <p:cNvPicPr>
            <a:picLocks noChangeAspect="1" noChangeArrowheads="1"/>
          </p:cNvPicPr>
          <p:nvPr/>
        </p:nvPicPr>
        <p:blipFill>
          <a:blip r:embed="rId3" cstate="print"/>
          <a:srcRect/>
          <a:stretch>
            <a:fillRect/>
          </a:stretch>
        </p:blipFill>
        <p:spPr bwMode="auto">
          <a:xfrm>
            <a:off x="728664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69542" y="1785927"/>
            <a:ext cx="6002510" cy="5016758"/>
          </a:xfrm>
          <a:prstGeom prst="rect">
            <a:avLst/>
          </a:prstGeom>
        </p:spPr>
        <p:txBody>
          <a:bodyPr wrap="square">
            <a:spAutoFit/>
          </a:bodyPr>
          <a:lstStyle/>
          <a:p>
            <a:r>
              <a:rPr lang="tr-TR" sz="3200" b="1" dirty="0"/>
              <a:t>T</a:t>
            </a:r>
            <a:r>
              <a:rPr lang="tr-TR" sz="3200" b="1" dirty="0" smtClean="0"/>
              <a:t>anımı  ve  stok hesapları</a:t>
            </a:r>
          </a:p>
          <a:p>
            <a:pPr algn="just"/>
            <a:r>
              <a:rPr lang="tr-TR" sz="2000" dirty="0" smtClean="0"/>
              <a:t>Stoklar işletmenin üretimde kullanmak veya satmak amacı ile edindiği ilk madde ve malzeme ticari mal yarı mamul, mamul hurda gibi varlıklar ile kendi ürettiği benzeri nitelikteki iktisadi kıymetleri ifade eder. </a:t>
            </a:r>
          </a:p>
          <a:p>
            <a:pPr algn="just"/>
            <a:endParaRPr lang="tr-TR" sz="2000" dirty="0" smtClean="0"/>
          </a:p>
          <a:p>
            <a:pPr indent="9525">
              <a:lnSpc>
                <a:spcPct val="90000"/>
              </a:lnSpc>
            </a:pPr>
            <a:r>
              <a:rPr lang="tr-TR" sz="2000" b="1" dirty="0" smtClean="0"/>
              <a:t>Başlıca stok değerleme yöntemleri</a:t>
            </a:r>
          </a:p>
          <a:p>
            <a:pPr indent="9525">
              <a:lnSpc>
                <a:spcPct val="90000"/>
              </a:lnSpc>
            </a:pPr>
            <a:endParaRPr lang="tr-TR" sz="2000" b="1" dirty="0" smtClean="0"/>
          </a:p>
          <a:p>
            <a:pPr indent="9525">
              <a:lnSpc>
                <a:spcPct val="90000"/>
              </a:lnSpc>
              <a:buFont typeface="Wingdings" pitchFamily="2" charset="2"/>
              <a:buChar char="Ø"/>
            </a:pPr>
            <a:r>
              <a:rPr lang="tr-TR" sz="2000" dirty="0" smtClean="0"/>
              <a:t>Maliyet bedeli: V.U.</a:t>
            </a:r>
            <a:r>
              <a:rPr lang="tr-TR" sz="2000" dirty="0" err="1" smtClean="0"/>
              <a:t>K’na</a:t>
            </a:r>
            <a:r>
              <a:rPr lang="tr-TR" sz="2000" dirty="0" smtClean="0"/>
              <a:t> göre stoklar </a:t>
            </a:r>
            <a:r>
              <a:rPr lang="tr-TR" sz="2000" b="1" u="sng" dirty="0" smtClean="0"/>
              <a:t>genel</a:t>
            </a:r>
            <a:r>
              <a:rPr lang="tr-TR" sz="2000" b="1" dirty="0" smtClean="0"/>
              <a:t> </a:t>
            </a:r>
            <a:r>
              <a:rPr lang="tr-TR" sz="2000" dirty="0" smtClean="0"/>
              <a:t>olarak </a:t>
            </a:r>
            <a:r>
              <a:rPr lang="tr-TR" sz="2000" u="sng" dirty="0" smtClean="0">
                <a:solidFill>
                  <a:srgbClr val="FF0000"/>
                </a:solidFill>
              </a:rPr>
              <a:t>maliyet</a:t>
            </a:r>
            <a:r>
              <a:rPr lang="tr-TR" sz="2000" dirty="0" smtClean="0"/>
              <a:t> bedeli ile değerlenir. </a:t>
            </a:r>
          </a:p>
          <a:p>
            <a:pPr indent="9525">
              <a:lnSpc>
                <a:spcPct val="90000"/>
              </a:lnSpc>
              <a:buFont typeface="Wingdings" pitchFamily="2" charset="2"/>
              <a:buChar char="Ø"/>
            </a:pPr>
            <a:endParaRPr lang="tr-TR" sz="2000" dirty="0" smtClean="0"/>
          </a:p>
          <a:p>
            <a:pPr indent="9525">
              <a:lnSpc>
                <a:spcPct val="90000"/>
              </a:lnSpc>
              <a:buFont typeface="Wingdings" pitchFamily="2" charset="2"/>
              <a:buChar char="Ø"/>
            </a:pPr>
            <a:r>
              <a:rPr lang="tr-TR" sz="2000" dirty="0" smtClean="0"/>
              <a:t>Piyasa değeri (Emsal)</a:t>
            </a:r>
          </a:p>
          <a:p>
            <a:pPr algn="just"/>
            <a:endParaRPr lang="tr-TR" sz="2000" dirty="0" smtClean="0"/>
          </a:p>
          <a:p>
            <a:pPr algn="just"/>
            <a:endParaRPr lang="tr-TR" sz="2000" dirty="0" smtClean="0"/>
          </a:p>
          <a:p>
            <a:pPr algn="just"/>
            <a:endParaRPr lang="tr-TR" sz="2000" dirty="0" smtClean="0"/>
          </a:p>
          <a:p>
            <a:pPr algn="just"/>
            <a:endParaRPr lang="tr-TR" sz="2000" dirty="0" smtClean="0"/>
          </a:p>
        </p:txBody>
      </p:sp>
      <p:sp>
        <p:nvSpPr>
          <p:cNvPr id="25" name="24 Yuvarlatılmış Dikdörtgen"/>
          <p:cNvSpPr/>
          <p:nvPr/>
        </p:nvSpPr>
        <p:spPr>
          <a:xfrm>
            <a:off x="714348" y="428604"/>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atır Belirtme Çizgisi 1"/>
          <p:cNvSpPr/>
          <p:nvPr/>
        </p:nvSpPr>
        <p:spPr>
          <a:xfrm>
            <a:off x="6215074" y="3143248"/>
            <a:ext cx="2357454" cy="2928958"/>
          </a:xfrm>
          <a:prstGeom prst="borderCallout1">
            <a:avLst>
              <a:gd name="adj1" fmla="val 18750"/>
              <a:gd name="adj2" fmla="val -8333"/>
              <a:gd name="adj3" fmla="val 56673"/>
              <a:gd name="adj4" fmla="val -20131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Maliyet bedeli, iktisadi bir kıymetin iktisap edilmesi veyahut değerinin artırılması münasebetiyle yapılan ödemelerle bunlara </a:t>
            </a:r>
            <a:r>
              <a:rPr lang="tr-TR" dirty="0" err="1" smtClean="0">
                <a:solidFill>
                  <a:schemeClr val="tx1"/>
                </a:solidFill>
              </a:rPr>
              <a:t>müteferri</a:t>
            </a:r>
            <a:r>
              <a:rPr lang="tr-TR" dirty="0" smtClean="0">
                <a:solidFill>
                  <a:schemeClr val="tx1"/>
                </a:solidFill>
              </a:rPr>
              <a:t> bilumum giderlerin toplamını ifade eder.</a:t>
            </a:r>
          </a:p>
          <a:p>
            <a:pPr algn="ctr"/>
            <a:endParaRPr lang="tr-TR" dirty="0"/>
          </a:p>
        </p:txBody>
      </p:sp>
      <p:sp>
        <p:nvSpPr>
          <p:cNvPr id="23" name="22 Yuvarlatılmış Dikdörtgen"/>
          <p:cNvSpPr/>
          <p:nvPr/>
        </p:nvSpPr>
        <p:spPr>
          <a:xfrm>
            <a:off x="6929454" y="200024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274</a:t>
            </a:r>
            <a:endParaRPr lang="tr-TR"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55</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1">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22"/>
                                        </p:tgtEl>
                                        <p:attrNameLst>
                                          <p:attrName>ppt_x</p:attrName>
                                        </p:attrNameLst>
                                      </p:cBhvr>
                                      <p:tavLst>
                                        <p:tav tm="0">
                                          <p:val>
                                            <p:strVal val="ppt_x"/>
                                          </p:val>
                                        </p:tav>
                                        <p:tav tm="100000">
                                          <p:val>
                                            <p:strVal val="ppt_x"/>
                                          </p:val>
                                        </p:tav>
                                      </p:tavLst>
                                    </p:anim>
                                    <p:anim calcmode="lin" valueType="num">
                                      <p:cBhvr additive="base">
                                        <p:cTn id="40" dur="500"/>
                                        <p:tgtEl>
                                          <p:spTgt spid="22"/>
                                        </p:tgtEl>
                                        <p:attrNameLst>
                                          <p:attrName>ppt_y</p:attrName>
                                        </p:attrNameLst>
                                      </p:cBhvr>
                                      <p:tavLst>
                                        <p:tav tm="0">
                                          <p:val>
                                            <p:strVal val="ppt_y"/>
                                          </p:val>
                                        </p:tav>
                                        <p:tav tm="100000">
                                          <p:val>
                                            <p:strVal val="1+ppt_h/2"/>
                                          </p:val>
                                        </p:tav>
                                      </p:tavLst>
                                    </p:anim>
                                    <p:set>
                                      <p:cBhvr>
                                        <p:cTn id="4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22" grpId="0" animBg="1"/>
      <p:bldP spid="22" grpId="1"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8224" y="260648"/>
            <a:ext cx="235745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66227" y="260648"/>
            <a:ext cx="635798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63900" y="1464067"/>
              <a:ext cx="2908100" cy="394460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539552" y="1340768"/>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539552" y="1340768"/>
            <a:ext cx="5832648" cy="3508653"/>
          </a:xfrm>
          <a:prstGeom prst="rect">
            <a:avLst/>
          </a:prstGeom>
        </p:spPr>
        <p:txBody>
          <a:bodyPr wrap="square">
            <a:spAutoFit/>
          </a:bodyPr>
          <a:lstStyle/>
          <a:p>
            <a:pPr algn="just"/>
            <a:r>
              <a:rPr lang="tr-TR" sz="2400" b="1" dirty="0"/>
              <a:t>Stok Değerleme </a:t>
            </a:r>
            <a:r>
              <a:rPr lang="tr-TR" sz="2400" b="1" dirty="0" smtClean="0"/>
              <a:t>Yöntemleri</a:t>
            </a:r>
          </a:p>
          <a:p>
            <a:pPr algn="just"/>
            <a:endParaRPr lang="tr-TR" b="1" dirty="0"/>
          </a:p>
          <a:p>
            <a:pPr algn="just"/>
            <a:r>
              <a:rPr lang="tr-TR" dirty="0"/>
              <a:t>• </a:t>
            </a:r>
            <a:r>
              <a:rPr lang="tr-TR" b="1" dirty="0" smtClean="0"/>
              <a:t>Fiili </a:t>
            </a:r>
            <a:r>
              <a:rPr lang="tr-TR" b="1" dirty="0"/>
              <a:t>Maliyet </a:t>
            </a:r>
            <a:r>
              <a:rPr lang="tr-TR" b="1" dirty="0" smtClean="0"/>
              <a:t>Yöntemi</a:t>
            </a:r>
          </a:p>
          <a:p>
            <a:pPr algn="just"/>
            <a:endParaRPr lang="tr-TR" b="1" dirty="0"/>
          </a:p>
          <a:p>
            <a:pPr algn="just"/>
            <a:r>
              <a:rPr lang="tr-TR" b="1" dirty="0" smtClean="0"/>
              <a:t>• </a:t>
            </a:r>
            <a:r>
              <a:rPr lang="tr-TR" b="1" dirty="0"/>
              <a:t>Ortalama Maliyet Yöntemi</a:t>
            </a:r>
          </a:p>
          <a:p>
            <a:pPr algn="just"/>
            <a:r>
              <a:rPr lang="tr-TR" b="1" dirty="0" smtClean="0"/>
              <a:t>    Basit </a:t>
            </a:r>
            <a:r>
              <a:rPr lang="tr-TR" b="1" dirty="0"/>
              <a:t>Ortalama Maliyet Yöntemi</a:t>
            </a:r>
          </a:p>
          <a:p>
            <a:pPr algn="just"/>
            <a:r>
              <a:rPr lang="tr-TR" b="1" dirty="0" smtClean="0"/>
              <a:t>    Ağırlıklı </a:t>
            </a:r>
            <a:r>
              <a:rPr lang="tr-TR" b="1" dirty="0"/>
              <a:t>Ortalama Maliyet Yöntemi</a:t>
            </a:r>
          </a:p>
          <a:p>
            <a:pPr algn="just"/>
            <a:r>
              <a:rPr lang="tr-TR" b="1" dirty="0" smtClean="0"/>
              <a:t>    Hareketli </a:t>
            </a:r>
            <a:r>
              <a:rPr lang="tr-TR" b="1" dirty="0"/>
              <a:t>Ağırlıklı Ortalama Maliyet </a:t>
            </a:r>
            <a:r>
              <a:rPr lang="tr-TR" b="1" dirty="0" smtClean="0"/>
              <a:t>Yöntemi</a:t>
            </a:r>
          </a:p>
          <a:p>
            <a:pPr algn="just"/>
            <a:endParaRPr lang="tr-TR" b="1" dirty="0"/>
          </a:p>
          <a:p>
            <a:pPr algn="just"/>
            <a:r>
              <a:rPr lang="tr-TR" b="1" dirty="0" smtClean="0"/>
              <a:t>• FİFO </a:t>
            </a:r>
            <a:r>
              <a:rPr lang="tr-TR" b="1" dirty="0"/>
              <a:t>(İlk Giren İlk Çıkar) </a:t>
            </a:r>
            <a:r>
              <a:rPr lang="tr-TR" b="1" dirty="0" smtClean="0"/>
              <a:t>Yöntemi</a:t>
            </a:r>
          </a:p>
          <a:p>
            <a:pPr algn="just"/>
            <a:endParaRPr lang="tr-TR" b="1" dirty="0"/>
          </a:p>
          <a:p>
            <a:pPr algn="just"/>
            <a:r>
              <a:rPr lang="tr-TR" b="1" dirty="0" smtClean="0"/>
              <a:t>• Standart </a:t>
            </a:r>
            <a:r>
              <a:rPr lang="tr-TR" b="1" dirty="0"/>
              <a:t>Maliyet Yöntemi ile Değerleme</a:t>
            </a:r>
          </a:p>
        </p:txBody>
      </p:sp>
      <p:sp>
        <p:nvSpPr>
          <p:cNvPr id="26" name="25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1" name="20 Slayt Numarası Yer Tutucusu"/>
          <p:cNvSpPr>
            <a:spLocks noGrp="1"/>
          </p:cNvSpPr>
          <p:nvPr>
            <p:ph type="sldNum" sz="quarter" idx="12"/>
          </p:nvPr>
        </p:nvSpPr>
        <p:spPr/>
        <p:txBody>
          <a:bodyPr/>
          <a:lstStyle/>
          <a:p>
            <a:fld id="{FA1C692C-4F2D-45F6-A9A8-8A3A8FE27806}" type="slidenum">
              <a:rPr lang="en-US" smtClean="0"/>
              <a:pPr/>
              <a:t>56</a:t>
            </a:fld>
            <a:endParaRPr lang="en-US"/>
          </a:p>
        </p:txBody>
      </p:sp>
    </p:spTree>
    <p:extLst>
      <p:ext uri="{BB962C8B-B14F-4D97-AF65-F5344CB8AC3E}">
        <p14:creationId xmlns:p14="http://schemas.microsoft.com/office/powerpoint/2010/main" val="348924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929454" y="260648"/>
            <a:ext cx="201622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107504" y="260648"/>
            <a:ext cx="682195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91329" y="1453896"/>
              <a:ext cx="2980671" cy="3954780"/>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358082" y="50004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4" y="500042"/>
            <a:ext cx="6357982"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467544" y="1305342"/>
            <a:ext cx="5904656" cy="4154984"/>
          </a:xfrm>
          <a:prstGeom prst="rect">
            <a:avLst/>
          </a:prstGeom>
        </p:spPr>
        <p:txBody>
          <a:bodyPr wrap="square">
            <a:spAutoFit/>
          </a:bodyPr>
          <a:lstStyle/>
          <a:p>
            <a:endParaRPr lang="tr-TR" sz="2400" b="1" dirty="0" smtClean="0"/>
          </a:p>
          <a:p>
            <a:r>
              <a:rPr lang="tr-TR" sz="2400" b="1" dirty="0" smtClean="0"/>
              <a:t>       Emtiada </a:t>
            </a:r>
            <a:r>
              <a:rPr lang="tr-TR" sz="2400" b="1" dirty="0"/>
              <a:t>Düşük Bedelle Değerleme</a:t>
            </a:r>
          </a:p>
          <a:p>
            <a:pPr algn="just"/>
            <a:r>
              <a:rPr lang="tr-TR" dirty="0"/>
              <a:t> </a:t>
            </a:r>
            <a:r>
              <a:rPr lang="tr-TR" dirty="0" smtClean="0"/>
              <a:t>        Emtianın </a:t>
            </a:r>
            <a:r>
              <a:rPr lang="tr-TR" b="1" u="sng" dirty="0"/>
              <a:t>maliyet bedeline nazaran </a:t>
            </a:r>
            <a:r>
              <a:rPr lang="tr-TR" dirty="0"/>
              <a:t>değerleme günündeki </a:t>
            </a:r>
            <a:r>
              <a:rPr lang="tr-TR" b="1" u="sng" dirty="0"/>
              <a:t>satış bedelleri % 10 ve daha fazla bir düşüklük gösterdiği hallerde</a:t>
            </a:r>
            <a:r>
              <a:rPr lang="tr-TR" dirty="0"/>
              <a:t> mükellef maliyet bedeli yerine emsal bedeli ölçüsünü uygulayarak değerleme </a:t>
            </a:r>
            <a:r>
              <a:rPr lang="tr-TR" dirty="0" smtClean="0"/>
              <a:t>yapabilir.</a:t>
            </a:r>
          </a:p>
          <a:p>
            <a:pPr algn="just"/>
            <a:endParaRPr lang="tr-TR" dirty="0"/>
          </a:p>
          <a:p>
            <a:pPr algn="just"/>
            <a:r>
              <a:rPr lang="tr-TR" dirty="0" smtClean="0"/>
              <a:t>        Mükelleflerin </a:t>
            </a:r>
            <a:r>
              <a:rPr lang="tr-TR" dirty="0"/>
              <a:t>isteğine bağlı olan bu değerleme şeklinde kriter olan satış fiyatı, mükellefin kendi satış fiyatı değil piyasada oluşan ortalama fiyattır. Bu nedenle dönem sonu stoklarını emsal bedelle değerlemek isteyen mükellefin, mal maliyet bedelinin piyasadaki o mala ilişkin genel satış fiyat düzeyinin % 10 ve daha fazla altında kaldığını ispatlaması </a:t>
            </a:r>
            <a:r>
              <a:rPr lang="tr-TR" dirty="0" smtClean="0"/>
              <a:t>gerekir.</a:t>
            </a:r>
            <a:endParaRPr lang="tr-TR" dirty="0"/>
          </a:p>
        </p:txBody>
      </p:sp>
      <p:sp>
        <p:nvSpPr>
          <p:cNvPr id="22" name="21 Yuvarlatılmış Dikdörtgen"/>
          <p:cNvSpPr/>
          <p:nvPr/>
        </p:nvSpPr>
        <p:spPr>
          <a:xfrm>
            <a:off x="7143768" y="2571744"/>
            <a:ext cx="1357322" cy="5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274</a:t>
            </a:r>
            <a:endParaRPr lang="tr-TR" dirty="0"/>
          </a:p>
        </p:txBody>
      </p:sp>
      <p:sp>
        <p:nvSpPr>
          <p:cNvPr id="23" name="22 Yuvarlatılmış Dikdörtgen"/>
          <p:cNvSpPr/>
          <p:nvPr/>
        </p:nvSpPr>
        <p:spPr>
          <a:xfrm>
            <a:off x="7215206" y="3571876"/>
            <a:ext cx="1357322" cy="5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a:t>
            </a:r>
          </a:p>
          <a:p>
            <a:pPr algn="ctr"/>
            <a:r>
              <a:rPr lang="tr-TR" dirty="0" smtClean="0"/>
              <a:t>267</a:t>
            </a:r>
            <a:endParaRPr lang="tr-TR"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57</a:t>
            </a:fld>
            <a:endParaRPr lang="en-US"/>
          </a:p>
        </p:txBody>
      </p:sp>
    </p:spTree>
    <p:extLst>
      <p:ext uri="{BB962C8B-B14F-4D97-AF65-F5344CB8AC3E}">
        <p14:creationId xmlns:p14="http://schemas.microsoft.com/office/powerpoint/2010/main" val="2350909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P spid="22" grpId="0" animBg="1"/>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929454" y="260648"/>
            <a:ext cx="201622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107504" y="260648"/>
            <a:ext cx="682195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91329" y="1453896"/>
              <a:ext cx="2980671" cy="3954780"/>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358082" y="50004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4" y="500042"/>
            <a:ext cx="6357982"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467544" y="1305342"/>
            <a:ext cx="5904656" cy="3785652"/>
          </a:xfrm>
          <a:prstGeom prst="rect">
            <a:avLst/>
          </a:prstGeom>
        </p:spPr>
        <p:txBody>
          <a:bodyPr wrap="square">
            <a:spAutoFit/>
          </a:bodyPr>
          <a:lstStyle/>
          <a:p>
            <a:endParaRPr lang="tr-TR" sz="2400" b="1" dirty="0" smtClean="0"/>
          </a:p>
          <a:p>
            <a:r>
              <a:rPr lang="tr-TR" sz="2400" b="1" dirty="0" smtClean="0"/>
              <a:t>Örnek:</a:t>
            </a:r>
            <a:r>
              <a:rPr lang="tr-TR" sz="2400" dirty="0" smtClean="0"/>
              <a:t> Dönem sonu stok miktarı </a:t>
            </a:r>
            <a:r>
              <a:rPr lang="tr-TR" sz="2400" b="1" u="sng" dirty="0" smtClean="0"/>
              <a:t>200 birim</a:t>
            </a:r>
            <a:r>
              <a:rPr lang="tr-TR" sz="2400" u="sng" dirty="0" smtClean="0"/>
              <a:t> </a:t>
            </a:r>
            <a:r>
              <a:rPr lang="tr-TR" sz="2400" dirty="0" smtClean="0"/>
              <a:t>olan, söz konusu malın, işletmedeki </a:t>
            </a:r>
            <a:r>
              <a:rPr lang="tr-TR" sz="2400" b="1" u="sng" dirty="0" smtClean="0"/>
              <a:t>birim maliyet bedelinin 55 </a:t>
            </a:r>
            <a:r>
              <a:rPr lang="tr-TR" sz="2400" b="1" dirty="0" smtClean="0"/>
              <a:t>TL </a:t>
            </a:r>
            <a:r>
              <a:rPr lang="tr-TR" sz="2400" dirty="0" smtClean="0"/>
              <a:t>ve değerleme günü itibariyle </a:t>
            </a:r>
            <a:r>
              <a:rPr lang="tr-TR" sz="2400" b="1" u="sng" dirty="0" smtClean="0"/>
              <a:t>piyasada oluşan fiyatının 48 TL </a:t>
            </a:r>
            <a:r>
              <a:rPr lang="tr-TR" sz="2400" dirty="0" smtClean="0"/>
              <a:t>olması halinde, </a:t>
            </a:r>
          </a:p>
          <a:p>
            <a:r>
              <a:rPr lang="tr-TR" sz="2400" dirty="0" smtClean="0"/>
              <a:t>    piyasada oluşan fiyat, maliyet bedelinin % 10’undan daha fazla oranda düşük olduğundan, işletme emsal  bedelle değerleme yapılabilir.</a:t>
            </a: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58</a:t>
            </a:fld>
            <a:endParaRPr lang="en-US"/>
          </a:p>
        </p:txBody>
      </p:sp>
    </p:spTree>
    <p:extLst>
      <p:ext uri="{BB962C8B-B14F-4D97-AF65-F5344CB8AC3E}">
        <p14:creationId xmlns:p14="http://schemas.microsoft.com/office/powerpoint/2010/main" val="2350909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929454" y="260648"/>
            <a:ext cx="201622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107504" y="260648"/>
            <a:ext cx="682195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91329" y="1453896"/>
              <a:ext cx="2980671" cy="3954780"/>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358082" y="50004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4" y="500042"/>
            <a:ext cx="6357982" cy="78581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467544" y="4429132"/>
            <a:ext cx="5904656" cy="1815882"/>
          </a:xfrm>
          <a:prstGeom prst="rect">
            <a:avLst/>
          </a:prstGeom>
        </p:spPr>
        <p:txBody>
          <a:bodyPr wrap="square">
            <a:spAutoFit/>
          </a:bodyPr>
          <a:lstStyle/>
          <a:p>
            <a:r>
              <a:rPr lang="tr-TR" sz="1600" dirty="0" smtClean="0"/>
              <a:t>Birinci sıra: (Ortalama fiyat esası) Aynı cins ve nevideki mallardan </a:t>
            </a:r>
            <a:r>
              <a:rPr lang="tr-TR" sz="1600" b="1" u="sng" dirty="0" smtClean="0"/>
              <a:t>sıra ile değerlemenin yapılacağı ayda veya bir evvelki veya bir daha evvelki aylarda satış yapılmışsa, </a:t>
            </a:r>
            <a:r>
              <a:rPr lang="tr-TR" sz="1600" dirty="0" smtClean="0"/>
              <a:t>emsal bedeli bu satışların miktar ve tutarına göre mükellef tarafından çıkarılacak olan "Ortalama satış fiyatı" ile hesaplanır. Bu esasın uygulanması için, aylık satış miktarının, emsal bedeli tayin olunacak her bir malın miktarına nazaran % 25'ten az olmaması şarttır. </a:t>
            </a:r>
            <a:endParaRPr lang="tr-TR" sz="1600" dirty="0"/>
          </a:p>
        </p:txBody>
      </p:sp>
      <p:graphicFrame>
        <p:nvGraphicFramePr>
          <p:cNvPr id="22" name="Group 4"/>
          <p:cNvGraphicFramePr>
            <a:graphicFrameLocks/>
          </p:cNvGraphicFramePr>
          <p:nvPr/>
        </p:nvGraphicFramePr>
        <p:xfrm>
          <a:off x="357158" y="1500174"/>
          <a:ext cx="6286544" cy="2802489"/>
        </p:xfrm>
        <a:graphic>
          <a:graphicData uri="http://schemas.openxmlformats.org/drawingml/2006/table">
            <a:tbl>
              <a:tblPr>
                <a:tableStyleId>{8A107856-5554-42FB-B03E-39F5DBC370BA}</a:tableStyleId>
              </a:tblPr>
              <a:tblGrid>
                <a:gridCol w="1307065"/>
                <a:gridCol w="1381828"/>
                <a:gridCol w="1811701"/>
                <a:gridCol w="1785950"/>
              </a:tblGrid>
              <a:tr h="8572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AYLAR</a:t>
                      </a:r>
                      <a:endParaRPr kumimoji="0" lang="tr-TR" sz="20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SATIŞ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MİKTARI</a:t>
                      </a:r>
                      <a:endParaRPr kumimoji="0" lang="tr-TR" sz="20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SATIŞ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FİYATI (TL) </a:t>
                      </a:r>
                      <a:endParaRPr kumimoji="0" lang="tr-TR" sz="20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TUTAR (TL)</a:t>
                      </a:r>
                      <a:endParaRPr kumimoji="0" lang="tr-TR" sz="2000" b="0" i="0" u="none" strike="noStrike" cap="none" normalizeH="0" baseline="0" dirty="0" smtClean="0">
                        <a:ln>
                          <a:noFill/>
                        </a:ln>
                        <a:solidFill>
                          <a:schemeClr val="tx1"/>
                        </a:solidFill>
                        <a:effectLst/>
                        <a:latin typeface="Arial" pitchFamily="34" charset="0"/>
                      </a:endParaRPr>
                    </a:p>
                  </a:txBody>
                  <a:tcPr marL="99060" marR="99060" horzOverflow="overflow"/>
                </a:tc>
              </a:tr>
              <a:tr h="511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smtClean="0">
                          <a:ln>
                            <a:noFill/>
                          </a:ln>
                          <a:effectLst/>
                        </a:rPr>
                        <a:t>EYLÜL</a:t>
                      </a:r>
                      <a:endParaRPr kumimoji="0" lang="tr-TR" sz="2300" b="0" i="0" u="none" strike="noStrike" cap="none" normalizeH="0" baseline="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40</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55.-</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2.200.-</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r>
              <a:tr h="4624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smtClean="0">
                          <a:ln>
                            <a:noFill/>
                          </a:ln>
                          <a:effectLst/>
                        </a:rPr>
                        <a:t>EKİM</a:t>
                      </a:r>
                      <a:endParaRPr kumimoji="0" lang="tr-TR" sz="2300" b="0" i="0" u="none" strike="noStrike" cap="none" normalizeH="0" baseline="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55</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49.-</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2.695.-</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r>
              <a:tr h="501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smtClean="0">
                          <a:ln>
                            <a:noFill/>
                          </a:ln>
                          <a:effectLst/>
                        </a:rPr>
                        <a:t>KASIM</a:t>
                      </a:r>
                      <a:endParaRPr kumimoji="0" lang="tr-TR" sz="2300" b="0" i="0" u="none" strike="noStrike" cap="none" normalizeH="0" baseline="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40</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47.-</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1.880.-</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r>
              <a:tr h="469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ARALIK</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45</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48.-</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300" u="none" strike="noStrike" cap="none" normalizeH="0" baseline="0" dirty="0" smtClean="0">
                          <a:ln>
                            <a:noFill/>
                          </a:ln>
                          <a:effectLst/>
                        </a:rPr>
                        <a:t>2.160.-</a:t>
                      </a:r>
                      <a:endParaRPr kumimoji="0" lang="tr-TR" sz="2300" b="0" i="0" u="none" strike="noStrike" cap="none" normalizeH="0" baseline="0" dirty="0" smtClean="0">
                        <a:ln>
                          <a:noFill/>
                        </a:ln>
                        <a:solidFill>
                          <a:schemeClr val="tx1"/>
                        </a:solidFill>
                        <a:effectLst/>
                        <a:latin typeface="Arial" pitchFamily="34" charset="0"/>
                      </a:endParaRPr>
                    </a:p>
                  </a:txBody>
                  <a:tcPr marL="99060" marR="99060" horzOverflow="overflow"/>
                </a:tc>
              </a:tr>
            </a:tbl>
          </a:graphicData>
        </a:graphic>
      </p:graphicFrame>
      <p:sp>
        <p:nvSpPr>
          <p:cNvPr id="23" name="22 Yuvarlatılmış Dikdörtgen"/>
          <p:cNvSpPr/>
          <p:nvPr/>
        </p:nvSpPr>
        <p:spPr>
          <a:xfrm>
            <a:off x="7215206" y="3571876"/>
            <a:ext cx="1357322" cy="5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a:t>
            </a:r>
          </a:p>
          <a:p>
            <a:pPr algn="ctr"/>
            <a:r>
              <a:rPr lang="tr-TR" dirty="0" smtClean="0"/>
              <a:t>267</a:t>
            </a:r>
            <a:endParaRPr lang="tr-TR" dirty="0"/>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59</a:t>
            </a:fld>
            <a:endParaRPr lang="en-US"/>
          </a:p>
        </p:txBody>
      </p:sp>
    </p:spTree>
    <p:extLst>
      <p:ext uri="{BB962C8B-B14F-4D97-AF65-F5344CB8AC3E}">
        <p14:creationId xmlns:p14="http://schemas.microsoft.com/office/powerpoint/2010/main" val="2350909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125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6</a:t>
            </a:fld>
            <a:endParaRPr lang="en-US" dirty="0"/>
          </a:p>
        </p:txBody>
      </p:sp>
      <p:sp>
        <p:nvSpPr>
          <p:cNvPr id="6" name="Dikdörtgen 5"/>
          <p:cNvSpPr/>
          <p:nvPr/>
        </p:nvSpPr>
        <p:spPr>
          <a:xfrm>
            <a:off x="722281" y="1196751"/>
            <a:ext cx="6778677" cy="4308872"/>
          </a:xfrm>
          <a:prstGeom prst="rect">
            <a:avLst/>
          </a:prstGeom>
        </p:spPr>
        <p:txBody>
          <a:bodyPr wrap="square">
            <a:spAutoFit/>
          </a:bodyPr>
          <a:lstStyle/>
          <a:p>
            <a:pPr>
              <a:spcBef>
                <a:spcPts val="1200"/>
              </a:spcBef>
            </a:pPr>
            <a:r>
              <a:rPr lang="tr-TR" b="1" u="sng" dirty="0"/>
              <a:t>Mükellefte Aranan Şartlar:</a:t>
            </a:r>
          </a:p>
          <a:p>
            <a:pPr marL="457200" indent="-457200">
              <a:spcBef>
                <a:spcPts val="1200"/>
              </a:spcBef>
              <a:buFont typeface="+mj-lt"/>
              <a:buAutoNum type="arabicPeriod"/>
            </a:pPr>
            <a:r>
              <a:rPr lang="tr-TR" b="1" u="sng" dirty="0"/>
              <a:t>M</a:t>
            </a:r>
            <a:r>
              <a:rPr lang="tr-TR" b="1" u="sng" dirty="0" smtClean="0"/>
              <a:t>ükellefin  </a:t>
            </a:r>
            <a:r>
              <a:rPr lang="tr-TR" b="1" u="sng" dirty="0"/>
              <a:t>en az 3 dönem</a:t>
            </a:r>
            <a:r>
              <a:rPr lang="tr-TR" dirty="0"/>
              <a:t>, ticari, zirai veya serbest meslek faaliyeti nedeniyle yıllık gelir veya kurumlar vergisi mükellefi olması. </a:t>
            </a:r>
          </a:p>
          <a:p>
            <a:pPr marL="457200" indent="-457200">
              <a:spcBef>
                <a:spcPts val="1200"/>
              </a:spcBef>
              <a:buFont typeface="+mj-lt"/>
              <a:buAutoNum type="arabicPeriod"/>
            </a:pPr>
            <a:r>
              <a:rPr lang="tr-TR" b="1" u="sng" dirty="0"/>
              <a:t>İndirimin hesaplanacağı beyannamenin  ait olduğu yıl ile bu yıldan önceki son iki yıla ait vergi beyannamelerinin kanuni süresinde verilmiş ve bu beyannameler üzerine tahakkuk etmiş vergilerin kanuni süresinde ödemiş olması. </a:t>
            </a:r>
          </a:p>
          <a:p>
            <a:pPr>
              <a:spcBef>
                <a:spcPts val="1200"/>
              </a:spcBef>
            </a:pPr>
            <a:r>
              <a:rPr lang="tr-TR" i="1" dirty="0"/>
              <a:t>(Kanuni süresinde verilmiş bir beyannamenin, kanuni süresinden sonra düzeltilmesi veya pişmanlıkla verilen beyannameler indirim şartlarının ihlali sayılmaz. </a:t>
            </a:r>
          </a:p>
          <a:p>
            <a:pPr>
              <a:spcBef>
                <a:spcPts val="1200"/>
              </a:spcBef>
            </a:pPr>
            <a:r>
              <a:rPr lang="tr-TR" i="1" dirty="0"/>
              <a:t>Her bir beyanname itibariyle 10 Türk </a:t>
            </a:r>
            <a:r>
              <a:rPr lang="tr-TR" i="1" dirty="0" err="1"/>
              <a:t>lirası’na</a:t>
            </a:r>
            <a:r>
              <a:rPr lang="tr-TR" i="1" dirty="0"/>
              <a:t> kadar yapılan eksik ödemeler şartların ihlali sayılmaz.)</a:t>
            </a:r>
          </a:p>
        </p:txBody>
      </p:sp>
    </p:spTree>
    <p:extLst>
      <p:ext uri="{BB962C8B-B14F-4D97-AF65-F5344CB8AC3E}">
        <p14:creationId xmlns:p14="http://schemas.microsoft.com/office/powerpoint/2010/main" val="2810402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8224" y="260648"/>
            <a:ext cx="235745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60648"/>
            <a:ext cx="6444222" cy="6357983"/>
            <a:chOff x="1527048" y="1371600"/>
            <a:chExt cx="3030935" cy="4145023"/>
          </a:xfrm>
        </p:grpSpPr>
        <p:sp>
          <p:nvSpPr>
            <p:cNvPr id="103" name="Rounded Rectangle 102"/>
            <p:cNvSpPr/>
            <p:nvPr/>
          </p:nvSpPr>
          <p:spPr>
            <a:xfrm>
              <a:off x="1527048" y="1371600"/>
              <a:ext cx="3030934" cy="4145023"/>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78431" y="1454501"/>
              <a:ext cx="2979552" cy="399919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336137" y="425072"/>
            <a:ext cx="6195549" cy="699672"/>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428596" y="1859340"/>
            <a:ext cx="6286544" cy="3096232"/>
          </a:xfrm>
          <a:prstGeom prst="rect">
            <a:avLst/>
          </a:prstGeom>
        </p:spPr>
        <p:txBody>
          <a:bodyPr wrap="square">
            <a:spAutoFit/>
          </a:bodyPr>
          <a:lstStyle/>
          <a:p>
            <a:pPr>
              <a:lnSpc>
                <a:spcPct val="80000"/>
              </a:lnSpc>
            </a:pPr>
            <a:r>
              <a:rPr lang="tr-TR" sz="2000" b="1" dirty="0" smtClean="0"/>
              <a:t>                        31.12.201X </a:t>
            </a:r>
          </a:p>
          <a:p>
            <a:pPr>
              <a:lnSpc>
                <a:spcPct val="80000"/>
              </a:lnSpc>
            </a:pPr>
            <a:r>
              <a:rPr lang="tr-TR" sz="2000" b="1" dirty="0" smtClean="0"/>
              <a:t>157- Diğer Stoklar                                         11.000-</a:t>
            </a:r>
          </a:p>
          <a:p>
            <a:pPr>
              <a:lnSpc>
                <a:spcPct val="80000"/>
              </a:lnSpc>
            </a:pPr>
            <a:r>
              <a:rPr lang="tr-TR" sz="2000" dirty="0" smtClean="0"/>
              <a:t>    01- Değeri Düşen Mallar</a:t>
            </a:r>
          </a:p>
          <a:p>
            <a:pPr>
              <a:lnSpc>
                <a:spcPct val="80000"/>
              </a:lnSpc>
            </a:pPr>
            <a:r>
              <a:rPr lang="tr-TR" sz="2000" b="1" dirty="0" smtClean="0"/>
              <a:t>                 153- Ticari Mallar    		         11.000-</a:t>
            </a:r>
          </a:p>
          <a:p>
            <a:pPr>
              <a:lnSpc>
                <a:spcPct val="80000"/>
              </a:lnSpc>
            </a:pPr>
            <a:r>
              <a:rPr lang="tr-TR" sz="2000" dirty="0" smtClean="0"/>
              <a:t>                   01- A Ticari Malı</a:t>
            </a:r>
          </a:p>
          <a:p>
            <a:pPr>
              <a:lnSpc>
                <a:spcPct val="80000"/>
              </a:lnSpc>
              <a:buNone/>
            </a:pPr>
            <a:endParaRPr lang="tr-TR" sz="2000" b="1" dirty="0" smtClean="0"/>
          </a:p>
          <a:p>
            <a:pPr>
              <a:lnSpc>
                <a:spcPct val="80000"/>
              </a:lnSpc>
              <a:buNone/>
            </a:pPr>
            <a:r>
              <a:rPr lang="tr-TR" sz="2000" b="1" dirty="0" smtClean="0"/>
              <a:t>                         31.12.201X</a:t>
            </a:r>
            <a:endParaRPr lang="tr-TR" sz="2000" dirty="0" smtClean="0"/>
          </a:p>
          <a:p>
            <a:pPr>
              <a:lnSpc>
                <a:spcPct val="80000"/>
              </a:lnSpc>
              <a:buNone/>
            </a:pPr>
            <a:r>
              <a:rPr lang="tr-TR" sz="2000" b="1" dirty="0" smtClean="0"/>
              <a:t>654- Karşılık Giderleri 		          1.200-</a:t>
            </a:r>
          </a:p>
          <a:p>
            <a:pPr>
              <a:lnSpc>
                <a:spcPct val="80000"/>
              </a:lnSpc>
            </a:pPr>
            <a:r>
              <a:rPr lang="tr-TR" sz="2000" dirty="0" smtClean="0"/>
              <a:t>   01- Değeri Düşen Mallar</a:t>
            </a:r>
          </a:p>
          <a:p>
            <a:pPr>
              <a:lnSpc>
                <a:spcPct val="80000"/>
              </a:lnSpc>
            </a:pPr>
            <a:r>
              <a:rPr lang="tr-TR" sz="2000" b="1" dirty="0" smtClean="0"/>
              <a:t>                 158- Stok Değer Düş. </a:t>
            </a:r>
            <a:r>
              <a:rPr lang="tr-TR" sz="2000" b="1" dirty="0" err="1" smtClean="0"/>
              <a:t>Karş</a:t>
            </a:r>
            <a:r>
              <a:rPr lang="tr-TR" sz="2000" b="1" dirty="0" smtClean="0"/>
              <a:t>.</a:t>
            </a:r>
            <a:r>
              <a:rPr lang="tr-TR" sz="2000" dirty="0" smtClean="0"/>
              <a:t>                        </a:t>
            </a:r>
            <a:r>
              <a:rPr lang="tr-TR" sz="2000" b="1" dirty="0" smtClean="0"/>
              <a:t>1.200-</a:t>
            </a:r>
          </a:p>
          <a:p>
            <a:pPr>
              <a:lnSpc>
                <a:spcPct val="80000"/>
              </a:lnSpc>
            </a:pPr>
            <a:r>
              <a:rPr lang="tr-TR" sz="2000" dirty="0" smtClean="0"/>
              <a:t>                   01- A Ticari Malı</a:t>
            </a:r>
          </a:p>
          <a:p>
            <a:pPr>
              <a:lnSpc>
                <a:spcPct val="80000"/>
              </a:lnSpc>
            </a:pPr>
            <a:endParaRPr lang="tr-TR" sz="2400" b="1" dirty="0" smtClean="0"/>
          </a:p>
        </p:txBody>
      </p:sp>
      <p:cxnSp>
        <p:nvCxnSpPr>
          <p:cNvPr id="22" name="21 Düz Bağlayıcı"/>
          <p:cNvCxnSpPr/>
          <p:nvPr/>
        </p:nvCxnSpPr>
        <p:spPr>
          <a:xfrm>
            <a:off x="428596" y="2000240"/>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a:off x="3214678" y="2000240"/>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Düz Bağlayıcı"/>
          <p:cNvCxnSpPr/>
          <p:nvPr/>
        </p:nvCxnSpPr>
        <p:spPr>
          <a:xfrm>
            <a:off x="3214678" y="3500438"/>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357158" y="3500438"/>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428596" y="4857760"/>
            <a:ext cx="4143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Düz Bağlayıcı"/>
          <p:cNvCxnSpPr/>
          <p:nvPr/>
        </p:nvCxnSpPr>
        <p:spPr>
          <a:xfrm rot="5400000">
            <a:off x="2536017" y="3679033"/>
            <a:ext cx="421484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rot="5400000">
            <a:off x="3464711" y="3750471"/>
            <a:ext cx="421484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Düz Bağlayıcı"/>
          <p:cNvCxnSpPr/>
          <p:nvPr/>
        </p:nvCxnSpPr>
        <p:spPr>
          <a:xfrm rot="5400000">
            <a:off x="4321967" y="3750471"/>
            <a:ext cx="421484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Slayt Numarası Yer Tutucusu"/>
          <p:cNvSpPr>
            <a:spLocks noGrp="1"/>
          </p:cNvSpPr>
          <p:nvPr>
            <p:ph type="sldNum" sz="quarter" idx="12"/>
          </p:nvPr>
        </p:nvSpPr>
        <p:spPr/>
        <p:txBody>
          <a:bodyPr/>
          <a:lstStyle/>
          <a:p>
            <a:fld id="{FA1C692C-4F2D-45F6-A9A8-8A3A8FE27806}" type="slidenum">
              <a:rPr lang="en-US" smtClean="0"/>
              <a:pPr/>
              <a:t>60</a:t>
            </a:fld>
            <a:endParaRPr lang="en-US"/>
          </a:p>
        </p:txBody>
      </p:sp>
    </p:spTree>
    <p:extLst>
      <p:ext uri="{BB962C8B-B14F-4D97-AF65-F5344CB8AC3E}">
        <p14:creationId xmlns:p14="http://schemas.microsoft.com/office/powerpoint/2010/main" val="1178934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37"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900" decel="100000" fill="hold"/>
                                        <p:tgtEl>
                                          <p:spTgt spid="2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900" decel="100000" fill="hold"/>
                                        <p:tgtEl>
                                          <p:spTgt spid="3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900" decel="100000" fill="hold"/>
                                        <p:tgtEl>
                                          <p:spTgt spid="3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32" fill="hold">
                            <p:stCondLst>
                              <p:cond delay="1750"/>
                            </p:stCondLst>
                            <p:childTnLst>
                              <p:par>
                                <p:cTn id="33" presetID="17"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ppt_w/2"/>
                                          </p:val>
                                        </p:tav>
                                        <p:tav tm="100000">
                                          <p:val>
                                            <p:strVal val="#ppt_x"/>
                                          </p:val>
                                        </p:tav>
                                      </p:tavLst>
                                    </p:anim>
                                    <p:anim calcmode="lin" valueType="num">
                                      <p:cBhvr>
                                        <p:cTn id="36" dur="500" fill="hold"/>
                                        <p:tgtEl>
                                          <p:spTgt spid="22"/>
                                        </p:tgtEl>
                                        <p:attrNameLst>
                                          <p:attrName>ppt_y</p:attrName>
                                        </p:attrNameLst>
                                      </p:cBhvr>
                                      <p:tavLst>
                                        <p:tav tm="0">
                                          <p:val>
                                            <p:strVal val="#ppt_y"/>
                                          </p:val>
                                        </p:tav>
                                        <p:tav tm="100000">
                                          <p:val>
                                            <p:strVal val="#ppt_y"/>
                                          </p:val>
                                        </p:tav>
                                      </p:tavLst>
                                    </p:anim>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par>
                          <p:cTn id="43" fill="hold">
                            <p:stCondLst>
                              <p:cond delay="2750"/>
                            </p:stCondLst>
                            <p:childTnLst>
                              <p:par>
                                <p:cTn id="44" presetID="17"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ppt_w/2"/>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strVal val="#ppt_h"/>
                                          </p:val>
                                        </p:tav>
                                        <p:tav tm="100000">
                                          <p:val>
                                            <p:strVal val="#ppt_h"/>
                                          </p:val>
                                        </p:tav>
                                      </p:tavLst>
                                    </p:anim>
                                  </p:childTnLst>
                                </p:cTn>
                              </p:par>
                            </p:childTnLst>
                          </p:cTn>
                        </p:par>
                        <p:par>
                          <p:cTn id="50" fill="hold">
                            <p:stCondLst>
                              <p:cond delay="3250"/>
                            </p:stCondLst>
                            <p:childTnLst>
                              <p:par>
                                <p:cTn id="51" presetID="22" presetClass="entr" presetSubtype="8" fill="hold" nodeType="after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ipe(left)">
                                      <p:cBhvr>
                                        <p:cTn id="53" dur="500"/>
                                        <p:tgtEl>
                                          <p:spTgt spid="6">
                                            <p:txEl>
                                              <p:pRg st="1" end="1"/>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ipe(left)">
                                      <p:cBhvr>
                                        <p:cTn id="56" dur="500"/>
                                        <p:tgtEl>
                                          <p:spTgt spid="6">
                                            <p:txEl>
                                              <p:pRg st="2" end="2"/>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left)">
                                      <p:cBhvr>
                                        <p:cTn id="59" dur="500"/>
                                        <p:tgtEl>
                                          <p:spTgt spid="6">
                                            <p:txEl>
                                              <p:pRg st="3" end="3"/>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wipe(left)">
                                      <p:cBhvr>
                                        <p:cTn id="62" dur="500"/>
                                        <p:tgtEl>
                                          <p:spTgt spid="6">
                                            <p:txEl>
                                              <p:pRg st="4" end="4"/>
                                            </p:txEl>
                                          </p:spTgt>
                                        </p:tgtEl>
                                      </p:cBhvr>
                                    </p:animEffect>
                                  </p:childTnLst>
                                </p:cTn>
                              </p:par>
                            </p:childTnLst>
                          </p:cTn>
                        </p:par>
                        <p:par>
                          <p:cTn id="63" fill="hold">
                            <p:stCondLst>
                              <p:cond delay="3750"/>
                            </p:stCondLst>
                            <p:childTnLst>
                              <p:par>
                                <p:cTn id="64" presetID="17" presetClass="entr" presetSubtype="8"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ppt_w/2"/>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strVal val="#ppt_h"/>
                                          </p:val>
                                        </p:tav>
                                        <p:tav tm="100000">
                                          <p:val>
                                            <p:strVal val="#ppt_h"/>
                                          </p:val>
                                        </p:tav>
                                      </p:tavLst>
                                    </p:anim>
                                  </p:childTnLst>
                                </p:cTn>
                              </p:par>
                            </p:childTnLst>
                          </p:cTn>
                        </p:par>
                        <p:par>
                          <p:cTn id="70" fill="hold">
                            <p:stCondLst>
                              <p:cond delay="4250"/>
                            </p:stCondLst>
                            <p:childTnLst>
                              <p:par>
                                <p:cTn id="71" presetID="22" presetClass="entr" presetSubtype="8" fill="hold" nodeType="after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wipe(left)">
                                      <p:cBhvr>
                                        <p:cTn id="73" dur="500"/>
                                        <p:tgtEl>
                                          <p:spTgt spid="6">
                                            <p:txEl>
                                              <p:pRg st="6" end="6"/>
                                            </p:txEl>
                                          </p:spTgt>
                                        </p:tgtEl>
                                      </p:cBhvr>
                                    </p:animEffect>
                                  </p:childTnLst>
                                </p:cTn>
                              </p:par>
                            </p:childTnLst>
                          </p:cTn>
                        </p:par>
                        <p:par>
                          <p:cTn id="74" fill="hold">
                            <p:stCondLst>
                              <p:cond delay="4750"/>
                            </p:stCondLst>
                            <p:childTnLst>
                              <p:par>
                                <p:cTn id="75" presetID="17" presetClass="entr" presetSubtype="8"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ppt_x</p:attrName>
                                        </p:attrNameLst>
                                      </p:cBhvr>
                                      <p:tavLst>
                                        <p:tav tm="0">
                                          <p:val>
                                            <p:strVal val="#ppt_x-#ppt_w/2"/>
                                          </p:val>
                                        </p:tav>
                                        <p:tav tm="100000">
                                          <p:val>
                                            <p:strVal val="#ppt_x"/>
                                          </p:val>
                                        </p:tav>
                                      </p:tavLst>
                                    </p:anim>
                                    <p:anim calcmode="lin" valueType="num">
                                      <p:cBhvr>
                                        <p:cTn id="78" dur="500" fill="hold"/>
                                        <p:tgtEl>
                                          <p:spTgt spid="24"/>
                                        </p:tgtEl>
                                        <p:attrNameLst>
                                          <p:attrName>ppt_y</p:attrName>
                                        </p:attrNameLst>
                                      </p:cBhvr>
                                      <p:tavLst>
                                        <p:tav tm="0">
                                          <p:val>
                                            <p:strVal val="#ppt_y"/>
                                          </p:val>
                                        </p:tav>
                                        <p:tav tm="100000">
                                          <p:val>
                                            <p:strVal val="#ppt_y"/>
                                          </p:val>
                                        </p:tav>
                                      </p:tavLst>
                                    </p:anim>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strVal val="#ppt_h"/>
                                          </p:val>
                                        </p:tav>
                                        <p:tav tm="100000">
                                          <p:val>
                                            <p:strVal val="#ppt_h"/>
                                          </p:val>
                                        </p:tav>
                                      </p:tavLst>
                                    </p:anim>
                                  </p:childTnLst>
                                </p:cTn>
                              </p:par>
                            </p:childTnLst>
                          </p:cTn>
                        </p:par>
                        <p:par>
                          <p:cTn id="81" fill="hold">
                            <p:stCondLst>
                              <p:cond delay="5250"/>
                            </p:stCondLst>
                            <p:childTnLst>
                              <p:par>
                                <p:cTn id="82" presetID="22" presetClass="entr" presetSubtype="8" fill="hold" nodeType="afterEffect">
                                  <p:stCondLst>
                                    <p:cond delay="0"/>
                                  </p:stCondLst>
                                  <p:childTnLst>
                                    <p:set>
                                      <p:cBhvr>
                                        <p:cTn id="83" dur="1" fill="hold">
                                          <p:stCondLst>
                                            <p:cond delay="0"/>
                                          </p:stCondLst>
                                        </p:cTn>
                                        <p:tgtEl>
                                          <p:spTgt spid="6">
                                            <p:txEl>
                                              <p:pRg st="7" end="7"/>
                                            </p:txEl>
                                          </p:spTgt>
                                        </p:tgtEl>
                                        <p:attrNameLst>
                                          <p:attrName>style.visibility</p:attrName>
                                        </p:attrNameLst>
                                      </p:cBhvr>
                                      <p:to>
                                        <p:strVal val="visible"/>
                                      </p:to>
                                    </p:set>
                                    <p:animEffect transition="in" filter="wipe(left)">
                                      <p:cBhvr>
                                        <p:cTn id="84" dur="500"/>
                                        <p:tgtEl>
                                          <p:spTgt spid="6">
                                            <p:txEl>
                                              <p:pRg st="7" end="7"/>
                                            </p:txEl>
                                          </p:spTgt>
                                        </p:tgtEl>
                                      </p:cBhvr>
                                    </p:animEffect>
                                  </p:childTnLst>
                                </p:cTn>
                              </p:par>
                            </p:childTnLst>
                          </p:cTn>
                        </p:par>
                        <p:par>
                          <p:cTn id="85" fill="hold">
                            <p:stCondLst>
                              <p:cond delay="5750"/>
                            </p:stCondLst>
                            <p:childTnLst>
                              <p:par>
                                <p:cTn id="86" presetID="22" presetClass="entr" presetSubtype="8" fill="hold" nodeType="after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wipe(left)">
                                      <p:cBhvr>
                                        <p:cTn id="88" dur="500"/>
                                        <p:tgtEl>
                                          <p:spTgt spid="6">
                                            <p:txEl>
                                              <p:pRg st="8" end="8"/>
                                            </p:txEl>
                                          </p:spTgt>
                                        </p:tgtEl>
                                      </p:cBhvr>
                                    </p:animEffect>
                                  </p:childTnLst>
                                </p:cTn>
                              </p:par>
                            </p:childTnLst>
                          </p:cTn>
                        </p:par>
                        <p:par>
                          <p:cTn id="89" fill="hold">
                            <p:stCondLst>
                              <p:cond delay="6250"/>
                            </p:stCondLst>
                            <p:childTnLst>
                              <p:par>
                                <p:cTn id="90" presetID="22" presetClass="entr" presetSubtype="8" fill="hold" nodeType="after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Effect transition="in" filter="wipe(left)">
                                      <p:cBhvr>
                                        <p:cTn id="92" dur="500"/>
                                        <p:tgtEl>
                                          <p:spTgt spid="6">
                                            <p:txEl>
                                              <p:pRg st="9" end="9"/>
                                            </p:txEl>
                                          </p:spTgt>
                                        </p:tgtEl>
                                      </p:cBhvr>
                                    </p:animEffect>
                                  </p:childTnLst>
                                </p:cTn>
                              </p:par>
                            </p:childTnLst>
                          </p:cTn>
                        </p:par>
                        <p:par>
                          <p:cTn id="93" fill="hold">
                            <p:stCondLst>
                              <p:cond delay="6750"/>
                            </p:stCondLst>
                            <p:childTnLst>
                              <p:par>
                                <p:cTn id="94" presetID="22" presetClass="entr" presetSubtype="8" fill="hold" nodeType="afterEffect">
                                  <p:stCondLst>
                                    <p:cond delay="0"/>
                                  </p:stCondLst>
                                  <p:childTnLst>
                                    <p:set>
                                      <p:cBhvr>
                                        <p:cTn id="95" dur="1" fill="hold">
                                          <p:stCondLst>
                                            <p:cond delay="0"/>
                                          </p:stCondLst>
                                        </p:cTn>
                                        <p:tgtEl>
                                          <p:spTgt spid="6">
                                            <p:txEl>
                                              <p:pRg st="10" end="10"/>
                                            </p:txEl>
                                          </p:spTgt>
                                        </p:tgtEl>
                                        <p:attrNameLst>
                                          <p:attrName>style.visibility</p:attrName>
                                        </p:attrNameLst>
                                      </p:cBhvr>
                                      <p:to>
                                        <p:strVal val="visible"/>
                                      </p:to>
                                    </p:set>
                                    <p:animEffect transition="in" filter="wipe(left)">
                                      <p:cBhvr>
                                        <p:cTn id="96" dur="500"/>
                                        <p:tgtEl>
                                          <p:spTgt spid="6">
                                            <p:txEl>
                                              <p:pRg st="10" end="10"/>
                                            </p:txEl>
                                          </p:spTgt>
                                        </p:tgtEl>
                                      </p:cBhvr>
                                    </p:animEffect>
                                  </p:childTnLst>
                                </p:cTn>
                              </p:par>
                            </p:childTnLst>
                          </p:cTn>
                        </p:par>
                        <p:par>
                          <p:cTn id="97" fill="hold">
                            <p:stCondLst>
                              <p:cond delay="7250"/>
                            </p:stCondLst>
                            <p:childTnLst>
                              <p:par>
                                <p:cTn id="98" presetID="17" presetClass="entr" presetSubtype="8"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ppt_x</p:attrName>
                                        </p:attrNameLst>
                                      </p:cBhvr>
                                      <p:tavLst>
                                        <p:tav tm="0">
                                          <p:val>
                                            <p:strVal val="#ppt_x-#ppt_w/2"/>
                                          </p:val>
                                        </p:tav>
                                        <p:tav tm="100000">
                                          <p:val>
                                            <p:strVal val="#ppt_x"/>
                                          </p:val>
                                        </p:tav>
                                      </p:tavLst>
                                    </p:anim>
                                    <p:anim calcmode="lin" valueType="num">
                                      <p:cBhvr>
                                        <p:cTn id="101" dur="500" fill="hold"/>
                                        <p:tgtEl>
                                          <p:spTgt spid="27"/>
                                        </p:tgtEl>
                                        <p:attrNameLst>
                                          <p:attrName>ppt_y</p:attrName>
                                        </p:attrNameLst>
                                      </p:cBhvr>
                                      <p:tavLst>
                                        <p:tav tm="0">
                                          <p:val>
                                            <p:strVal val="#ppt_y"/>
                                          </p:val>
                                        </p:tav>
                                        <p:tav tm="100000">
                                          <p:val>
                                            <p:strVal val="#ppt_y"/>
                                          </p:val>
                                        </p:tav>
                                      </p:tavLst>
                                    </p:anim>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8224" y="260648"/>
            <a:ext cx="235745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60648"/>
            <a:ext cx="6444222" cy="6357983"/>
            <a:chOff x="1527048" y="1371600"/>
            <a:chExt cx="3030935" cy="4145023"/>
          </a:xfrm>
        </p:grpSpPr>
        <p:sp>
          <p:nvSpPr>
            <p:cNvPr id="103" name="Rounded Rectangle 102"/>
            <p:cNvSpPr/>
            <p:nvPr/>
          </p:nvSpPr>
          <p:spPr>
            <a:xfrm>
              <a:off x="1527048" y="1371600"/>
              <a:ext cx="3030934" cy="4145023"/>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578431" y="1454501"/>
              <a:ext cx="2979552" cy="399919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336137" y="425072"/>
            <a:ext cx="6195549" cy="699672"/>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611560" y="1859340"/>
            <a:ext cx="5904656" cy="2769989"/>
          </a:xfrm>
          <a:prstGeom prst="rect">
            <a:avLst/>
          </a:prstGeom>
        </p:spPr>
        <p:txBody>
          <a:bodyPr wrap="square">
            <a:spAutoFit/>
          </a:bodyPr>
          <a:lstStyle/>
          <a:p>
            <a:r>
              <a:rPr lang="tr-TR" sz="2400" b="1" dirty="0"/>
              <a:t>Kıymeti Düşen Emtiada </a:t>
            </a:r>
            <a:r>
              <a:rPr lang="tr-TR" sz="2400" b="1" dirty="0" smtClean="0"/>
              <a:t>Değerleme</a:t>
            </a:r>
          </a:p>
          <a:p>
            <a:endParaRPr lang="tr-TR" sz="2400" b="1" dirty="0"/>
          </a:p>
          <a:p>
            <a:pPr algn="just"/>
            <a:r>
              <a:rPr lang="tr-TR" dirty="0" smtClean="0"/>
              <a:t>•  </a:t>
            </a:r>
            <a:r>
              <a:rPr lang="tr-TR" b="1" u="sng" dirty="0" smtClean="0"/>
              <a:t>Yangın</a:t>
            </a:r>
            <a:r>
              <a:rPr lang="tr-TR" b="1" u="sng" dirty="0"/>
              <a:t>, deprem ve su basması gibi afetler</a:t>
            </a:r>
            <a:r>
              <a:rPr lang="tr-TR" dirty="0" smtClean="0"/>
              <a:t>,</a:t>
            </a:r>
          </a:p>
          <a:p>
            <a:pPr algn="just"/>
            <a:endParaRPr lang="tr-TR" dirty="0"/>
          </a:p>
          <a:p>
            <a:pPr algn="just"/>
            <a:r>
              <a:rPr lang="tr-TR" dirty="0" smtClean="0"/>
              <a:t>• </a:t>
            </a:r>
            <a:r>
              <a:rPr lang="tr-TR" b="1" u="sng" dirty="0" smtClean="0"/>
              <a:t>Bozulmak</a:t>
            </a:r>
            <a:r>
              <a:rPr lang="tr-TR" b="1" u="sng" dirty="0"/>
              <a:t>, kırılmak, çürümek, çatlamak, paslanmak gibi haller </a:t>
            </a:r>
            <a:r>
              <a:rPr lang="tr-TR" b="1" u="sng" dirty="0" smtClean="0"/>
              <a:t>de; İktisadi </a:t>
            </a:r>
            <a:r>
              <a:rPr lang="tr-TR" b="1" u="sng" dirty="0"/>
              <a:t>kıymetlerinde önemli bir azalış olan emtia emsal bedeli ile değerlenir</a:t>
            </a:r>
            <a:r>
              <a:rPr lang="tr-TR" dirty="0"/>
              <a:t>. (VUK 278)  Bu haller dışında, örneğin çalınma veya kaybolma suretiyle emtiada meydana gelen kayıplar için bu hükmün uygulanması mümkün değildir.</a:t>
            </a:r>
          </a:p>
        </p:txBody>
      </p:sp>
      <p:sp>
        <p:nvSpPr>
          <p:cNvPr id="22" name="21 Yuvarlatılmış Dikdörtgen"/>
          <p:cNvSpPr/>
          <p:nvPr/>
        </p:nvSpPr>
        <p:spPr>
          <a:xfrm>
            <a:off x="7072330" y="4572008"/>
            <a:ext cx="1357322" cy="5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278</a:t>
            </a:r>
            <a:endParaRPr lang="tr-TR" dirty="0"/>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61</a:t>
            </a:fld>
            <a:endParaRPr lang="en-US"/>
          </a:p>
        </p:txBody>
      </p:sp>
    </p:spTree>
    <p:extLst>
      <p:ext uri="{BB962C8B-B14F-4D97-AF65-F5344CB8AC3E}">
        <p14:creationId xmlns:p14="http://schemas.microsoft.com/office/powerpoint/2010/main" val="1178934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8224" y="260648"/>
            <a:ext cx="235745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60648"/>
            <a:ext cx="6502599" cy="6357982"/>
            <a:chOff x="1527048" y="1371600"/>
            <a:chExt cx="305839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48340" y="1453896"/>
              <a:ext cx="2937100" cy="3954780"/>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3" y="445994"/>
            <a:ext cx="6124175" cy="67875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683568" y="1720840"/>
            <a:ext cx="5688632" cy="3508653"/>
          </a:xfrm>
          <a:prstGeom prst="rect">
            <a:avLst/>
          </a:prstGeom>
        </p:spPr>
        <p:txBody>
          <a:bodyPr wrap="square">
            <a:spAutoFit/>
          </a:bodyPr>
          <a:lstStyle/>
          <a:p>
            <a:pPr algn="just"/>
            <a:r>
              <a:rPr lang="tr-TR" sz="2400" b="1" dirty="0"/>
              <a:t>Kıymeti Düşen Emtiada </a:t>
            </a:r>
            <a:r>
              <a:rPr lang="tr-TR" sz="2400" b="1" dirty="0" smtClean="0"/>
              <a:t>Değerleme</a:t>
            </a:r>
            <a:endParaRPr lang="tr-TR" sz="2400" dirty="0" smtClean="0"/>
          </a:p>
          <a:p>
            <a:pPr algn="just"/>
            <a:r>
              <a:rPr lang="tr-TR" dirty="0" smtClean="0"/>
              <a:t>Emtiadaki </a:t>
            </a:r>
            <a:r>
              <a:rPr lang="tr-TR" dirty="0"/>
              <a:t>kıymet kaybı dolayısıyla </a:t>
            </a:r>
            <a:r>
              <a:rPr lang="tr-TR" b="1" u="sng" dirty="0"/>
              <a:t>takdir komisyonuna başvurulup, emsal bedeli tespitinin istenmesi gerekir. </a:t>
            </a:r>
            <a:r>
              <a:rPr lang="tr-TR" dirty="0"/>
              <a:t>Stoklarında meydana gelen bir azalmanın takdir edilmesi talebinde bulunan bir mükellefin</a:t>
            </a:r>
            <a:r>
              <a:rPr lang="tr-TR" dirty="0" smtClean="0"/>
              <a:t>;</a:t>
            </a:r>
          </a:p>
          <a:p>
            <a:pPr algn="just"/>
            <a:endParaRPr lang="tr-TR" dirty="0"/>
          </a:p>
          <a:p>
            <a:pPr algn="just"/>
            <a:r>
              <a:rPr lang="tr-TR" dirty="0" smtClean="0"/>
              <a:t>•  Değer </a:t>
            </a:r>
            <a:r>
              <a:rPr lang="tr-TR" dirty="0"/>
              <a:t>düşüklüğüne yol açan olayı</a:t>
            </a:r>
            <a:r>
              <a:rPr lang="tr-TR" dirty="0" smtClean="0"/>
              <a:t>,</a:t>
            </a:r>
            <a:endParaRPr lang="tr-TR" dirty="0"/>
          </a:p>
          <a:p>
            <a:pPr algn="just"/>
            <a:r>
              <a:rPr lang="tr-TR" dirty="0" smtClean="0"/>
              <a:t>•  Stokunda </a:t>
            </a:r>
            <a:r>
              <a:rPr lang="tr-TR" dirty="0"/>
              <a:t>iddia ettiği miktarda mal bulunduğunu,</a:t>
            </a:r>
          </a:p>
          <a:p>
            <a:pPr algn="just"/>
            <a:r>
              <a:rPr lang="tr-TR" dirty="0" smtClean="0"/>
              <a:t>• Değer </a:t>
            </a:r>
            <a:r>
              <a:rPr lang="tr-TR" dirty="0"/>
              <a:t>düşüklüğünün Yangın, deprem ve su basması Bozulmak, kırılmak, çürümek, çatlamak, paslanmak gibi haller sayılan olaylardan kaynaklandığını, </a:t>
            </a:r>
            <a:endParaRPr lang="tr-TR" dirty="0" smtClean="0"/>
          </a:p>
          <a:p>
            <a:pPr algn="just"/>
            <a:r>
              <a:rPr lang="tr-TR" dirty="0" smtClean="0"/>
              <a:t>ispatlaması </a:t>
            </a:r>
            <a:r>
              <a:rPr lang="tr-TR" dirty="0"/>
              <a:t>gerekir.</a:t>
            </a: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62</a:t>
            </a:fld>
            <a:endParaRPr lang="en-US"/>
          </a:p>
        </p:txBody>
      </p:sp>
    </p:spTree>
    <p:extLst>
      <p:ext uri="{BB962C8B-B14F-4D97-AF65-F5344CB8AC3E}">
        <p14:creationId xmlns:p14="http://schemas.microsoft.com/office/powerpoint/2010/main" val="1037111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8224" y="260648"/>
            <a:ext cx="235745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1" y="260648"/>
            <a:ext cx="6562212" cy="6357982"/>
            <a:chOff x="1527048" y="1371600"/>
            <a:chExt cx="3058270"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48340" y="1453896"/>
              <a:ext cx="2936978" cy="395477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500174"/>
            <a:ext cx="5357850" cy="830997"/>
          </a:xfrm>
          <a:prstGeom prst="rect">
            <a:avLst/>
          </a:prstGeom>
        </p:spPr>
        <p:txBody>
          <a:bodyPr wrap="square">
            <a:spAutoFit/>
          </a:bodyPr>
          <a:lstStyle/>
          <a:p>
            <a:pPr indent="185738"/>
            <a:endParaRPr lang="tr-TR" sz="2400" b="1" u="sng" dirty="0" smtClean="0">
              <a:solidFill>
                <a:prstClr val="black"/>
              </a:solidFill>
            </a:endParaRPr>
          </a:p>
          <a:p>
            <a:pPr indent="185738"/>
            <a:endParaRPr lang="tr-TR" sz="2400"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6539" y="414952"/>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683568" y="1859340"/>
            <a:ext cx="5616624" cy="2677656"/>
          </a:xfrm>
          <a:prstGeom prst="rect">
            <a:avLst/>
          </a:prstGeom>
        </p:spPr>
        <p:txBody>
          <a:bodyPr wrap="square">
            <a:spAutoFit/>
          </a:bodyPr>
          <a:lstStyle/>
          <a:p>
            <a:pPr algn="just"/>
            <a:r>
              <a:rPr lang="tr-TR" sz="2400" b="1" dirty="0"/>
              <a:t>ÖRNEK:</a:t>
            </a:r>
          </a:p>
          <a:p>
            <a:pPr algn="just"/>
            <a:r>
              <a:rPr lang="tr-TR" dirty="0"/>
              <a:t>İstanbul </a:t>
            </a:r>
            <a:r>
              <a:rPr lang="tr-TR" dirty="0" smtClean="0"/>
              <a:t>ikitelli  </a:t>
            </a:r>
            <a:r>
              <a:rPr lang="tr-TR" dirty="0"/>
              <a:t>organize sanayi bölgesinde faaliyet gösteren  X  limited şirketi oto yedek parça ticari yapmaktadır.  </a:t>
            </a:r>
            <a:r>
              <a:rPr lang="tr-TR" dirty="0" smtClean="0"/>
              <a:t>25.11.2017 </a:t>
            </a:r>
            <a:r>
              <a:rPr lang="tr-TR" dirty="0"/>
              <a:t>tarihinde meydana gelen sel </a:t>
            </a:r>
            <a:r>
              <a:rPr lang="tr-TR" dirty="0" smtClean="0"/>
              <a:t>ve su  </a:t>
            </a:r>
            <a:r>
              <a:rPr lang="tr-TR" dirty="0"/>
              <a:t>felaketinde stoklarında </a:t>
            </a:r>
            <a:r>
              <a:rPr lang="tr-TR" dirty="0" smtClean="0"/>
              <a:t>bulunan </a:t>
            </a:r>
            <a:r>
              <a:rPr lang="tr-TR" dirty="0"/>
              <a:t>50.000,00.-TL tutarındaki  malların  %50 değer kaybına uğradığı  </a:t>
            </a:r>
            <a:r>
              <a:rPr lang="tr-TR" dirty="0" smtClean="0"/>
              <a:t>27.11.2017 </a:t>
            </a:r>
            <a:r>
              <a:rPr lang="tr-TR" dirty="0"/>
              <a:t>tarihindeki  takdir komisyonu  kararı ile tespit edilmiştir. Değeri  düşün  mallar </a:t>
            </a:r>
            <a:r>
              <a:rPr lang="tr-TR" dirty="0" smtClean="0"/>
              <a:t>12.12.2017 </a:t>
            </a:r>
            <a:r>
              <a:rPr lang="tr-TR" dirty="0"/>
              <a:t>tarihinde </a:t>
            </a:r>
            <a:r>
              <a:rPr lang="tr-TR" dirty="0" smtClean="0"/>
              <a:t>30.000,00</a:t>
            </a:r>
            <a:r>
              <a:rPr lang="tr-TR" dirty="0"/>
              <a:t>.-TL +KDV  tutarına satılmıştır. </a:t>
            </a: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63</a:t>
            </a:fld>
            <a:endParaRPr lang="en-US"/>
          </a:p>
        </p:txBody>
      </p:sp>
    </p:spTree>
    <p:extLst>
      <p:ext uri="{BB962C8B-B14F-4D97-AF65-F5344CB8AC3E}">
        <p14:creationId xmlns:p14="http://schemas.microsoft.com/office/powerpoint/2010/main" val="3677094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286644" y="214290"/>
            <a:ext cx="164307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74476" y="214290"/>
            <a:ext cx="7072362" cy="6357982"/>
            <a:chOff x="1527048" y="1371600"/>
            <a:chExt cx="2826598" cy="4114800"/>
          </a:xfrm>
        </p:grpSpPr>
        <p:sp>
          <p:nvSpPr>
            <p:cNvPr id="103" name="Rounded Rectangle 102"/>
            <p:cNvSpPr/>
            <p:nvPr/>
          </p:nvSpPr>
          <p:spPr>
            <a:xfrm>
              <a:off x="1527048" y="1371600"/>
              <a:ext cx="2815643"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22203" y="1464067"/>
              <a:ext cx="2731443" cy="394003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928662" y="1285860"/>
            <a:ext cx="4572000" cy="395173"/>
          </a:xfrm>
          <a:prstGeom prst="rect">
            <a:avLst/>
          </a:prstGeom>
        </p:spPr>
        <p:txBody>
          <a:bodyPr wrap="square">
            <a:spAutoFit/>
          </a:bodyPr>
          <a:lstStyle/>
          <a:p>
            <a:pPr>
              <a:lnSpc>
                <a:spcPct val="80000"/>
              </a:lnSpc>
            </a:pPr>
            <a:endParaRPr lang="tr-TR" sz="2400" b="1" u="sng" dirty="0" smtClean="0">
              <a:solidFill>
                <a:prstClr val="black"/>
              </a:solidFill>
            </a:endParaRPr>
          </a:p>
        </p:txBody>
      </p:sp>
      <p:pic>
        <p:nvPicPr>
          <p:cNvPr id="22" name="Picture 4" descr="ismmmo"/>
          <p:cNvPicPr>
            <a:picLocks noChangeAspect="1" noChangeArrowheads="1"/>
          </p:cNvPicPr>
          <p:nvPr/>
        </p:nvPicPr>
        <p:blipFill>
          <a:blip r:embed="rId3" cstate="print"/>
          <a:srcRect/>
          <a:stretch>
            <a:fillRect/>
          </a:stretch>
        </p:blipFill>
        <p:spPr bwMode="auto">
          <a:xfrm>
            <a:off x="7653431" y="374359"/>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550721" y="374358"/>
            <a:ext cx="6735924" cy="791293"/>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Arial" panose="020B0604020202020204" pitchFamily="34" charset="0"/>
              <a:buChar char="•"/>
            </a:pP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33" name="32 Dikdörtgen"/>
          <p:cNvSpPr/>
          <p:nvPr/>
        </p:nvSpPr>
        <p:spPr>
          <a:xfrm>
            <a:off x="755576" y="1772816"/>
            <a:ext cx="6745382" cy="1643527"/>
          </a:xfrm>
          <a:prstGeom prst="rect">
            <a:avLst/>
          </a:prstGeom>
        </p:spPr>
        <p:txBody>
          <a:bodyPr wrap="square">
            <a:spAutoFit/>
          </a:bodyPr>
          <a:lstStyle/>
          <a:p>
            <a:pPr>
              <a:lnSpc>
                <a:spcPct val="80000"/>
              </a:lnSpc>
            </a:pPr>
            <a:r>
              <a:rPr lang="tr-TR" dirty="0" smtClean="0">
                <a:solidFill>
                  <a:prstClr val="black"/>
                </a:solidFill>
              </a:rPr>
              <a:t>                           </a:t>
            </a:r>
            <a:r>
              <a:rPr lang="tr-TR" b="1" dirty="0" smtClean="0">
                <a:solidFill>
                  <a:prstClr val="black"/>
                </a:solidFill>
              </a:rPr>
              <a:t>25/11/2017</a:t>
            </a:r>
            <a:endParaRPr lang="tr-TR" dirty="0">
              <a:solidFill>
                <a:prstClr val="black"/>
              </a:solidFill>
            </a:endParaRPr>
          </a:p>
          <a:p>
            <a:pPr>
              <a:lnSpc>
                <a:spcPct val="80000"/>
              </a:lnSpc>
              <a:buFont typeface="Wingdings" pitchFamily="2" charset="2"/>
              <a:buNone/>
            </a:pPr>
            <a:endParaRPr lang="tr-TR" dirty="0" smtClean="0">
              <a:solidFill>
                <a:prstClr val="black"/>
              </a:solidFill>
            </a:endParaRPr>
          </a:p>
          <a:p>
            <a:pPr>
              <a:lnSpc>
                <a:spcPct val="80000"/>
              </a:lnSpc>
              <a:buFont typeface="Wingdings" pitchFamily="2" charset="2"/>
              <a:buNone/>
            </a:pPr>
            <a:r>
              <a:rPr lang="tr-TR" b="1" dirty="0"/>
              <a:t>157  DİĞER STOKLAR </a:t>
            </a:r>
            <a:r>
              <a:rPr lang="tr-TR" b="1" dirty="0" smtClean="0"/>
              <a:t>HS                                 </a:t>
            </a:r>
            <a:r>
              <a:rPr lang="tr-TR" b="1" dirty="0" smtClean="0">
                <a:solidFill>
                  <a:prstClr val="black"/>
                </a:solidFill>
              </a:rPr>
              <a:t>      50.000</a:t>
            </a:r>
          </a:p>
          <a:p>
            <a:pPr>
              <a:lnSpc>
                <a:spcPct val="80000"/>
              </a:lnSpc>
              <a:buFont typeface="Wingdings" pitchFamily="2" charset="2"/>
              <a:buNone/>
            </a:pPr>
            <a:r>
              <a:rPr lang="tr-TR" b="1" dirty="0">
                <a:solidFill>
                  <a:prstClr val="black"/>
                </a:solidFill>
              </a:rPr>
              <a:t> </a:t>
            </a:r>
            <a:r>
              <a:rPr lang="tr-TR" b="1" dirty="0" smtClean="0">
                <a:solidFill>
                  <a:prstClr val="black"/>
                </a:solidFill>
              </a:rPr>
              <a:t>                 </a:t>
            </a:r>
            <a:r>
              <a:rPr lang="es-ES" b="1" dirty="0" smtClean="0">
                <a:solidFill>
                  <a:prstClr val="black"/>
                </a:solidFill>
              </a:rPr>
              <a:t>15</a:t>
            </a:r>
            <a:r>
              <a:rPr lang="tr-TR" b="1" dirty="0" smtClean="0">
                <a:solidFill>
                  <a:prstClr val="black"/>
                </a:solidFill>
              </a:rPr>
              <a:t>3 TİCARİ MALLAR HS                                         50.000</a:t>
            </a:r>
            <a:r>
              <a:rPr lang="es-ES" b="1" dirty="0" smtClean="0">
                <a:solidFill>
                  <a:prstClr val="black"/>
                </a:solidFill>
              </a:rPr>
              <a:t> </a:t>
            </a:r>
            <a:endParaRPr lang="tr-TR" b="1" dirty="0" smtClean="0">
              <a:solidFill>
                <a:prstClr val="black"/>
              </a:solidFill>
            </a:endParaRPr>
          </a:p>
          <a:p>
            <a:pPr>
              <a:lnSpc>
                <a:spcPct val="80000"/>
              </a:lnSpc>
              <a:buFont typeface="Wingdings" pitchFamily="2" charset="2"/>
              <a:buNone/>
            </a:pPr>
            <a:r>
              <a:rPr lang="tr-TR" b="1" dirty="0" smtClean="0">
                <a:solidFill>
                  <a:prstClr val="black"/>
                </a:solidFill>
              </a:rPr>
              <a:t>	</a:t>
            </a:r>
          </a:p>
          <a:p>
            <a:pPr>
              <a:lnSpc>
                <a:spcPct val="80000"/>
              </a:lnSpc>
            </a:pPr>
            <a:r>
              <a:rPr lang="tr-TR" dirty="0" smtClean="0">
                <a:solidFill>
                  <a:prstClr val="black"/>
                </a:solidFill>
              </a:rPr>
              <a:t>	</a:t>
            </a:r>
            <a:r>
              <a:rPr lang="tr-TR" b="1" dirty="0" smtClean="0">
                <a:solidFill>
                  <a:prstClr val="black"/>
                </a:solidFill>
              </a:rPr>
              <a:t>         27/11/2017</a:t>
            </a:r>
            <a:endParaRPr lang="tr-TR" dirty="0">
              <a:solidFill>
                <a:prstClr val="black"/>
              </a:solidFill>
            </a:endParaRPr>
          </a:p>
          <a:p>
            <a:pPr>
              <a:lnSpc>
                <a:spcPct val="80000"/>
              </a:lnSpc>
              <a:buFont typeface="Wingdings" pitchFamily="2" charset="2"/>
              <a:buNone/>
            </a:pPr>
            <a:r>
              <a:rPr lang="tr-TR" b="1" dirty="0" smtClean="0">
                <a:solidFill>
                  <a:prstClr val="black"/>
                </a:solidFill>
              </a:rPr>
              <a:t>				</a:t>
            </a:r>
          </a:p>
        </p:txBody>
      </p:sp>
      <p:cxnSp>
        <p:nvCxnSpPr>
          <p:cNvPr id="35" name="34 Düz Bağlayıcı"/>
          <p:cNvCxnSpPr/>
          <p:nvPr/>
        </p:nvCxnSpPr>
        <p:spPr>
          <a:xfrm rot="16200000" flipH="1">
            <a:off x="2784610" y="3716192"/>
            <a:ext cx="4449106" cy="1707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flipV="1">
            <a:off x="827584" y="1885215"/>
            <a:ext cx="1332433" cy="33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55876" y="1875839"/>
            <a:ext cx="15121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642910" y="3000372"/>
            <a:ext cx="1428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571868" y="3000372"/>
            <a:ext cx="1323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ikdörtgen 23"/>
          <p:cNvSpPr/>
          <p:nvPr/>
        </p:nvSpPr>
        <p:spPr>
          <a:xfrm>
            <a:off x="827584" y="1340767"/>
            <a:ext cx="6030416" cy="369332"/>
          </a:xfrm>
          <a:prstGeom prst="rect">
            <a:avLst/>
          </a:prstGeom>
        </p:spPr>
        <p:txBody>
          <a:bodyPr wrap="square">
            <a:spAutoFit/>
          </a:bodyPr>
          <a:lstStyle/>
          <a:p>
            <a:r>
              <a:rPr lang="tr-TR" b="1" dirty="0" smtClean="0">
                <a:solidFill>
                  <a:prstClr val="black"/>
                </a:solidFill>
              </a:rPr>
              <a:t>muhasebe  </a:t>
            </a:r>
            <a:r>
              <a:rPr lang="tr-TR" b="1" dirty="0">
                <a:solidFill>
                  <a:prstClr val="black"/>
                </a:solidFill>
              </a:rPr>
              <a:t>kaydı </a:t>
            </a:r>
          </a:p>
        </p:txBody>
      </p:sp>
      <p:sp>
        <p:nvSpPr>
          <p:cNvPr id="58" name="32 Dikdörtgen"/>
          <p:cNvSpPr/>
          <p:nvPr/>
        </p:nvSpPr>
        <p:spPr>
          <a:xfrm>
            <a:off x="827584" y="3140968"/>
            <a:ext cx="6673374" cy="1643527"/>
          </a:xfrm>
          <a:prstGeom prst="rect">
            <a:avLst/>
          </a:prstGeom>
        </p:spPr>
        <p:txBody>
          <a:bodyPr wrap="square">
            <a:spAutoFit/>
          </a:bodyPr>
          <a:lstStyle/>
          <a:p>
            <a:pPr>
              <a:lnSpc>
                <a:spcPct val="80000"/>
              </a:lnSpc>
              <a:buFont typeface="Wingdings" pitchFamily="2" charset="2"/>
              <a:buNone/>
            </a:pPr>
            <a:r>
              <a:rPr lang="tr-TR" dirty="0" smtClean="0">
                <a:solidFill>
                  <a:prstClr val="black"/>
                </a:solidFill>
              </a:rPr>
              <a:t>       </a:t>
            </a:r>
          </a:p>
          <a:p>
            <a:pPr>
              <a:lnSpc>
                <a:spcPct val="80000"/>
              </a:lnSpc>
              <a:buFont typeface="Wingdings" pitchFamily="2" charset="2"/>
              <a:buNone/>
            </a:pPr>
            <a:r>
              <a:rPr lang="tr-TR" b="1" dirty="0" smtClean="0">
                <a:solidFill>
                  <a:prstClr val="black"/>
                </a:solidFill>
              </a:rPr>
              <a:t>654 KARŞILIK GİDERLERİ HS                                25.000</a:t>
            </a:r>
          </a:p>
          <a:p>
            <a:pPr>
              <a:lnSpc>
                <a:spcPct val="80000"/>
              </a:lnSpc>
              <a:buFont typeface="Wingdings" pitchFamily="2" charset="2"/>
              <a:buNone/>
            </a:pPr>
            <a:r>
              <a:rPr lang="tr-TR" b="1" dirty="0" smtClean="0">
                <a:solidFill>
                  <a:prstClr val="black"/>
                </a:solidFill>
              </a:rPr>
              <a:t>                 </a:t>
            </a:r>
          </a:p>
          <a:p>
            <a:pPr>
              <a:lnSpc>
                <a:spcPct val="80000"/>
              </a:lnSpc>
              <a:buFont typeface="Wingdings" pitchFamily="2" charset="2"/>
              <a:buNone/>
            </a:pPr>
            <a:r>
              <a:rPr lang="tr-TR" b="1" dirty="0" smtClean="0">
                <a:solidFill>
                  <a:prstClr val="black"/>
                </a:solidFill>
              </a:rPr>
              <a:t>       </a:t>
            </a:r>
            <a:r>
              <a:rPr lang="tr-TR" b="1" dirty="0">
                <a:solidFill>
                  <a:prstClr val="black"/>
                </a:solidFill>
              </a:rPr>
              <a:t> </a:t>
            </a:r>
            <a:r>
              <a:rPr lang="tr-TR" b="1" dirty="0" smtClean="0">
                <a:solidFill>
                  <a:prstClr val="black"/>
                </a:solidFill>
              </a:rPr>
              <a:t>  158 STOK DEĞ. DÜŞ. KARŞ. HS                                   25.000</a:t>
            </a:r>
          </a:p>
          <a:p>
            <a:pPr>
              <a:lnSpc>
                <a:spcPct val="80000"/>
              </a:lnSpc>
              <a:buFont typeface="Wingdings" pitchFamily="2" charset="2"/>
              <a:buNone/>
            </a:pPr>
            <a:endParaRPr lang="tr-TR" b="1" dirty="0" smtClean="0">
              <a:solidFill>
                <a:prstClr val="black"/>
              </a:solidFill>
            </a:endParaRPr>
          </a:p>
          <a:p>
            <a:pPr>
              <a:lnSpc>
                <a:spcPct val="80000"/>
              </a:lnSpc>
              <a:buFont typeface="Wingdings" pitchFamily="2" charset="2"/>
              <a:buNone/>
            </a:pPr>
            <a:r>
              <a:rPr lang="es-ES" b="1" dirty="0" smtClean="0">
                <a:solidFill>
                  <a:prstClr val="black"/>
                </a:solidFill>
              </a:rPr>
              <a:t> </a:t>
            </a:r>
            <a:r>
              <a:rPr lang="tr-TR" b="1" dirty="0" smtClean="0">
                <a:solidFill>
                  <a:prstClr val="black"/>
                </a:solidFill>
              </a:rPr>
              <a:t>                         12/12/2017	</a:t>
            </a:r>
          </a:p>
          <a:p>
            <a:pPr>
              <a:lnSpc>
                <a:spcPct val="80000"/>
              </a:lnSpc>
              <a:buFont typeface="Wingdings" pitchFamily="2" charset="2"/>
              <a:buNone/>
            </a:pPr>
            <a:r>
              <a:rPr lang="tr-TR" dirty="0" smtClean="0">
                <a:solidFill>
                  <a:prstClr val="black"/>
                </a:solidFill>
              </a:rPr>
              <a:t>	</a:t>
            </a:r>
            <a:r>
              <a:rPr lang="tr-TR" b="1" dirty="0" smtClean="0">
                <a:solidFill>
                  <a:prstClr val="black"/>
                </a:solidFill>
              </a:rPr>
              <a:t>            				</a:t>
            </a:r>
          </a:p>
        </p:txBody>
      </p:sp>
      <p:cxnSp>
        <p:nvCxnSpPr>
          <p:cNvPr id="59" name="42 Düz Bağlayıcı"/>
          <p:cNvCxnSpPr/>
          <p:nvPr/>
        </p:nvCxnSpPr>
        <p:spPr>
          <a:xfrm>
            <a:off x="928662" y="4357694"/>
            <a:ext cx="1214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43 Düz Bağlayıcı"/>
          <p:cNvCxnSpPr/>
          <p:nvPr/>
        </p:nvCxnSpPr>
        <p:spPr>
          <a:xfrm>
            <a:off x="3571868" y="4357694"/>
            <a:ext cx="13692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ikdörtgen 51"/>
          <p:cNvSpPr/>
          <p:nvPr/>
        </p:nvSpPr>
        <p:spPr>
          <a:xfrm>
            <a:off x="637728" y="3140968"/>
            <a:ext cx="6318448" cy="3970318"/>
          </a:xfrm>
          <a:prstGeom prst="rect">
            <a:avLst/>
          </a:prstGeom>
        </p:spPr>
        <p:txBody>
          <a:bodyPr wrap="square">
            <a:spAutoFit/>
          </a:bodyPr>
          <a:lstStyle/>
          <a:p>
            <a:pPr lvl="6"/>
            <a:endParaRPr lang="tr-TR" dirty="0" smtClean="0">
              <a:solidFill>
                <a:prstClr val="black"/>
              </a:solidFill>
              <a:latin typeface="Times New Roman"/>
              <a:ea typeface="Calibri"/>
            </a:endParaRPr>
          </a:p>
          <a:p>
            <a:pPr lvl="6"/>
            <a:r>
              <a:rPr lang="tr-TR" dirty="0" smtClean="0">
                <a:solidFill>
                  <a:prstClr val="black"/>
                </a:solidFill>
                <a:latin typeface="Times New Roman"/>
                <a:ea typeface="Calibri"/>
              </a:rPr>
              <a:t>   </a:t>
            </a:r>
          </a:p>
          <a:p>
            <a:pPr lvl="6"/>
            <a:endParaRPr lang="tr-TR" dirty="0" smtClean="0">
              <a:solidFill>
                <a:prstClr val="black"/>
              </a:solidFill>
              <a:latin typeface="Times New Roman"/>
              <a:ea typeface="Calibri"/>
            </a:endParaRPr>
          </a:p>
          <a:p>
            <a:endParaRPr lang="tr-TR" dirty="0" smtClean="0">
              <a:solidFill>
                <a:prstClr val="black"/>
              </a:solidFill>
              <a:latin typeface="Times New Roman"/>
              <a:ea typeface="Calibri"/>
            </a:endParaRPr>
          </a:p>
          <a:p>
            <a:endParaRPr lang="tr-TR" b="1" dirty="0" smtClean="0">
              <a:solidFill>
                <a:prstClr val="black"/>
              </a:solidFill>
              <a:ea typeface="Calibri"/>
            </a:endParaRPr>
          </a:p>
          <a:p>
            <a:r>
              <a:rPr lang="tr-TR" b="1" dirty="0" smtClean="0">
                <a:solidFill>
                  <a:prstClr val="black"/>
                </a:solidFill>
                <a:ea typeface="Calibri"/>
              </a:rPr>
              <a:t>     120 ALICILAR  HS                                                  35.400</a:t>
            </a:r>
          </a:p>
          <a:p>
            <a:r>
              <a:rPr lang="tr-TR" b="1" dirty="0" smtClean="0">
                <a:solidFill>
                  <a:prstClr val="black"/>
                </a:solidFill>
                <a:ea typeface="Calibri"/>
              </a:rPr>
              <a:t>                     600 YURTİÇİ SATIŞLAR HS                                    30.000</a:t>
            </a:r>
          </a:p>
          <a:p>
            <a:r>
              <a:rPr lang="tr-TR" b="1" dirty="0">
                <a:solidFill>
                  <a:prstClr val="black"/>
                </a:solidFill>
                <a:ea typeface="Calibri"/>
              </a:rPr>
              <a:t> </a:t>
            </a:r>
            <a:r>
              <a:rPr lang="tr-TR" b="1" dirty="0" smtClean="0">
                <a:solidFill>
                  <a:prstClr val="black"/>
                </a:solidFill>
                <a:ea typeface="Calibri"/>
              </a:rPr>
              <a:t>                    391 HESAPLANAN KDV                                          5.400</a:t>
            </a:r>
          </a:p>
          <a:p>
            <a:endParaRPr lang="tr-TR" b="1" dirty="0" smtClean="0">
              <a:solidFill>
                <a:prstClr val="black"/>
              </a:solidFill>
              <a:ea typeface="Calibri"/>
            </a:endParaRPr>
          </a:p>
          <a:p>
            <a:endParaRPr lang="tr-TR" b="1" dirty="0" smtClean="0">
              <a:solidFill>
                <a:prstClr val="black"/>
              </a:solidFill>
              <a:ea typeface="Calibri"/>
            </a:endParaRPr>
          </a:p>
          <a:p>
            <a:r>
              <a:rPr lang="tr-TR" b="1" dirty="0" smtClean="0">
                <a:solidFill>
                  <a:prstClr val="black"/>
                </a:solidFill>
                <a:ea typeface="Calibri"/>
              </a:rPr>
              <a:t>                                  ./..</a:t>
            </a:r>
            <a:endParaRPr lang="tr-TR" b="1" dirty="0">
              <a:solidFill>
                <a:prstClr val="black"/>
              </a:solidFill>
              <a:ea typeface="Calibri"/>
            </a:endParaRPr>
          </a:p>
          <a:p>
            <a:endParaRPr lang="tr-TR" dirty="0">
              <a:solidFill>
                <a:prstClr val="black"/>
              </a:solidFill>
              <a:latin typeface="Times New Roman"/>
              <a:ea typeface="Calibri"/>
            </a:endParaRPr>
          </a:p>
          <a:p>
            <a:endParaRPr lang="tr-TR" dirty="0" smtClean="0">
              <a:solidFill>
                <a:prstClr val="black"/>
              </a:solidFill>
              <a:latin typeface="Times New Roman"/>
              <a:ea typeface="Calibri"/>
            </a:endParaRPr>
          </a:p>
          <a:p>
            <a:r>
              <a:rPr lang="tr-TR" dirty="0">
                <a:solidFill>
                  <a:prstClr val="black"/>
                </a:solidFill>
                <a:latin typeface="Times New Roman"/>
                <a:ea typeface="Calibri"/>
              </a:rPr>
              <a:t>	</a:t>
            </a:r>
            <a:endParaRPr lang="tr-TR" dirty="0">
              <a:solidFill>
                <a:prstClr val="black"/>
              </a:solidFill>
            </a:endParaRPr>
          </a:p>
        </p:txBody>
      </p:sp>
      <p:cxnSp>
        <p:nvCxnSpPr>
          <p:cNvPr id="39" name="34 Düz Bağlayıcı"/>
          <p:cNvCxnSpPr/>
          <p:nvPr/>
        </p:nvCxnSpPr>
        <p:spPr>
          <a:xfrm rot="5400000">
            <a:off x="4663230" y="3766398"/>
            <a:ext cx="4415364" cy="2579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34 Düz Bağlayıcı"/>
          <p:cNvCxnSpPr/>
          <p:nvPr/>
        </p:nvCxnSpPr>
        <p:spPr>
          <a:xfrm rot="5400000">
            <a:off x="3714744" y="3714752"/>
            <a:ext cx="44291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4 Düz Bağlayıcı"/>
          <p:cNvCxnSpPr/>
          <p:nvPr/>
        </p:nvCxnSpPr>
        <p:spPr>
          <a:xfrm>
            <a:off x="642910" y="5643578"/>
            <a:ext cx="42148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33 Slayt Numarası Yer Tutucusu"/>
          <p:cNvSpPr>
            <a:spLocks noGrp="1"/>
          </p:cNvSpPr>
          <p:nvPr>
            <p:ph type="sldNum" sz="quarter" idx="12"/>
          </p:nvPr>
        </p:nvSpPr>
        <p:spPr/>
        <p:txBody>
          <a:bodyPr/>
          <a:lstStyle/>
          <a:p>
            <a:fld id="{FA1C692C-4F2D-45F6-A9A8-8A3A8FE27806}" type="slidenum">
              <a:rPr lang="en-US" smtClean="0"/>
              <a:pPr/>
              <a:t>64</a:t>
            </a:fld>
            <a:endParaRPr lang="en-US"/>
          </a:p>
        </p:txBody>
      </p:sp>
    </p:spTree>
    <p:extLst>
      <p:ext uri="{BB962C8B-B14F-4D97-AF65-F5344CB8AC3E}">
        <p14:creationId xmlns:p14="http://schemas.microsoft.com/office/powerpoint/2010/main" val="397774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750"/>
                            </p:stCondLst>
                            <p:childTnLst>
                              <p:par>
                                <p:cTn id="18" presetID="37"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900" decel="100000" fill="hold"/>
                                        <p:tgtEl>
                                          <p:spTgt spid="3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900" decel="100000" fill="hold"/>
                                        <p:tgtEl>
                                          <p:spTgt spid="3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900" decel="100000" fill="hold"/>
                                        <p:tgtEl>
                                          <p:spTgt spid="4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6" fill="hold">
                            <p:stCondLst>
                              <p:cond delay="1750"/>
                            </p:stCondLst>
                            <p:childTnLst>
                              <p:par>
                                <p:cTn id="37" presetID="17" presetClass="entr" presetSubtype="8"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ppt_x</p:attrName>
                                        </p:attrNameLst>
                                      </p:cBhvr>
                                      <p:tavLst>
                                        <p:tav tm="0">
                                          <p:val>
                                            <p:strVal val="#ppt_x-#ppt_w/2"/>
                                          </p:val>
                                        </p:tav>
                                        <p:tav tm="100000">
                                          <p:val>
                                            <p:strVal val="#ppt_x"/>
                                          </p:val>
                                        </p:tav>
                                      </p:tavLst>
                                    </p:anim>
                                    <p:anim calcmode="lin" valueType="num">
                                      <p:cBhvr>
                                        <p:cTn id="40" dur="500" fill="hold"/>
                                        <p:tgtEl>
                                          <p:spTgt spid="43"/>
                                        </p:tgtEl>
                                        <p:attrNameLst>
                                          <p:attrName>ppt_y</p:attrName>
                                        </p:attrNameLst>
                                      </p:cBhvr>
                                      <p:tavLst>
                                        <p:tav tm="0">
                                          <p:val>
                                            <p:strVal val="#ppt_y"/>
                                          </p:val>
                                        </p:tav>
                                        <p:tav tm="100000">
                                          <p:val>
                                            <p:strVal val="#ppt_y"/>
                                          </p:val>
                                        </p:tav>
                                      </p:tavLst>
                                    </p:anim>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strVal val="#ppt_h"/>
                                          </p:val>
                                        </p:tav>
                                        <p:tav tm="100000">
                                          <p:val>
                                            <p:strVal val="#ppt_h"/>
                                          </p:val>
                                        </p:tav>
                                      </p:tavLst>
                                    </p:anim>
                                  </p:childTnLst>
                                </p:cTn>
                              </p:par>
                            </p:childTnLst>
                          </p:cTn>
                        </p:par>
                        <p:par>
                          <p:cTn id="43" fill="hold">
                            <p:stCondLst>
                              <p:cond delay="2250"/>
                            </p:stCondLst>
                            <p:childTnLst>
                              <p:par>
                                <p:cTn id="44" presetID="17" presetClass="entr" presetSubtype="8"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ppt_x</p:attrName>
                                        </p:attrNameLst>
                                      </p:cBhvr>
                                      <p:tavLst>
                                        <p:tav tm="0">
                                          <p:val>
                                            <p:strVal val="#ppt_x-#ppt_w/2"/>
                                          </p:val>
                                        </p:tav>
                                        <p:tav tm="100000">
                                          <p:val>
                                            <p:strVal val="#ppt_x"/>
                                          </p:val>
                                        </p:tav>
                                      </p:tavLst>
                                    </p:anim>
                                    <p:anim calcmode="lin" valueType="num">
                                      <p:cBhvr>
                                        <p:cTn id="47" dur="500" fill="hold"/>
                                        <p:tgtEl>
                                          <p:spTgt spid="44"/>
                                        </p:tgtEl>
                                        <p:attrNameLst>
                                          <p:attrName>ppt_y</p:attrName>
                                        </p:attrNameLst>
                                      </p:cBhvr>
                                      <p:tavLst>
                                        <p:tav tm="0">
                                          <p:val>
                                            <p:strVal val="#ppt_y"/>
                                          </p:val>
                                        </p:tav>
                                        <p:tav tm="100000">
                                          <p:val>
                                            <p:strVal val="#ppt_y"/>
                                          </p:val>
                                        </p:tav>
                                      </p:tavLst>
                                    </p:anim>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strVal val="#ppt_h"/>
                                          </p:val>
                                        </p:tav>
                                        <p:tav tm="100000">
                                          <p:val>
                                            <p:strVal val="#ppt_h"/>
                                          </p:val>
                                        </p:tav>
                                      </p:tavLst>
                                    </p:anim>
                                  </p:childTnLst>
                                </p:cTn>
                              </p:par>
                            </p:childTnLst>
                          </p:cTn>
                        </p:par>
                        <p:par>
                          <p:cTn id="50" fill="hold">
                            <p:stCondLst>
                              <p:cond delay="2750"/>
                            </p:stCondLst>
                            <p:childTnLst>
                              <p:par>
                                <p:cTn id="51" presetID="22" presetClass="entr" presetSubtype="8" fill="hold"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3250"/>
                            </p:stCondLst>
                            <p:childTnLst>
                              <p:par>
                                <p:cTn id="55" presetID="22" presetClass="entr" presetSubtype="8" fill="hold" nodeType="afterEffect">
                                  <p:stCondLst>
                                    <p:cond delay="0"/>
                                  </p:stCondLst>
                                  <p:childTnLst>
                                    <p:set>
                                      <p:cBhvr>
                                        <p:cTn id="56" dur="1" fill="hold">
                                          <p:stCondLst>
                                            <p:cond delay="0"/>
                                          </p:stCondLst>
                                        </p:cTn>
                                        <p:tgtEl>
                                          <p:spTgt spid="33">
                                            <p:txEl>
                                              <p:pRg st="2" end="2"/>
                                            </p:txEl>
                                          </p:spTgt>
                                        </p:tgtEl>
                                        <p:attrNameLst>
                                          <p:attrName>style.visibility</p:attrName>
                                        </p:attrNameLst>
                                      </p:cBhvr>
                                      <p:to>
                                        <p:strVal val="visible"/>
                                      </p:to>
                                    </p:set>
                                    <p:animEffect transition="in" filter="wipe(left)">
                                      <p:cBhvr>
                                        <p:cTn id="57" dur="500"/>
                                        <p:tgtEl>
                                          <p:spTgt spid="33">
                                            <p:txEl>
                                              <p:pRg st="2" end="2"/>
                                            </p:txEl>
                                          </p:spTgt>
                                        </p:tgtEl>
                                      </p:cBhvr>
                                    </p:animEffect>
                                  </p:childTnLst>
                                </p:cTn>
                              </p:par>
                            </p:childTnLst>
                          </p:cTn>
                        </p:par>
                        <p:par>
                          <p:cTn id="58" fill="hold">
                            <p:stCondLst>
                              <p:cond delay="3750"/>
                            </p:stCondLst>
                            <p:childTnLst>
                              <p:par>
                                <p:cTn id="59" presetID="22" presetClass="entr" presetSubtype="8" fill="hold" nodeType="afterEffect">
                                  <p:stCondLst>
                                    <p:cond delay="0"/>
                                  </p:stCondLst>
                                  <p:childTnLst>
                                    <p:set>
                                      <p:cBhvr>
                                        <p:cTn id="60" dur="1" fill="hold">
                                          <p:stCondLst>
                                            <p:cond delay="0"/>
                                          </p:stCondLst>
                                        </p:cTn>
                                        <p:tgtEl>
                                          <p:spTgt spid="33">
                                            <p:txEl>
                                              <p:pRg st="3" end="3"/>
                                            </p:txEl>
                                          </p:spTgt>
                                        </p:tgtEl>
                                        <p:attrNameLst>
                                          <p:attrName>style.visibility</p:attrName>
                                        </p:attrNameLst>
                                      </p:cBhvr>
                                      <p:to>
                                        <p:strVal val="visible"/>
                                      </p:to>
                                    </p:set>
                                    <p:animEffect transition="in" filter="wipe(left)">
                                      <p:cBhvr>
                                        <p:cTn id="61" dur="500"/>
                                        <p:tgtEl>
                                          <p:spTgt spid="33">
                                            <p:txEl>
                                              <p:pRg st="3" end="3"/>
                                            </p:txEl>
                                          </p:spTgt>
                                        </p:tgtEl>
                                      </p:cBhvr>
                                    </p:animEffect>
                                  </p:childTnLst>
                                </p:cTn>
                              </p:par>
                            </p:childTnLst>
                          </p:cTn>
                        </p:par>
                        <p:par>
                          <p:cTn id="62" fill="hold">
                            <p:stCondLst>
                              <p:cond delay="4250"/>
                            </p:stCondLst>
                            <p:childTnLst>
                              <p:par>
                                <p:cTn id="63" presetID="17"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ppt_x</p:attrName>
                                        </p:attrNameLst>
                                      </p:cBhvr>
                                      <p:tavLst>
                                        <p:tav tm="0">
                                          <p:val>
                                            <p:strVal val="#ppt_x-#ppt_w/2"/>
                                          </p:val>
                                        </p:tav>
                                        <p:tav tm="100000">
                                          <p:val>
                                            <p:strVal val="#ppt_x"/>
                                          </p:val>
                                        </p:tav>
                                      </p:tavLst>
                                    </p:anim>
                                    <p:anim calcmode="lin" valueType="num">
                                      <p:cBhvr>
                                        <p:cTn id="66" dur="500" fill="hold"/>
                                        <p:tgtEl>
                                          <p:spTgt spid="45"/>
                                        </p:tgtEl>
                                        <p:attrNameLst>
                                          <p:attrName>ppt_y</p:attrName>
                                        </p:attrNameLst>
                                      </p:cBhvr>
                                      <p:tavLst>
                                        <p:tav tm="0">
                                          <p:val>
                                            <p:strVal val="#ppt_y"/>
                                          </p:val>
                                        </p:tav>
                                        <p:tav tm="100000">
                                          <p:val>
                                            <p:strVal val="#ppt_y"/>
                                          </p:val>
                                        </p:tav>
                                      </p:tavLst>
                                    </p:anim>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childTnLst>
                          </p:cTn>
                        </p:par>
                        <p:par>
                          <p:cTn id="69" fill="hold">
                            <p:stCondLst>
                              <p:cond delay="4750"/>
                            </p:stCondLst>
                            <p:childTnLst>
                              <p:par>
                                <p:cTn id="70" presetID="17"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ppt_x</p:attrName>
                                        </p:attrNameLst>
                                      </p:cBhvr>
                                      <p:tavLst>
                                        <p:tav tm="0">
                                          <p:val>
                                            <p:strVal val="#ppt_x-#ppt_w/2"/>
                                          </p:val>
                                        </p:tav>
                                        <p:tav tm="100000">
                                          <p:val>
                                            <p:strVal val="#ppt_x"/>
                                          </p:val>
                                        </p:tav>
                                      </p:tavLst>
                                    </p:anim>
                                    <p:anim calcmode="lin" valueType="num">
                                      <p:cBhvr>
                                        <p:cTn id="73" dur="500" fill="hold"/>
                                        <p:tgtEl>
                                          <p:spTgt spid="46"/>
                                        </p:tgtEl>
                                        <p:attrNameLst>
                                          <p:attrName>ppt_y</p:attrName>
                                        </p:attrNameLst>
                                      </p:cBhvr>
                                      <p:tavLst>
                                        <p:tav tm="0">
                                          <p:val>
                                            <p:strVal val="#ppt_y"/>
                                          </p:val>
                                        </p:tav>
                                        <p:tav tm="100000">
                                          <p:val>
                                            <p:strVal val="#ppt_y"/>
                                          </p:val>
                                        </p:tav>
                                      </p:tavLst>
                                    </p:anim>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par>
                          <p:cTn id="76" fill="hold">
                            <p:stCondLst>
                              <p:cond delay="5250"/>
                            </p:stCondLst>
                            <p:childTnLst>
                              <p:par>
                                <p:cTn id="77" presetID="22" presetClass="entr" presetSubtype="8" fill="hold" nodeType="afterEffect">
                                  <p:stCondLst>
                                    <p:cond delay="0"/>
                                  </p:stCondLst>
                                  <p:childTnLst>
                                    <p:set>
                                      <p:cBhvr>
                                        <p:cTn id="78" dur="1" fill="hold">
                                          <p:stCondLst>
                                            <p:cond delay="0"/>
                                          </p:stCondLst>
                                        </p:cTn>
                                        <p:tgtEl>
                                          <p:spTgt spid="33">
                                            <p:txEl>
                                              <p:pRg st="5" end="5"/>
                                            </p:txEl>
                                          </p:spTgt>
                                        </p:tgtEl>
                                        <p:attrNameLst>
                                          <p:attrName>style.visibility</p:attrName>
                                        </p:attrNameLst>
                                      </p:cBhvr>
                                      <p:to>
                                        <p:strVal val="visible"/>
                                      </p:to>
                                    </p:set>
                                    <p:animEffect transition="in" filter="wipe(left)">
                                      <p:cBhvr>
                                        <p:cTn id="79" dur="500"/>
                                        <p:tgtEl>
                                          <p:spTgt spid="33">
                                            <p:txEl>
                                              <p:pRg st="5" end="5"/>
                                            </p:txEl>
                                          </p:spTgt>
                                        </p:tgtEl>
                                      </p:cBhvr>
                                    </p:animEffect>
                                  </p:childTnLst>
                                </p:cTn>
                              </p:par>
                            </p:childTnLst>
                          </p:cTn>
                        </p:par>
                        <p:par>
                          <p:cTn id="80" fill="hold">
                            <p:stCondLst>
                              <p:cond delay="5750"/>
                            </p:stCondLst>
                            <p:childTnLst>
                              <p:par>
                                <p:cTn id="81" presetID="22" presetClass="entr" presetSubtype="8" fill="hold" nodeType="afterEffect">
                                  <p:stCondLst>
                                    <p:cond delay="0"/>
                                  </p:stCondLst>
                                  <p:childTnLst>
                                    <p:set>
                                      <p:cBhvr>
                                        <p:cTn id="82" dur="1" fill="hold">
                                          <p:stCondLst>
                                            <p:cond delay="0"/>
                                          </p:stCondLst>
                                        </p:cTn>
                                        <p:tgtEl>
                                          <p:spTgt spid="58">
                                            <p:txEl>
                                              <p:pRg st="1" end="1"/>
                                            </p:txEl>
                                          </p:spTgt>
                                        </p:tgtEl>
                                        <p:attrNameLst>
                                          <p:attrName>style.visibility</p:attrName>
                                        </p:attrNameLst>
                                      </p:cBhvr>
                                      <p:to>
                                        <p:strVal val="visible"/>
                                      </p:to>
                                    </p:set>
                                    <p:animEffect transition="in" filter="wipe(left)">
                                      <p:cBhvr>
                                        <p:cTn id="83" dur="500"/>
                                        <p:tgtEl>
                                          <p:spTgt spid="58">
                                            <p:txEl>
                                              <p:pRg st="1" end="1"/>
                                            </p:txEl>
                                          </p:spTgt>
                                        </p:tgtEl>
                                      </p:cBhvr>
                                    </p:animEffect>
                                  </p:childTnLst>
                                </p:cTn>
                              </p:par>
                            </p:childTnLst>
                          </p:cTn>
                        </p:par>
                        <p:par>
                          <p:cTn id="84" fill="hold">
                            <p:stCondLst>
                              <p:cond delay="6250"/>
                            </p:stCondLst>
                            <p:childTnLst>
                              <p:par>
                                <p:cTn id="85" presetID="22" presetClass="entr" presetSubtype="8" fill="hold" nodeType="afterEffect">
                                  <p:stCondLst>
                                    <p:cond delay="0"/>
                                  </p:stCondLst>
                                  <p:childTnLst>
                                    <p:set>
                                      <p:cBhvr>
                                        <p:cTn id="86" dur="1" fill="hold">
                                          <p:stCondLst>
                                            <p:cond delay="0"/>
                                          </p:stCondLst>
                                        </p:cTn>
                                        <p:tgtEl>
                                          <p:spTgt spid="58">
                                            <p:txEl>
                                              <p:pRg st="3" end="3"/>
                                            </p:txEl>
                                          </p:spTgt>
                                        </p:tgtEl>
                                        <p:attrNameLst>
                                          <p:attrName>style.visibility</p:attrName>
                                        </p:attrNameLst>
                                      </p:cBhvr>
                                      <p:to>
                                        <p:strVal val="visible"/>
                                      </p:to>
                                    </p:set>
                                    <p:animEffect transition="in" filter="wipe(left)">
                                      <p:cBhvr>
                                        <p:cTn id="87" dur="500"/>
                                        <p:tgtEl>
                                          <p:spTgt spid="58">
                                            <p:txEl>
                                              <p:pRg st="3" end="3"/>
                                            </p:txEl>
                                          </p:spTgt>
                                        </p:tgtEl>
                                      </p:cBhvr>
                                    </p:animEffect>
                                  </p:childTnLst>
                                </p:cTn>
                              </p:par>
                            </p:childTnLst>
                          </p:cTn>
                        </p:par>
                        <p:par>
                          <p:cTn id="88" fill="hold">
                            <p:stCondLst>
                              <p:cond delay="6750"/>
                            </p:stCondLst>
                            <p:childTnLst>
                              <p:par>
                                <p:cTn id="89" presetID="17" presetClass="entr" presetSubtype="8"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ppt_x</p:attrName>
                                        </p:attrNameLst>
                                      </p:cBhvr>
                                      <p:tavLst>
                                        <p:tav tm="0">
                                          <p:val>
                                            <p:strVal val="#ppt_x-#ppt_w/2"/>
                                          </p:val>
                                        </p:tav>
                                        <p:tav tm="100000">
                                          <p:val>
                                            <p:strVal val="#ppt_x"/>
                                          </p:val>
                                        </p:tav>
                                      </p:tavLst>
                                    </p:anim>
                                    <p:anim calcmode="lin" valueType="num">
                                      <p:cBhvr>
                                        <p:cTn id="92" dur="500" fill="hold"/>
                                        <p:tgtEl>
                                          <p:spTgt spid="59"/>
                                        </p:tgtEl>
                                        <p:attrNameLst>
                                          <p:attrName>ppt_y</p:attrName>
                                        </p:attrNameLst>
                                      </p:cBhvr>
                                      <p:tavLst>
                                        <p:tav tm="0">
                                          <p:val>
                                            <p:strVal val="#ppt_y"/>
                                          </p:val>
                                        </p:tav>
                                        <p:tav tm="100000">
                                          <p:val>
                                            <p:strVal val="#ppt_y"/>
                                          </p:val>
                                        </p:tav>
                                      </p:tavLst>
                                    </p:anim>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strVal val="#ppt_h"/>
                                          </p:val>
                                        </p:tav>
                                        <p:tav tm="100000">
                                          <p:val>
                                            <p:strVal val="#ppt_h"/>
                                          </p:val>
                                        </p:tav>
                                      </p:tavLst>
                                    </p:anim>
                                  </p:childTnLst>
                                </p:cTn>
                              </p:par>
                            </p:childTnLst>
                          </p:cTn>
                        </p:par>
                        <p:par>
                          <p:cTn id="95" fill="hold">
                            <p:stCondLst>
                              <p:cond delay="7250"/>
                            </p:stCondLst>
                            <p:childTnLst>
                              <p:par>
                                <p:cTn id="96" presetID="17" presetClass="entr" presetSubtype="8" fill="hold" nodeType="after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p:cTn id="98" dur="500" fill="hold"/>
                                        <p:tgtEl>
                                          <p:spTgt spid="60"/>
                                        </p:tgtEl>
                                        <p:attrNameLst>
                                          <p:attrName>ppt_x</p:attrName>
                                        </p:attrNameLst>
                                      </p:cBhvr>
                                      <p:tavLst>
                                        <p:tav tm="0">
                                          <p:val>
                                            <p:strVal val="#ppt_x-#ppt_w/2"/>
                                          </p:val>
                                        </p:tav>
                                        <p:tav tm="100000">
                                          <p:val>
                                            <p:strVal val="#ppt_x"/>
                                          </p:val>
                                        </p:tav>
                                      </p:tavLst>
                                    </p:anim>
                                    <p:anim calcmode="lin" valueType="num">
                                      <p:cBhvr>
                                        <p:cTn id="99" dur="500" fill="hold"/>
                                        <p:tgtEl>
                                          <p:spTgt spid="60"/>
                                        </p:tgtEl>
                                        <p:attrNameLst>
                                          <p:attrName>ppt_y</p:attrName>
                                        </p:attrNameLst>
                                      </p:cBhvr>
                                      <p:tavLst>
                                        <p:tav tm="0">
                                          <p:val>
                                            <p:strVal val="#ppt_y"/>
                                          </p:val>
                                        </p:tav>
                                        <p:tav tm="100000">
                                          <p:val>
                                            <p:strVal val="#ppt_y"/>
                                          </p:val>
                                        </p:tav>
                                      </p:tavLst>
                                    </p:anim>
                                    <p:anim calcmode="lin" valueType="num">
                                      <p:cBhvr>
                                        <p:cTn id="100" dur="500" fill="hold"/>
                                        <p:tgtEl>
                                          <p:spTgt spid="60"/>
                                        </p:tgtEl>
                                        <p:attrNameLst>
                                          <p:attrName>ppt_w</p:attrName>
                                        </p:attrNameLst>
                                      </p:cBhvr>
                                      <p:tavLst>
                                        <p:tav tm="0">
                                          <p:val>
                                            <p:fltVal val="0"/>
                                          </p:val>
                                        </p:tav>
                                        <p:tav tm="100000">
                                          <p:val>
                                            <p:strVal val="#ppt_w"/>
                                          </p:val>
                                        </p:tav>
                                      </p:tavLst>
                                    </p:anim>
                                    <p:anim calcmode="lin" valueType="num">
                                      <p:cBhvr>
                                        <p:cTn id="101" dur="500" fill="hold"/>
                                        <p:tgtEl>
                                          <p:spTgt spid="60"/>
                                        </p:tgtEl>
                                        <p:attrNameLst>
                                          <p:attrName>ppt_h</p:attrName>
                                        </p:attrNameLst>
                                      </p:cBhvr>
                                      <p:tavLst>
                                        <p:tav tm="0">
                                          <p:val>
                                            <p:strVal val="#ppt_h"/>
                                          </p:val>
                                        </p:tav>
                                        <p:tav tm="100000">
                                          <p:val>
                                            <p:strVal val="#ppt_h"/>
                                          </p:val>
                                        </p:tav>
                                      </p:tavLst>
                                    </p:anim>
                                  </p:childTnLst>
                                </p:cTn>
                              </p:par>
                            </p:childTnLst>
                          </p:cTn>
                        </p:par>
                        <p:par>
                          <p:cTn id="102" fill="hold">
                            <p:stCondLst>
                              <p:cond delay="7750"/>
                            </p:stCondLst>
                            <p:childTnLst>
                              <p:par>
                                <p:cTn id="103" presetID="22" presetClass="entr" presetSubtype="8" fill="hold" nodeType="afterEffect">
                                  <p:stCondLst>
                                    <p:cond delay="0"/>
                                  </p:stCondLst>
                                  <p:childTnLst>
                                    <p:set>
                                      <p:cBhvr>
                                        <p:cTn id="104" dur="1" fill="hold">
                                          <p:stCondLst>
                                            <p:cond delay="0"/>
                                          </p:stCondLst>
                                        </p:cTn>
                                        <p:tgtEl>
                                          <p:spTgt spid="58">
                                            <p:txEl>
                                              <p:pRg st="5" end="5"/>
                                            </p:txEl>
                                          </p:spTgt>
                                        </p:tgtEl>
                                        <p:attrNameLst>
                                          <p:attrName>style.visibility</p:attrName>
                                        </p:attrNameLst>
                                      </p:cBhvr>
                                      <p:to>
                                        <p:strVal val="visible"/>
                                      </p:to>
                                    </p:set>
                                    <p:animEffect transition="in" filter="wipe(left)">
                                      <p:cBhvr>
                                        <p:cTn id="105" dur="500"/>
                                        <p:tgtEl>
                                          <p:spTgt spid="58">
                                            <p:txEl>
                                              <p:pRg st="5" end="5"/>
                                            </p:txEl>
                                          </p:spTgt>
                                        </p:tgtEl>
                                      </p:cBhvr>
                                    </p:animEffect>
                                  </p:childTnLst>
                                </p:cTn>
                              </p:par>
                            </p:childTnLst>
                          </p:cTn>
                        </p:par>
                        <p:par>
                          <p:cTn id="106" fill="hold">
                            <p:stCondLst>
                              <p:cond delay="8250"/>
                            </p:stCondLst>
                            <p:childTnLst>
                              <p:par>
                                <p:cTn id="107" presetID="22" presetClass="entr" presetSubtype="8" fill="hold" nodeType="afterEffect">
                                  <p:stCondLst>
                                    <p:cond delay="0"/>
                                  </p:stCondLst>
                                  <p:childTnLst>
                                    <p:set>
                                      <p:cBhvr>
                                        <p:cTn id="108" dur="1" fill="hold">
                                          <p:stCondLst>
                                            <p:cond delay="0"/>
                                          </p:stCondLst>
                                        </p:cTn>
                                        <p:tgtEl>
                                          <p:spTgt spid="52">
                                            <p:txEl>
                                              <p:pRg st="5" end="5"/>
                                            </p:txEl>
                                          </p:spTgt>
                                        </p:tgtEl>
                                        <p:attrNameLst>
                                          <p:attrName>style.visibility</p:attrName>
                                        </p:attrNameLst>
                                      </p:cBhvr>
                                      <p:to>
                                        <p:strVal val="visible"/>
                                      </p:to>
                                    </p:set>
                                    <p:animEffect transition="in" filter="wipe(left)">
                                      <p:cBhvr>
                                        <p:cTn id="109" dur="500"/>
                                        <p:tgtEl>
                                          <p:spTgt spid="52">
                                            <p:txEl>
                                              <p:pRg st="5" end="5"/>
                                            </p:txEl>
                                          </p:spTgt>
                                        </p:tgtEl>
                                      </p:cBhvr>
                                    </p:animEffect>
                                  </p:childTnLst>
                                </p:cTn>
                              </p:par>
                            </p:childTnLst>
                          </p:cTn>
                        </p:par>
                        <p:par>
                          <p:cTn id="110" fill="hold">
                            <p:stCondLst>
                              <p:cond delay="8750"/>
                            </p:stCondLst>
                            <p:childTnLst>
                              <p:par>
                                <p:cTn id="111" presetID="22" presetClass="entr" presetSubtype="8" fill="hold" nodeType="afterEffect">
                                  <p:stCondLst>
                                    <p:cond delay="0"/>
                                  </p:stCondLst>
                                  <p:childTnLst>
                                    <p:set>
                                      <p:cBhvr>
                                        <p:cTn id="112" dur="1" fill="hold">
                                          <p:stCondLst>
                                            <p:cond delay="0"/>
                                          </p:stCondLst>
                                        </p:cTn>
                                        <p:tgtEl>
                                          <p:spTgt spid="52">
                                            <p:txEl>
                                              <p:pRg st="6" end="6"/>
                                            </p:txEl>
                                          </p:spTgt>
                                        </p:tgtEl>
                                        <p:attrNameLst>
                                          <p:attrName>style.visibility</p:attrName>
                                        </p:attrNameLst>
                                      </p:cBhvr>
                                      <p:to>
                                        <p:strVal val="visible"/>
                                      </p:to>
                                    </p:set>
                                    <p:animEffect transition="in" filter="wipe(left)">
                                      <p:cBhvr>
                                        <p:cTn id="113" dur="500"/>
                                        <p:tgtEl>
                                          <p:spTgt spid="52">
                                            <p:txEl>
                                              <p:pRg st="6" end="6"/>
                                            </p:txEl>
                                          </p:spTgt>
                                        </p:tgtEl>
                                      </p:cBhvr>
                                    </p:animEffect>
                                  </p:childTnLst>
                                </p:cTn>
                              </p:par>
                            </p:childTnLst>
                          </p:cTn>
                        </p:par>
                        <p:par>
                          <p:cTn id="114" fill="hold">
                            <p:stCondLst>
                              <p:cond delay="9250"/>
                            </p:stCondLst>
                            <p:childTnLst>
                              <p:par>
                                <p:cTn id="115" presetID="22" presetClass="entr" presetSubtype="8" fill="hold" nodeType="afterEffect">
                                  <p:stCondLst>
                                    <p:cond delay="0"/>
                                  </p:stCondLst>
                                  <p:childTnLst>
                                    <p:set>
                                      <p:cBhvr>
                                        <p:cTn id="116" dur="1" fill="hold">
                                          <p:stCondLst>
                                            <p:cond delay="0"/>
                                          </p:stCondLst>
                                        </p:cTn>
                                        <p:tgtEl>
                                          <p:spTgt spid="52">
                                            <p:txEl>
                                              <p:pRg st="7" end="7"/>
                                            </p:txEl>
                                          </p:spTgt>
                                        </p:tgtEl>
                                        <p:attrNameLst>
                                          <p:attrName>style.visibility</p:attrName>
                                        </p:attrNameLst>
                                      </p:cBhvr>
                                      <p:to>
                                        <p:strVal val="visible"/>
                                      </p:to>
                                    </p:set>
                                    <p:animEffect transition="in" filter="wipe(left)">
                                      <p:cBhvr>
                                        <p:cTn id="117" dur="500"/>
                                        <p:tgtEl>
                                          <p:spTgt spid="52">
                                            <p:txEl>
                                              <p:pRg st="7" end="7"/>
                                            </p:txEl>
                                          </p:spTgt>
                                        </p:tgtEl>
                                      </p:cBhvr>
                                    </p:animEffect>
                                  </p:childTnLst>
                                </p:cTn>
                              </p:par>
                            </p:childTnLst>
                          </p:cTn>
                        </p:par>
                        <p:par>
                          <p:cTn id="118" fill="hold">
                            <p:stCondLst>
                              <p:cond delay="9750"/>
                            </p:stCondLst>
                            <p:childTnLst>
                              <p:par>
                                <p:cTn id="119" presetID="22" presetClass="entr" presetSubtype="8" fill="hold" nodeType="afterEffect">
                                  <p:stCondLst>
                                    <p:cond delay="0"/>
                                  </p:stCondLst>
                                  <p:childTnLst>
                                    <p:set>
                                      <p:cBhvr>
                                        <p:cTn id="120" dur="1" fill="hold">
                                          <p:stCondLst>
                                            <p:cond delay="0"/>
                                          </p:stCondLst>
                                        </p:cTn>
                                        <p:tgtEl>
                                          <p:spTgt spid="52">
                                            <p:txEl>
                                              <p:pRg st="10" end="10"/>
                                            </p:txEl>
                                          </p:spTgt>
                                        </p:tgtEl>
                                        <p:attrNameLst>
                                          <p:attrName>style.visibility</p:attrName>
                                        </p:attrNameLst>
                                      </p:cBhvr>
                                      <p:to>
                                        <p:strVal val="visible"/>
                                      </p:to>
                                    </p:set>
                                    <p:animEffect transition="in" filter="wipe(left)">
                                      <p:cBhvr>
                                        <p:cTn id="121" dur="500"/>
                                        <p:tgtEl>
                                          <p:spTgt spid="52">
                                            <p:txEl>
                                              <p:pRg st="10" end="10"/>
                                            </p:txEl>
                                          </p:spTgt>
                                        </p:tgtEl>
                                      </p:cBhvr>
                                    </p:animEffect>
                                  </p:childTnLst>
                                </p:cTn>
                              </p:par>
                            </p:childTnLst>
                          </p:cTn>
                        </p:par>
                        <p:par>
                          <p:cTn id="122" fill="hold">
                            <p:stCondLst>
                              <p:cond delay="10250"/>
                            </p:stCondLst>
                            <p:childTnLst>
                              <p:par>
                                <p:cTn id="123" presetID="17" presetClass="entr" presetSubtype="8" fill="hold" nodeType="after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p:cTn id="125" dur="500" fill="hold"/>
                                        <p:tgtEl>
                                          <p:spTgt spid="47"/>
                                        </p:tgtEl>
                                        <p:attrNameLst>
                                          <p:attrName>ppt_x</p:attrName>
                                        </p:attrNameLst>
                                      </p:cBhvr>
                                      <p:tavLst>
                                        <p:tav tm="0">
                                          <p:val>
                                            <p:strVal val="#ppt_x-#ppt_w/2"/>
                                          </p:val>
                                        </p:tav>
                                        <p:tav tm="100000">
                                          <p:val>
                                            <p:strVal val="#ppt_x"/>
                                          </p:val>
                                        </p:tav>
                                      </p:tavLst>
                                    </p:anim>
                                    <p:anim calcmode="lin" valueType="num">
                                      <p:cBhvr>
                                        <p:cTn id="126" dur="500" fill="hold"/>
                                        <p:tgtEl>
                                          <p:spTgt spid="47"/>
                                        </p:tgtEl>
                                        <p:attrNameLst>
                                          <p:attrName>ppt_y</p:attrName>
                                        </p:attrNameLst>
                                      </p:cBhvr>
                                      <p:tavLst>
                                        <p:tav tm="0">
                                          <p:val>
                                            <p:strVal val="#ppt_y"/>
                                          </p:val>
                                        </p:tav>
                                        <p:tav tm="100000">
                                          <p:val>
                                            <p:strVal val="#ppt_y"/>
                                          </p:val>
                                        </p:tav>
                                      </p:tavLst>
                                    </p:anim>
                                    <p:anim calcmode="lin" valueType="num">
                                      <p:cBhvr>
                                        <p:cTn id="127" dur="500" fill="hold"/>
                                        <p:tgtEl>
                                          <p:spTgt spid="47"/>
                                        </p:tgtEl>
                                        <p:attrNameLst>
                                          <p:attrName>ppt_w</p:attrName>
                                        </p:attrNameLst>
                                      </p:cBhvr>
                                      <p:tavLst>
                                        <p:tav tm="0">
                                          <p:val>
                                            <p:fltVal val="0"/>
                                          </p:val>
                                        </p:tav>
                                        <p:tav tm="100000">
                                          <p:val>
                                            <p:strVal val="#ppt_w"/>
                                          </p:val>
                                        </p:tav>
                                      </p:tavLst>
                                    </p:anim>
                                    <p:anim calcmode="lin" valueType="num">
                                      <p:cBhvr>
                                        <p:cTn id="128"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85720" y="214290"/>
            <a:ext cx="7106562" cy="6357982"/>
            <a:chOff x="1527048" y="1371600"/>
            <a:chExt cx="2896310" cy="4114800"/>
          </a:xfrm>
        </p:grpSpPr>
        <p:sp>
          <p:nvSpPr>
            <p:cNvPr id="34" name="Rounded Rectangle 102"/>
            <p:cNvSpPr/>
            <p:nvPr/>
          </p:nvSpPr>
          <p:spPr>
            <a:xfrm>
              <a:off x="1527048" y="1371600"/>
              <a:ext cx="2896310"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6" name="Rectangle 107"/>
            <p:cNvSpPr/>
            <p:nvPr/>
          </p:nvSpPr>
          <p:spPr>
            <a:xfrm>
              <a:off x="1622203" y="1464067"/>
              <a:ext cx="2801155" cy="394460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358082" y="214290"/>
            <a:ext cx="157163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25" name="24 Dikdörtgen"/>
          <p:cNvSpPr/>
          <p:nvPr/>
        </p:nvSpPr>
        <p:spPr>
          <a:xfrm>
            <a:off x="928662" y="1285860"/>
            <a:ext cx="4572000" cy="395173"/>
          </a:xfrm>
          <a:prstGeom prst="rect">
            <a:avLst/>
          </a:prstGeom>
        </p:spPr>
        <p:txBody>
          <a:bodyPr wrap="square">
            <a:spAutoFit/>
          </a:bodyPr>
          <a:lstStyle/>
          <a:p>
            <a:pPr>
              <a:lnSpc>
                <a:spcPct val="80000"/>
              </a:lnSpc>
            </a:pPr>
            <a:endParaRPr lang="tr-TR" sz="2400" b="1" u="sng" dirty="0" smtClean="0">
              <a:solidFill>
                <a:prstClr val="black"/>
              </a:solidFill>
            </a:endParaRPr>
          </a:p>
        </p:txBody>
      </p:sp>
      <p:pic>
        <p:nvPicPr>
          <p:cNvPr id="22" name="Picture 4" descr="ismmmo"/>
          <p:cNvPicPr>
            <a:picLocks noChangeAspect="1" noChangeArrowheads="1"/>
          </p:cNvPicPr>
          <p:nvPr/>
        </p:nvPicPr>
        <p:blipFill>
          <a:blip r:embed="rId3"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534230" y="359067"/>
            <a:ext cx="6786162" cy="835009"/>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Arial" panose="020B0604020202020204" pitchFamily="34" charset="0"/>
              <a:buChar char="•"/>
            </a:pP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33" name="32 Dikdörtgen"/>
          <p:cNvSpPr/>
          <p:nvPr/>
        </p:nvSpPr>
        <p:spPr>
          <a:xfrm>
            <a:off x="755576" y="1772816"/>
            <a:ext cx="6745382" cy="1643527"/>
          </a:xfrm>
          <a:prstGeom prst="rect">
            <a:avLst/>
          </a:prstGeom>
        </p:spPr>
        <p:txBody>
          <a:bodyPr wrap="square">
            <a:spAutoFit/>
          </a:bodyPr>
          <a:lstStyle/>
          <a:p>
            <a:pPr>
              <a:lnSpc>
                <a:spcPct val="80000"/>
              </a:lnSpc>
            </a:pPr>
            <a:r>
              <a:rPr lang="tr-TR" dirty="0" smtClean="0">
                <a:solidFill>
                  <a:prstClr val="black"/>
                </a:solidFill>
              </a:rPr>
              <a:t>                           </a:t>
            </a:r>
            <a:r>
              <a:rPr lang="tr-TR" b="1" dirty="0" smtClean="0">
                <a:solidFill>
                  <a:prstClr val="black"/>
                </a:solidFill>
              </a:rPr>
              <a:t>12/12/201X</a:t>
            </a:r>
            <a:endParaRPr lang="tr-TR" dirty="0">
              <a:solidFill>
                <a:prstClr val="black"/>
              </a:solidFill>
            </a:endParaRPr>
          </a:p>
          <a:p>
            <a:pPr>
              <a:lnSpc>
                <a:spcPct val="80000"/>
              </a:lnSpc>
              <a:buFont typeface="Wingdings" pitchFamily="2" charset="2"/>
              <a:buNone/>
            </a:pPr>
            <a:endParaRPr lang="tr-TR" dirty="0" smtClean="0">
              <a:solidFill>
                <a:prstClr val="black"/>
              </a:solidFill>
            </a:endParaRPr>
          </a:p>
          <a:p>
            <a:pPr>
              <a:lnSpc>
                <a:spcPct val="80000"/>
              </a:lnSpc>
              <a:buFont typeface="Wingdings" pitchFamily="2" charset="2"/>
              <a:buNone/>
            </a:pPr>
            <a:r>
              <a:rPr lang="tr-TR" b="1" dirty="0" smtClean="0">
                <a:solidFill>
                  <a:prstClr val="black"/>
                </a:solidFill>
              </a:rPr>
              <a:t>623 DİĞER SATIŞARIN MALİYETİ  HS                  50.000</a:t>
            </a:r>
          </a:p>
          <a:p>
            <a:pPr>
              <a:lnSpc>
                <a:spcPct val="80000"/>
              </a:lnSpc>
              <a:buFont typeface="Wingdings" pitchFamily="2" charset="2"/>
              <a:buNone/>
            </a:pPr>
            <a:r>
              <a:rPr lang="tr-TR" b="1" dirty="0" smtClean="0">
                <a:solidFill>
                  <a:prstClr val="black"/>
                </a:solidFill>
              </a:rPr>
              <a:t>   </a:t>
            </a:r>
          </a:p>
          <a:p>
            <a:pPr>
              <a:lnSpc>
                <a:spcPct val="80000"/>
              </a:lnSpc>
              <a:buFont typeface="Wingdings" pitchFamily="2" charset="2"/>
              <a:buNone/>
            </a:pPr>
            <a:r>
              <a:rPr lang="tr-TR" b="1" dirty="0" smtClean="0">
                <a:solidFill>
                  <a:prstClr val="black"/>
                </a:solidFill>
              </a:rPr>
              <a:t>                        </a:t>
            </a:r>
            <a:r>
              <a:rPr lang="es-ES" b="1" dirty="0" smtClean="0">
                <a:solidFill>
                  <a:prstClr val="black"/>
                </a:solidFill>
              </a:rPr>
              <a:t>15</a:t>
            </a:r>
            <a:r>
              <a:rPr lang="tr-TR" b="1" dirty="0" smtClean="0">
                <a:solidFill>
                  <a:prstClr val="black"/>
                </a:solidFill>
              </a:rPr>
              <a:t>7  DİĞER STOKLAR  HS                                   50.000</a:t>
            </a:r>
            <a:r>
              <a:rPr lang="es-ES" b="1" dirty="0" smtClean="0">
                <a:solidFill>
                  <a:prstClr val="black"/>
                </a:solidFill>
              </a:rPr>
              <a:t> </a:t>
            </a:r>
            <a:r>
              <a:rPr lang="tr-TR" b="1" dirty="0" smtClean="0">
                <a:solidFill>
                  <a:prstClr val="black"/>
                </a:solidFill>
              </a:rPr>
              <a:t>	</a:t>
            </a:r>
          </a:p>
          <a:p>
            <a:pPr>
              <a:lnSpc>
                <a:spcPct val="80000"/>
              </a:lnSpc>
            </a:pPr>
            <a:r>
              <a:rPr lang="tr-TR" dirty="0" smtClean="0">
                <a:solidFill>
                  <a:prstClr val="black"/>
                </a:solidFill>
              </a:rPr>
              <a:t>	</a:t>
            </a:r>
            <a:r>
              <a:rPr lang="tr-TR" b="1" dirty="0" smtClean="0">
                <a:solidFill>
                  <a:prstClr val="black"/>
                </a:solidFill>
              </a:rPr>
              <a:t>            12/12/201X</a:t>
            </a:r>
            <a:endParaRPr lang="tr-TR" dirty="0">
              <a:solidFill>
                <a:prstClr val="black"/>
              </a:solidFill>
            </a:endParaRPr>
          </a:p>
          <a:p>
            <a:pPr>
              <a:lnSpc>
                <a:spcPct val="80000"/>
              </a:lnSpc>
              <a:buFont typeface="Wingdings" pitchFamily="2" charset="2"/>
              <a:buNone/>
            </a:pPr>
            <a:r>
              <a:rPr lang="tr-TR" b="1" dirty="0" smtClean="0">
                <a:solidFill>
                  <a:prstClr val="black"/>
                </a:solidFill>
              </a:rPr>
              <a:t>				</a:t>
            </a:r>
          </a:p>
        </p:txBody>
      </p:sp>
      <p:cxnSp>
        <p:nvCxnSpPr>
          <p:cNvPr id="35" name="34 Düz Bağlayıcı"/>
          <p:cNvCxnSpPr/>
          <p:nvPr/>
        </p:nvCxnSpPr>
        <p:spPr>
          <a:xfrm>
            <a:off x="5004048" y="1882056"/>
            <a:ext cx="0" cy="241104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928662" y="1916832"/>
            <a:ext cx="12967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3491880" y="1882056"/>
            <a:ext cx="15121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857224" y="3000372"/>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a:off x="3635896" y="2996952"/>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32 Dikdörtgen"/>
          <p:cNvSpPr/>
          <p:nvPr/>
        </p:nvSpPr>
        <p:spPr>
          <a:xfrm>
            <a:off x="827584" y="3212976"/>
            <a:ext cx="6673374" cy="978729"/>
          </a:xfrm>
          <a:prstGeom prst="rect">
            <a:avLst/>
          </a:prstGeom>
        </p:spPr>
        <p:txBody>
          <a:bodyPr wrap="square">
            <a:spAutoFit/>
          </a:bodyPr>
          <a:lstStyle/>
          <a:p>
            <a:pPr>
              <a:lnSpc>
                <a:spcPct val="80000"/>
              </a:lnSpc>
              <a:buFont typeface="Wingdings" pitchFamily="2" charset="2"/>
              <a:buNone/>
            </a:pPr>
            <a:r>
              <a:rPr lang="tr-TR" dirty="0" smtClean="0">
                <a:solidFill>
                  <a:prstClr val="black"/>
                </a:solidFill>
              </a:rPr>
              <a:t>    </a:t>
            </a:r>
            <a:r>
              <a:rPr lang="tr-TR" b="1" dirty="0" smtClean="0">
                <a:solidFill>
                  <a:prstClr val="black"/>
                </a:solidFill>
              </a:rPr>
              <a:t>158 STOK DEĞER DÜŞ. KARŞ. HS.                   25.000</a:t>
            </a:r>
          </a:p>
          <a:p>
            <a:pPr>
              <a:lnSpc>
                <a:spcPct val="80000"/>
              </a:lnSpc>
              <a:buFont typeface="Wingdings" pitchFamily="2" charset="2"/>
              <a:buNone/>
            </a:pPr>
            <a:endParaRPr lang="tr-TR" b="1" dirty="0" smtClean="0">
              <a:solidFill>
                <a:prstClr val="black"/>
              </a:solidFill>
            </a:endParaRPr>
          </a:p>
          <a:p>
            <a:pPr>
              <a:lnSpc>
                <a:spcPct val="80000"/>
              </a:lnSpc>
              <a:buFont typeface="Wingdings" pitchFamily="2" charset="2"/>
              <a:buNone/>
            </a:pPr>
            <a:r>
              <a:rPr lang="tr-TR" b="1" dirty="0" smtClean="0">
                <a:solidFill>
                  <a:prstClr val="black"/>
                </a:solidFill>
              </a:rPr>
              <a:t>       </a:t>
            </a:r>
            <a:r>
              <a:rPr lang="tr-TR" b="1" dirty="0">
                <a:solidFill>
                  <a:prstClr val="black"/>
                </a:solidFill>
              </a:rPr>
              <a:t> </a:t>
            </a:r>
            <a:r>
              <a:rPr lang="tr-TR" b="1" dirty="0" smtClean="0">
                <a:solidFill>
                  <a:prstClr val="black"/>
                </a:solidFill>
              </a:rPr>
              <a:t>     644 KONUSU KALMAYAN  KARŞ.HS</a:t>
            </a:r>
            <a:r>
              <a:rPr lang="es-ES" b="1" dirty="0" smtClean="0">
                <a:solidFill>
                  <a:prstClr val="black"/>
                </a:solidFill>
              </a:rPr>
              <a:t> </a:t>
            </a:r>
            <a:r>
              <a:rPr lang="tr-TR" b="1" dirty="0" smtClean="0">
                <a:solidFill>
                  <a:prstClr val="black"/>
                </a:solidFill>
              </a:rPr>
              <a:t>                         25.000	</a:t>
            </a:r>
          </a:p>
          <a:p>
            <a:pPr>
              <a:lnSpc>
                <a:spcPct val="80000"/>
              </a:lnSpc>
              <a:buFont typeface="Wingdings" pitchFamily="2" charset="2"/>
              <a:buNone/>
            </a:pPr>
            <a:r>
              <a:rPr lang="tr-TR" dirty="0" smtClean="0">
                <a:solidFill>
                  <a:prstClr val="black"/>
                </a:solidFill>
              </a:rPr>
              <a:t>	</a:t>
            </a:r>
            <a:r>
              <a:rPr lang="tr-TR" b="1" dirty="0" smtClean="0">
                <a:solidFill>
                  <a:prstClr val="black"/>
                </a:solidFill>
              </a:rPr>
              <a:t>            				</a:t>
            </a:r>
          </a:p>
        </p:txBody>
      </p:sp>
      <p:cxnSp>
        <p:nvCxnSpPr>
          <p:cNvPr id="59" name="42 Düz Bağlayıcı"/>
          <p:cNvCxnSpPr/>
          <p:nvPr/>
        </p:nvCxnSpPr>
        <p:spPr>
          <a:xfrm>
            <a:off x="899592" y="4293096"/>
            <a:ext cx="4104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Dikdörtgen 23"/>
          <p:cNvSpPr/>
          <p:nvPr/>
        </p:nvSpPr>
        <p:spPr>
          <a:xfrm>
            <a:off x="1115616" y="1412776"/>
            <a:ext cx="6030416" cy="369332"/>
          </a:xfrm>
          <a:prstGeom prst="rect">
            <a:avLst/>
          </a:prstGeom>
        </p:spPr>
        <p:txBody>
          <a:bodyPr wrap="square">
            <a:spAutoFit/>
          </a:bodyPr>
          <a:lstStyle/>
          <a:p>
            <a:r>
              <a:rPr lang="tr-TR" b="1" dirty="0" smtClean="0">
                <a:solidFill>
                  <a:prstClr val="black"/>
                </a:solidFill>
              </a:rPr>
              <a:t>muhasebe  </a:t>
            </a:r>
            <a:r>
              <a:rPr lang="tr-TR" b="1" dirty="0">
                <a:solidFill>
                  <a:prstClr val="black"/>
                </a:solidFill>
              </a:rPr>
              <a:t>kaydı </a:t>
            </a:r>
          </a:p>
        </p:txBody>
      </p:sp>
      <p:cxnSp>
        <p:nvCxnSpPr>
          <p:cNvPr id="37" name="34 Düz Bağlayıcı"/>
          <p:cNvCxnSpPr/>
          <p:nvPr/>
        </p:nvCxnSpPr>
        <p:spPr>
          <a:xfrm>
            <a:off x="7020272" y="1882056"/>
            <a:ext cx="0" cy="241104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4 Düz Bağlayıcı"/>
          <p:cNvCxnSpPr/>
          <p:nvPr/>
        </p:nvCxnSpPr>
        <p:spPr>
          <a:xfrm>
            <a:off x="6012160" y="1882056"/>
            <a:ext cx="0" cy="241104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Slayt Numarası Yer Tutucusu"/>
          <p:cNvSpPr>
            <a:spLocks noGrp="1"/>
          </p:cNvSpPr>
          <p:nvPr>
            <p:ph type="sldNum" sz="quarter" idx="12"/>
          </p:nvPr>
        </p:nvSpPr>
        <p:spPr/>
        <p:txBody>
          <a:bodyPr/>
          <a:lstStyle/>
          <a:p>
            <a:fld id="{FA1C692C-4F2D-45F6-A9A8-8A3A8FE27806}" type="slidenum">
              <a:rPr lang="en-US" smtClean="0"/>
              <a:pPr/>
              <a:t>65</a:t>
            </a:fld>
            <a:endParaRPr lang="en-US"/>
          </a:p>
        </p:txBody>
      </p:sp>
    </p:spTree>
    <p:extLst>
      <p:ext uri="{BB962C8B-B14F-4D97-AF65-F5344CB8AC3E}">
        <p14:creationId xmlns:p14="http://schemas.microsoft.com/office/powerpoint/2010/main" val="3483439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900" decel="100000" fill="hold"/>
                                        <p:tgtEl>
                                          <p:spTgt spid="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900" decel="100000" fill="hold"/>
                                        <p:tgtEl>
                                          <p:spTgt spid="3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ppt_x</p:attrName>
                                        </p:attrNameLst>
                                      </p:cBhvr>
                                      <p:tavLst>
                                        <p:tav tm="0">
                                          <p:val>
                                            <p:strVal val="#ppt_x-#ppt_w/2"/>
                                          </p:val>
                                        </p:tav>
                                        <p:tav tm="100000">
                                          <p:val>
                                            <p:strVal val="#ppt_x"/>
                                          </p:val>
                                        </p:tav>
                                      </p:tavLst>
                                    </p:anim>
                                    <p:anim calcmode="lin" valueType="num">
                                      <p:cBhvr>
                                        <p:cTn id="39" dur="500" fill="hold"/>
                                        <p:tgtEl>
                                          <p:spTgt spid="43"/>
                                        </p:tgtEl>
                                        <p:attrNameLst>
                                          <p:attrName>ppt_y</p:attrName>
                                        </p:attrNameLst>
                                      </p:cBhvr>
                                      <p:tavLst>
                                        <p:tav tm="0">
                                          <p:val>
                                            <p:strVal val="#ppt_y"/>
                                          </p:val>
                                        </p:tav>
                                        <p:tav tm="100000">
                                          <p:val>
                                            <p:strVal val="#ppt_y"/>
                                          </p:val>
                                        </p:tav>
                                      </p:tavLst>
                                    </p:anim>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ppt_w/2"/>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33">
                                            <p:txEl>
                                              <p:pRg st="2" end="2"/>
                                            </p:txEl>
                                          </p:spTgt>
                                        </p:tgtEl>
                                        <p:attrNameLst>
                                          <p:attrName>style.visibility</p:attrName>
                                        </p:attrNameLst>
                                      </p:cBhvr>
                                      <p:to>
                                        <p:strVal val="visible"/>
                                      </p:to>
                                    </p:set>
                                    <p:animEffect transition="in" filter="wipe(left)">
                                      <p:cBhvr>
                                        <p:cTn id="56" dur="500"/>
                                        <p:tgtEl>
                                          <p:spTgt spid="33">
                                            <p:txEl>
                                              <p:pRg st="2" end="2"/>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33">
                                            <p:txEl>
                                              <p:pRg st="4" end="4"/>
                                            </p:txEl>
                                          </p:spTgt>
                                        </p:tgtEl>
                                        <p:attrNameLst>
                                          <p:attrName>style.visibility</p:attrName>
                                        </p:attrNameLst>
                                      </p:cBhvr>
                                      <p:to>
                                        <p:strVal val="visible"/>
                                      </p:to>
                                    </p:set>
                                    <p:animEffect transition="in" filter="wipe(left)">
                                      <p:cBhvr>
                                        <p:cTn id="60" dur="500"/>
                                        <p:tgtEl>
                                          <p:spTgt spid="33">
                                            <p:txEl>
                                              <p:pRg st="4" end="4"/>
                                            </p:txEl>
                                          </p:spTgt>
                                        </p:tgtEl>
                                      </p:cBhvr>
                                    </p:animEffect>
                                  </p:childTnLst>
                                </p:cTn>
                              </p:par>
                            </p:childTnLst>
                          </p:cTn>
                        </p:par>
                        <p:par>
                          <p:cTn id="61" fill="hold">
                            <p:stCondLst>
                              <p:cond delay="4250"/>
                            </p:stCondLst>
                            <p:childTnLst>
                              <p:par>
                                <p:cTn id="62" presetID="17"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ppt_x</p:attrName>
                                        </p:attrNameLst>
                                      </p:cBhvr>
                                      <p:tavLst>
                                        <p:tav tm="0">
                                          <p:val>
                                            <p:strVal val="#ppt_x-#ppt_w/2"/>
                                          </p:val>
                                        </p:tav>
                                        <p:tav tm="100000">
                                          <p:val>
                                            <p:strVal val="#ppt_x"/>
                                          </p:val>
                                        </p:tav>
                                      </p:tavLst>
                                    </p:anim>
                                    <p:anim calcmode="lin" valueType="num">
                                      <p:cBhvr>
                                        <p:cTn id="65" dur="500" fill="hold"/>
                                        <p:tgtEl>
                                          <p:spTgt spid="45"/>
                                        </p:tgtEl>
                                        <p:attrNameLst>
                                          <p:attrName>ppt_y</p:attrName>
                                        </p:attrNameLst>
                                      </p:cBhvr>
                                      <p:tavLst>
                                        <p:tav tm="0">
                                          <p:val>
                                            <p:strVal val="#ppt_y"/>
                                          </p:val>
                                        </p:tav>
                                        <p:tav tm="100000">
                                          <p:val>
                                            <p:strVal val="#ppt_y"/>
                                          </p:val>
                                        </p:tav>
                                      </p:tavLst>
                                    </p:anim>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4750"/>
                            </p:stCondLst>
                            <p:childTnLst>
                              <p:par>
                                <p:cTn id="69" presetID="17" presetClass="entr" presetSubtype="8"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ppt_x</p:attrName>
                                        </p:attrNameLst>
                                      </p:cBhvr>
                                      <p:tavLst>
                                        <p:tav tm="0">
                                          <p:val>
                                            <p:strVal val="#ppt_x-#ppt_w/2"/>
                                          </p:val>
                                        </p:tav>
                                        <p:tav tm="100000">
                                          <p:val>
                                            <p:strVal val="#ppt_x"/>
                                          </p:val>
                                        </p:tav>
                                      </p:tavLst>
                                    </p:anim>
                                    <p:anim calcmode="lin" valueType="num">
                                      <p:cBhvr>
                                        <p:cTn id="72" dur="500" fill="hold"/>
                                        <p:tgtEl>
                                          <p:spTgt spid="46"/>
                                        </p:tgtEl>
                                        <p:attrNameLst>
                                          <p:attrName>ppt_y</p:attrName>
                                        </p:attrNameLst>
                                      </p:cBhvr>
                                      <p:tavLst>
                                        <p:tav tm="0">
                                          <p:val>
                                            <p:strVal val="#ppt_y"/>
                                          </p:val>
                                        </p:tav>
                                        <p:tav tm="100000">
                                          <p:val>
                                            <p:strVal val="#ppt_y"/>
                                          </p:val>
                                        </p:tav>
                                      </p:tavLst>
                                    </p:anim>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strVal val="#ppt_h"/>
                                          </p:val>
                                        </p:tav>
                                        <p:tav tm="100000">
                                          <p:val>
                                            <p:strVal val="#ppt_h"/>
                                          </p:val>
                                        </p:tav>
                                      </p:tavLst>
                                    </p:anim>
                                  </p:childTnLst>
                                </p:cTn>
                              </p:par>
                            </p:childTnLst>
                          </p:cTn>
                        </p:par>
                        <p:par>
                          <p:cTn id="75" fill="hold">
                            <p:stCondLst>
                              <p:cond delay="5250"/>
                            </p:stCondLst>
                            <p:childTnLst>
                              <p:par>
                                <p:cTn id="76" presetID="22" presetClass="entr" presetSubtype="8" fill="hold" nodeType="afterEffect">
                                  <p:stCondLst>
                                    <p:cond delay="0"/>
                                  </p:stCondLst>
                                  <p:childTnLst>
                                    <p:set>
                                      <p:cBhvr>
                                        <p:cTn id="77" dur="1" fill="hold">
                                          <p:stCondLst>
                                            <p:cond delay="0"/>
                                          </p:stCondLst>
                                        </p:cTn>
                                        <p:tgtEl>
                                          <p:spTgt spid="33">
                                            <p:txEl>
                                              <p:pRg st="5" end="5"/>
                                            </p:txEl>
                                          </p:spTgt>
                                        </p:tgtEl>
                                        <p:attrNameLst>
                                          <p:attrName>style.visibility</p:attrName>
                                        </p:attrNameLst>
                                      </p:cBhvr>
                                      <p:to>
                                        <p:strVal val="visible"/>
                                      </p:to>
                                    </p:set>
                                    <p:animEffect transition="in" filter="wipe(left)">
                                      <p:cBhvr>
                                        <p:cTn id="78" dur="500"/>
                                        <p:tgtEl>
                                          <p:spTgt spid="33">
                                            <p:txEl>
                                              <p:pRg st="5" end="5"/>
                                            </p:txEl>
                                          </p:spTgt>
                                        </p:tgtEl>
                                      </p:cBhvr>
                                    </p:animEffect>
                                  </p:childTnLst>
                                </p:cTn>
                              </p:par>
                            </p:childTnLst>
                          </p:cTn>
                        </p:par>
                        <p:par>
                          <p:cTn id="79" fill="hold">
                            <p:stCondLst>
                              <p:cond delay="5750"/>
                            </p:stCondLst>
                            <p:childTnLst>
                              <p:par>
                                <p:cTn id="80" presetID="22" presetClass="entr" presetSubtype="8" fill="hold" nodeType="after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wipe(left)">
                                      <p:cBhvr>
                                        <p:cTn id="82" dur="500"/>
                                        <p:tgtEl>
                                          <p:spTgt spid="58">
                                            <p:txEl>
                                              <p:pRg st="0" end="0"/>
                                            </p:txEl>
                                          </p:spTgt>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8">
                                            <p:txEl>
                                              <p:pRg st="2" end="2"/>
                                            </p:txEl>
                                          </p:spTgt>
                                        </p:tgtEl>
                                        <p:attrNameLst>
                                          <p:attrName>style.visibility</p:attrName>
                                        </p:attrNameLst>
                                      </p:cBhvr>
                                      <p:to>
                                        <p:strVal val="visible"/>
                                      </p:to>
                                    </p:set>
                                    <p:animEffect transition="in" filter="wipe(left)">
                                      <p:cBhvr>
                                        <p:cTn id="86" dur="500"/>
                                        <p:tgtEl>
                                          <p:spTgt spid="58">
                                            <p:txEl>
                                              <p:pRg st="2" end="2"/>
                                            </p:txEl>
                                          </p:spTgt>
                                        </p:tgtEl>
                                      </p:cBhvr>
                                    </p:animEffect>
                                  </p:childTnLst>
                                </p:cTn>
                              </p:par>
                            </p:childTnLst>
                          </p:cTn>
                        </p:par>
                        <p:par>
                          <p:cTn id="87" fill="hold">
                            <p:stCondLst>
                              <p:cond delay="6750"/>
                            </p:stCondLst>
                            <p:childTnLst>
                              <p:par>
                                <p:cTn id="88" presetID="17" presetClass="entr" presetSubtype="8"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ppt_x</p:attrName>
                                        </p:attrNameLst>
                                      </p:cBhvr>
                                      <p:tavLst>
                                        <p:tav tm="0">
                                          <p:val>
                                            <p:strVal val="#ppt_x-#ppt_w/2"/>
                                          </p:val>
                                        </p:tav>
                                        <p:tav tm="100000">
                                          <p:val>
                                            <p:strVal val="#ppt_x"/>
                                          </p:val>
                                        </p:tav>
                                      </p:tavLst>
                                    </p:anim>
                                    <p:anim calcmode="lin" valueType="num">
                                      <p:cBhvr>
                                        <p:cTn id="91" dur="500" fill="hold"/>
                                        <p:tgtEl>
                                          <p:spTgt spid="59"/>
                                        </p:tgtEl>
                                        <p:attrNameLst>
                                          <p:attrName>ppt_y</p:attrName>
                                        </p:attrNameLst>
                                      </p:cBhvr>
                                      <p:tavLst>
                                        <p:tav tm="0">
                                          <p:val>
                                            <p:strVal val="#ppt_y"/>
                                          </p:val>
                                        </p:tav>
                                        <p:tav tm="100000">
                                          <p:val>
                                            <p:strVal val="#ppt_y"/>
                                          </p:val>
                                        </p:tav>
                                      </p:tavLst>
                                    </p:anim>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14282" y="214290"/>
            <a:ext cx="7143800" cy="6357982"/>
            <a:chOff x="1527048" y="1371600"/>
            <a:chExt cx="2951537" cy="4114800"/>
          </a:xfrm>
        </p:grpSpPr>
        <p:sp>
          <p:nvSpPr>
            <p:cNvPr id="31" name="Rounded Rectangle 102"/>
            <p:cNvSpPr/>
            <p:nvPr/>
          </p:nvSpPr>
          <p:spPr>
            <a:xfrm>
              <a:off x="1527048" y="1371600"/>
              <a:ext cx="2951537"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Rectangle 107"/>
            <p:cNvSpPr/>
            <p:nvPr/>
          </p:nvSpPr>
          <p:spPr>
            <a:xfrm>
              <a:off x="1622203" y="1464067"/>
              <a:ext cx="2856382" cy="394003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358082" y="214290"/>
            <a:ext cx="157163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25" name="24 Dikdörtgen"/>
          <p:cNvSpPr/>
          <p:nvPr/>
        </p:nvSpPr>
        <p:spPr>
          <a:xfrm>
            <a:off x="1259632" y="1268760"/>
            <a:ext cx="4572000" cy="395173"/>
          </a:xfrm>
          <a:prstGeom prst="rect">
            <a:avLst/>
          </a:prstGeom>
        </p:spPr>
        <p:txBody>
          <a:bodyPr wrap="square">
            <a:spAutoFit/>
          </a:bodyPr>
          <a:lstStyle/>
          <a:p>
            <a:pPr>
              <a:lnSpc>
                <a:spcPct val="80000"/>
              </a:lnSpc>
            </a:pPr>
            <a:endParaRPr lang="tr-TR" sz="2400" b="1" u="sng" dirty="0" smtClean="0">
              <a:solidFill>
                <a:prstClr val="black"/>
              </a:solidFill>
            </a:endParaRPr>
          </a:p>
        </p:txBody>
      </p:sp>
      <p:pic>
        <p:nvPicPr>
          <p:cNvPr id="22" name="Picture 4" descr="ismmmo"/>
          <p:cNvPicPr>
            <a:picLocks noChangeAspect="1" noChangeArrowheads="1"/>
          </p:cNvPicPr>
          <p:nvPr/>
        </p:nvPicPr>
        <p:blipFill>
          <a:blip r:embed="rId3" cstate="print"/>
          <a:srcRect/>
          <a:stretch>
            <a:fillRect/>
          </a:stretch>
        </p:blipFill>
        <p:spPr bwMode="auto">
          <a:xfrm>
            <a:off x="7715272"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714348" y="357166"/>
            <a:ext cx="6408712" cy="78638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Arial" panose="020B0604020202020204" pitchFamily="34" charset="0"/>
              <a:buChar char="•"/>
            </a:pP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33" name="32 Dikdörtgen"/>
          <p:cNvSpPr/>
          <p:nvPr/>
        </p:nvSpPr>
        <p:spPr>
          <a:xfrm>
            <a:off x="693583" y="1819311"/>
            <a:ext cx="6745382" cy="319446"/>
          </a:xfrm>
          <a:prstGeom prst="rect">
            <a:avLst/>
          </a:prstGeom>
        </p:spPr>
        <p:txBody>
          <a:bodyPr wrap="square">
            <a:spAutoFit/>
          </a:bodyPr>
          <a:lstStyle/>
          <a:p>
            <a:pPr>
              <a:lnSpc>
                <a:spcPct val="80000"/>
              </a:lnSpc>
              <a:buFont typeface="Wingdings" pitchFamily="2" charset="2"/>
              <a:buNone/>
            </a:pPr>
            <a:r>
              <a:rPr lang="tr-TR" dirty="0" smtClean="0">
                <a:solidFill>
                  <a:prstClr val="black"/>
                </a:solidFill>
              </a:rPr>
              <a:t>                           </a:t>
            </a:r>
          </a:p>
        </p:txBody>
      </p:sp>
      <p:sp>
        <p:nvSpPr>
          <p:cNvPr id="21" name="Dikdörtgen 20"/>
          <p:cNvSpPr/>
          <p:nvPr/>
        </p:nvSpPr>
        <p:spPr>
          <a:xfrm>
            <a:off x="827584" y="2060848"/>
            <a:ext cx="6048672" cy="369332"/>
          </a:xfrm>
          <a:prstGeom prst="rect">
            <a:avLst/>
          </a:prstGeom>
        </p:spPr>
        <p:txBody>
          <a:bodyPr wrap="square">
            <a:spAutoFit/>
          </a:bodyPr>
          <a:lstStyle/>
          <a:p>
            <a:r>
              <a:rPr lang="tr-TR" dirty="0">
                <a:solidFill>
                  <a:prstClr val="black"/>
                </a:solidFill>
              </a:rPr>
              <a:t> </a:t>
            </a:r>
            <a:endParaRPr lang="tr-TR" dirty="0"/>
          </a:p>
        </p:txBody>
      </p:sp>
      <p:sp>
        <p:nvSpPr>
          <p:cNvPr id="29" name="28 Oval">
            <a:hlinkClick r:id="rId4" action="ppaction://hlinkfile"/>
          </p:cNvPr>
          <p:cNvSpPr/>
          <p:nvPr/>
        </p:nvSpPr>
        <p:spPr>
          <a:xfrm>
            <a:off x="7500958" y="3143248"/>
            <a:ext cx="1071570" cy="8572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dirty="0" smtClean="0"/>
              <a:t>KDV  30/c</a:t>
            </a:r>
            <a:endParaRPr lang="tr-TR" dirty="0"/>
          </a:p>
        </p:txBody>
      </p:sp>
      <p:sp>
        <p:nvSpPr>
          <p:cNvPr id="30" name="29 Dikdörtgen"/>
          <p:cNvSpPr/>
          <p:nvPr/>
        </p:nvSpPr>
        <p:spPr>
          <a:xfrm>
            <a:off x="571472" y="1285860"/>
            <a:ext cx="4357718" cy="461665"/>
          </a:xfrm>
          <a:prstGeom prst="rect">
            <a:avLst/>
          </a:prstGeom>
        </p:spPr>
        <p:txBody>
          <a:bodyPr wrap="square">
            <a:spAutoFit/>
          </a:bodyPr>
          <a:lstStyle/>
          <a:p>
            <a:r>
              <a:rPr lang="tr-TR" sz="2400" b="1" dirty="0" smtClean="0"/>
              <a:t>Zayi olan mallar </a:t>
            </a:r>
            <a:endParaRPr lang="tr-TR" sz="2400" b="1" dirty="0"/>
          </a:p>
        </p:txBody>
      </p:sp>
      <p:sp>
        <p:nvSpPr>
          <p:cNvPr id="34" name="Rectangle 3"/>
          <p:cNvSpPr txBox="1">
            <a:spLocks noChangeArrowheads="1"/>
          </p:cNvSpPr>
          <p:nvPr/>
        </p:nvSpPr>
        <p:spPr>
          <a:xfrm>
            <a:off x="495300" y="1981200"/>
            <a:ext cx="6577030" cy="2376494"/>
          </a:xfrm>
          <a:prstGeom prst="rect">
            <a:avLst/>
          </a:prstGeom>
        </p:spPr>
        <p:txBody>
          <a:bodyPr vert="horz" lIns="91440" tIns="45720" rIns="91440" bIns="45720" rtlCol="0">
            <a:normAutofit fontScale="92500" lnSpcReduction="20000"/>
          </a:bodyPr>
          <a:lstStyle/>
          <a:p>
            <a:pPr lvl="0">
              <a:spcBef>
                <a:spcPct val="20000"/>
              </a:spcBef>
              <a:defRPr/>
            </a:pPr>
            <a:r>
              <a:rPr kumimoji="0" lang="tr-TR" sz="2400" b="1" i="0" u="sng" strike="noStrike" kern="1200" cap="none" spc="0" normalizeH="0" baseline="0" noProof="0" dirty="0" smtClean="0">
                <a:ln>
                  <a:noFill/>
                </a:ln>
                <a:effectLst/>
                <a:uLnTx/>
                <a:uFillTx/>
                <a:latin typeface="+mn-lt"/>
                <a:ea typeface="+mn-ea"/>
                <a:cs typeface="+mn-cs"/>
              </a:rPr>
              <a:t>Deprem, sel felaketi ve </a:t>
            </a:r>
            <a:r>
              <a:rPr lang="tr-TR" sz="2400" b="1" u="sng" dirty="0" smtClean="0"/>
              <a:t>Maliye Bakanlığının yangın sebebiyle mücbir sebep ilân ettiği yerlerdeki yangın sonucu zayi olanlar hariç olmak üzere</a:t>
            </a:r>
            <a:r>
              <a:rPr kumimoji="0" lang="tr-TR" sz="2400" b="0" i="0" u="none" strike="noStrike" kern="1200" cap="none" spc="0" normalizeH="0" baseline="0" noProof="0" dirty="0" smtClean="0">
                <a:ln>
                  <a:noFill/>
                </a:ln>
                <a:effectLst/>
                <a:uLnTx/>
                <a:uFillTx/>
                <a:latin typeface="+mn-lt"/>
                <a:ea typeface="+mn-ea"/>
                <a:cs typeface="+mn-cs"/>
              </a:rPr>
              <a:t> , Zayi olan malların </a:t>
            </a:r>
            <a:r>
              <a:rPr kumimoji="0" lang="tr-TR" sz="2400" b="1" i="0" u="sng" strike="noStrike" kern="1200" cap="none" spc="0" normalizeH="0" baseline="0" noProof="0" dirty="0" smtClean="0">
                <a:ln>
                  <a:noFill/>
                </a:ln>
                <a:effectLst/>
                <a:uLnTx/>
                <a:uFillTx/>
                <a:latin typeface="+mn-lt"/>
                <a:ea typeface="+mn-ea"/>
                <a:cs typeface="+mn-cs"/>
              </a:rPr>
              <a:t>ekonomik değeri yoksa satışı da söz konusu değildir. </a:t>
            </a:r>
            <a:r>
              <a:rPr kumimoji="0" lang="tr-TR" sz="2400" b="0" i="0" u="none" strike="noStrike" kern="1200" cap="none" spc="0" normalizeH="0" baseline="0" noProof="0" dirty="0" smtClean="0">
                <a:ln>
                  <a:noFill/>
                </a:ln>
                <a:effectLst/>
                <a:uLnTx/>
                <a:uFillTx/>
                <a:latin typeface="+mn-lt"/>
                <a:ea typeface="+mn-ea"/>
                <a:cs typeface="+mn-cs"/>
              </a:rPr>
              <a:t>Alış vesikalarındaki KDV, hesaplanan KDV’ne ilave edilmelidir.</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tr-TR"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23 Slayt Numarası Yer Tutucusu"/>
          <p:cNvSpPr>
            <a:spLocks noGrp="1"/>
          </p:cNvSpPr>
          <p:nvPr>
            <p:ph type="sldNum" sz="quarter" idx="12"/>
          </p:nvPr>
        </p:nvSpPr>
        <p:spPr/>
        <p:txBody>
          <a:bodyPr/>
          <a:lstStyle/>
          <a:p>
            <a:fld id="{FA1C692C-4F2D-45F6-A9A8-8A3A8FE27806}" type="slidenum">
              <a:rPr lang="en-US" smtClean="0"/>
              <a:pPr/>
              <a:t>66</a:t>
            </a:fld>
            <a:endParaRPr lang="en-US"/>
          </a:p>
        </p:txBody>
      </p:sp>
    </p:spTree>
    <p:extLst>
      <p:ext uri="{BB962C8B-B14F-4D97-AF65-F5344CB8AC3E}">
        <p14:creationId xmlns:p14="http://schemas.microsoft.com/office/powerpoint/2010/main" val="1275699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2" presetClass="entr" presetSubtype="4" fill="hold" grpId="0" nodeType="with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 calcmode="lin" valueType="num">
                                      <p:cBhvr additive="base">
                                        <p:cTn id="22"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xEl>
                                              <p:pRg st="2" end="2"/>
                                            </p:txEl>
                                          </p:spTgt>
                                        </p:tgtEl>
                                        <p:attrNameLst>
                                          <p:attrName>style.visibility</p:attrName>
                                        </p:attrNameLst>
                                      </p:cBhvr>
                                      <p:to>
                                        <p:strVal val="visible"/>
                                      </p:to>
                                    </p:set>
                                    <p:anim calcmode="lin" valueType="num">
                                      <p:cBhvr additive="base">
                                        <p:cTn id="26"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0" grpId="0"/>
      <p:bldP spid="3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14282" y="214290"/>
            <a:ext cx="7242070" cy="6357982"/>
            <a:chOff x="1527048" y="1371600"/>
            <a:chExt cx="2951537" cy="4114800"/>
          </a:xfrm>
        </p:grpSpPr>
        <p:sp>
          <p:nvSpPr>
            <p:cNvPr id="31" name="Rounded Rectangle 102"/>
            <p:cNvSpPr/>
            <p:nvPr/>
          </p:nvSpPr>
          <p:spPr>
            <a:xfrm>
              <a:off x="1527048" y="1371600"/>
              <a:ext cx="2951537"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Rectangle 107"/>
            <p:cNvSpPr/>
            <p:nvPr/>
          </p:nvSpPr>
          <p:spPr>
            <a:xfrm>
              <a:off x="1622203" y="1464067"/>
              <a:ext cx="2856382" cy="394003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358082" y="214290"/>
            <a:ext cx="157163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25" name="24 Dikdörtgen"/>
          <p:cNvSpPr/>
          <p:nvPr/>
        </p:nvSpPr>
        <p:spPr>
          <a:xfrm>
            <a:off x="1259632" y="1268760"/>
            <a:ext cx="4572000" cy="395173"/>
          </a:xfrm>
          <a:prstGeom prst="rect">
            <a:avLst/>
          </a:prstGeom>
        </p:spPr>
        <p:txBody>
          <a:bodyPr wrap="square">
            <a:spAutoFit/>
          </a:bodyPr>
          <a:lstStyle/>
          <a:p>
            <a:pPr>
              <a:lnSpc>
                <a:spcPct val="80000"/>
              </a:lnSpc>
            </a:pPr>
            <a:endParaRPr lang="tr-TR" sz="2400" b="1" u="sng" dirty="0" smtClean="0">
              <a:solidFill>
                <a:prstClr val="black"/>
              </a:solidFill>
            </a:endParaRPr>
          </a:p>
        </p:txBody>
      </p:sp>
      <p:pic>
        <p:nvPicPr>
          <p:cNvPr id="22" name="Picture 4" descr="ismmmo"/>
          <p:cNvPicPr>
            <a:picLocks noChangeAspect="1" noChangeArrowheads="1"/>
          </p:cNvPicPr>
          <p:nvPr/>
        </p:nvPicPr>
        <p:blipFill>
          <a:blip r:embed="rId3"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714348" y="357166"/>
            <a:ext cx="6408712" cy="78638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Arial" panose="020B0604020202020204" pitchFamily="34" charset="0"/>
              <a:buChar char="•"/>
            </a:pP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33" name="32 Dikdörtgen"/>
          <p:cNvSpPr/>
          <p:nvPr/>
        </p:nvSpPr>
        <p:spPr>
          <a:xfrm>
            <a:off x="693583" y="1819311"/>
            <a:ext cx="6745382" cy="319446"/>
          </a:xfrm>
          <a:prstGeom prst="rect">
            <a:avLst/>
          </a:prstGeom>
        </p:spPr>
        <p:txBody>
          <a:bodyPr wrap="square">
            <a:spAutoFit/>
          </a:bodyPr>
          <a:lstStyle/>
          <a:p>
            <a:pPr>
              <a:lnSpc>
                <a:spcPct val="80000"/>
              </a:lnSpc>
              <a:buFont typeface="Wingdings" pitchFamily="2" charset="2"/>
              <a:buNone/>
            </a:pPr>
            <a:r>
              <a:rPr lang="tr-TR" dirty="0" smtClean="0">
                <a:solidFill>
                  <a:prstClr val="black"/>
                </a:solidFill>
              </a:rPr>
              <a:t>                           </a:t>
            </a:r>
          </a:p>
        </p:txBody>
      </p:sp>
      <p:cxnSp>
        <p:nvCxnSpPr>
          <p:cNvPr id="40" name="39 Düz Bağlayıcı"/>
          <p:cNvCxnSpPr/>
          <p:nvPr/>
        </p:nvCxnSpPr>
        <p:spPr>
          <a:xfrm>
            <a:off x="5940152" y="4365104"/>
            <a:ext cx="0" cy="144016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948264" y="4365104"/>
            <a:ext cx="0" cy="136815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500034" y="5786454"/>
            <a:ext cx="414340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32 Dikdörtgen"/>
          <p:cNvSpPr/>
          <p:nvPr/>
        </p:nvSpPr>
        <p:spPr>
          <a:xfrm>
            <a:off x="395536" y="4077072"/>
            <a:ext cx="6624736" cy="1865126"/>
          </a:xfrm>
          <a:prstGeom prst="rect">
            <a:avLst/>
          </a:prstGeom>
        </p:spPr>
        <p:txBody>
          <a:bodyPr wrap="square">
            <a:spAutoFit/>
          </a:bodyPr>
          <a:lstStyle/>
          <a:p>
            <a:pPr>
              <a:lnSpc>
                <a:spcPct val="80000"/>
              </a:lnSpc>
              <a:buFont typeface="Wingdings" pitchFamily="2" charset="2"/>
              <a:buNone/>
            </a:pPr>
            <a:endParaRPr lang="tr-TR" dirty="0" smtClean="0">
              <a:solidFill>
                <a:prstClr val="black"/>
              </a:solidFill>
            </a:endParaRPr>
          </a:p>
          <a:p>
            <a:pPr>
              <a:lnSpc>
                <a:spcPct val="80000"/>
              </a:lnSpc>
            </a:pPr>
            <a:r>
              <a:rPr lang="tr-TR" b="1" dirty="0" smtClean="0">
                <a:solidFill>
                  <a:prstClr val="black"/>
                </a:solidFill>
              </a:rPr>
              <a:t>		23/11/2017</a:t>
            </a:r>
            <a:endParaRPr lang="tr-TR" dirty="0">
              <a:solidFill>
                <a:prstClr val="black"/>
              </a:solidFill>
            </a:endParaRPr>
          </a:p>
          <a:p>
            <a:pPr>
              <a:lnSpc>
                <a:spcPct val="80000"/>
              </a:lnSpc>
              <a:buFont typeface="Wingdings" pitchFamily="2" charset="2"/>
              <a:buNone/>
            </a:pPr>
            <a:endParaRPr lang="tr-TR" dirty="0">
              <a:solidFill>
                <a:prstClr val="black"/>
              </a:solidFill>
            </a:endParaRPr>
          </a:p>
          <a:p>
            <a:pPr>
              <a:lnSpc>
                <a:spcPct val="80000"/>
              </a:lnSpc>
              <a:buFont typeface="Wingdings" pitchFamily="2" charset="2"/>
              <a:buNone/>
            </a:pPr>
            <a:r>
              <a:rPr lang="tr-TR" b="1" dirty="0" smtClean="0">
                <a:solidFill>
                  <a:prstClr val="black"/>
                </a:solidFill>
              </a:rPr>
              <a:t>689 DİĞER OLAĞANDIŞI  GİD.ZAR. HS.                      47.200</a:t>
            </a:r>
          </a:p>
          <a:p>
            <a:pPr>
              <a:lnSpc>
                <a:spcPct val="80000"/>
              </a:lnSpc>
              <a:buFont typeface="Wingdings" pitchFamily="2" charset="2"/>
              <a:buNone/>
            </a:pPr>
            <a:endParaRPr lang="tr-TR" b="1" dirty="0" smtClean="0">
              <a:solidFill>
                <a:prstClr val="black"/>
              </a:solidFill>
            </a:endParaRPr>
          </a:p>
          <a:p>
            <a:pPr>
              <a:lnSpc>
                <a:spcPct val="80000"/>
              </a:lnSpc>
              <a:buFont typeface="Wingdings" pitchFamily="2" charset="2"/>
              <a:buNone/>
            </a:pPr>
            <a:r>
              <a:rPr lang="tr-TR" b="1" dirty="0" smtClean="0">
                <a:solidFill>
                  <a:prstClr val="black"/>
                </a:solidFill>
              </a:rPr>
              <a:t>               153 TİCARİ MALLAR HS                                                    40.000	</a:t>
            </a:r>
          </a:p>
          <a:p>
            <a:pPr>
              <a:lnSpc>
                <a:spcPct val="80000"/>
              </a:lnSpc>
              <a:buFont typeface="Wingdings" pitchFamily="2" charset="2"/>
              <a:buNone/>
            </a:pPr>
            <a:r>
              <a:rPr lang="tr-TR" b="1" dirty="0" smtClean="0">
                <a:solidFill>
                  <a:prstClr val="black"/>
                </a:solidFill>
              </a:rPr>
              <a:t>               391 İlave Edilecek KDV			      7.200</a:t>
            </a:r>
            <a:r>
              <a:rPr lang="tr-TR" dirty="0" smtClean="0">
                <a:solidFill>
                  <a:prstClr val="black"/>
                </a:solidFill>
              </a:rPr>
              <a:t>	</a:t>
            </a:r>
            <a:r>
              <a:rPr lang="tr-TR" b="1" dirty="0" smtClean="0">
                <a:solidFill>
                  <a:prstClr val="black"/>
                </a:solidFill>
              </a:rPr>
              <a:t>            				</a:t>
            </a:r>
          </a:p>
        </p:txBody>
      </p:sp>
      <p:cxnSp>
        <p:nvCxnSpPr>
          <p:cNvPr id="59" name="42 Düz Bağlayıcı"/>
          <p:cNvCxnSpPr/>
          <p:nvPr/>
        </p:nvCxnSpPr>
        <p:spPr>
          <a:xfrm>
            <a:off x="500034" y="4429132"/>
            <a:ext cx="1714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43 Düz Bağlayıcı"/>
          <p:cNvCxnSpPr/>
          <p:nvPr/>
        </p:nvCxnSpPr>
        <p:spPr>
          <a:xfrm>
            <a:off x="3545632" y="4442030"/>
            <a:ext cx="13154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827584" y="2060848"/>
            <a:ext cx="6048672" cy="369332"/>
          </a:xfrm>
          <a:prstGeom prst="rect">
            <a:avLst/>
          </a:prstGeom>
        </p:spPr>
        <p:txBody>
          <a:bodyPr wrap="square">
            <a:spAutoFit/>
          </a:bodyPr>
          <a:lstStyle/>
          <a:p>
            <a:r>
              <a:rPr lang="tr-TR" dirty="0">
                <a:solidFill>
                  <a:prstClr val="black"/>
                </a:solidFill>
              </a:rPr>
              <a:t> </a:t>
            </a:r>
            <a:endParaRPr lang="tr-TR" dirty="0"/>
          </a:p>
        </p:txBody>
      </p:sp>
      <p:sp>
        <p:nvSpPr>
          <p:cNvPr id="26" name="Dikdörtgen 25"/>
          <p:cNvSpPr/>
          <p:nvPr/>
        </p:nvSpPr>
        <p:spPr>
          <a:xfrm>
            <a:off x="404331" y="1833318"/>
            <a:ext cx="6624736" cy="2123658"/>
          </a:xfrm>
          <a:prstGeom prst="rect">
            <a:avLst/>
          </a:prstGeom>
        </p:spPr>
        <p:txBody>
          <a:bodyPr wrap="square">
            <a:spAutoFit/>
          </a:bodyPr>
          <a:lstStyle/>
          <a:p>
            <a:pPr algn="just"/>
            <a:r>
              <a:rPr lang="tr-TR" sz="2400" b="1" dirty="0" smtClean="0"/>
              <a:t>ÖRNEK </a:t>
            </a:r>
          </a:p>
          <a:p>
            <a:pPr algn="just"/>
            <a:r>
              <a:rPr lang="tr-TR" dirty="0" smtClean="0"/>
              <a:t>Gebze organize sanayi bölgesinde 21.11.2017 tarihinde kağıt alımı satımı  yapılan  bir firmada çıkan  yangın sonucu  40.000,00.-TL değerindeki   kağıt  ürünü  tamamen  yanmıştır. Firma 22.11.2017 tarihinden  takdir komisyonuna başvurarak değer tespitti talep etmiş 23.11.2017 tarihinde taktir komisyonu, kağıt ticari malın  değerinin  olmadığı kararını  vermiştir. </a:t>
            </a:r>
            <a:endParaRPr lang="tr-TR" dirty="0"/>
          </a:p>
        </p:txBody>
      </p:sp>
      <p:cxnSp>
        <p:nvCxnSpPr>
          <p:cNvPr id="43" name="42 Düz Bağlayıcı"/>
          <p:cNvCxnSpPr/>
          <p:nvPr/>
        </p:nvCxnSpPr>
        <p:spPr>
          <a:xfrm>
            <a:off x="5072066" y="4357694"/>
            <a:ext cx="0" cy="144016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28 Slayt Numarası Yer Tutucusu"/>
          <p:cNvSpPr>
            <a:spLocks noGrp="1"/>
          </p:cNvSpPr>
          <p:nvPr>
            <p:ph type="sldNum" sz="quarter" idx="12"/>
          </p:nvPr>
        </p:nvSpPr>
        <p:spPr/>
        <p:txBody>
          <a:bodyPr/>
          <a:lstStyle/>
          <a:p>
            <a:fld id="{FA1C692C-4F2D-45F6-A9A8-8A3A8FE27806}" type="slidenum">
              <a:rPr lang="en-US" smtClean="0"/>
              <a:pPr/>
              <a:t>67</a:t>
            </a:fld>
            <a:endParaRPr lang="en-US"/>
          </a:p>
        </p:txBody>
      </p:sp>
    </p:spTree>
    <p:extLst>
      <p:ext uri="{BB962C8B-B14F-4D97-AF65-F5344CB8AC3E}">
        <p14:creationId xmlns:p14="http://schemas.microsoft.com/office/powerpoint/2010/main" val="1275699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900" decel="100000" fill="hold"/>
                                        <p:tgtEl>
                                          <p:spTgt spid="4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ppt_x</p:attrName>
                                        </p:attrNameLst>
                                      </p:cBhvr>
                                      <p:tavLst>
                                        <p:tav tm="0">
                                          <p:val>
                                            <p:strVal val="#ppt_x-#ppt_w/2"/>
                                          </p:val>
                                        </p:tav>
                                        <p:tav tm="100000">
                                          <p:val>
                                            <p:strVal val="#ppt_x"/>
                                          </p:val>
                                        </p:tav>
                                      </p:tavLst>
                                    </p:anim>
                                    <p:anim calcmode="lin" valueType="num">
                                      <p:cBhvr>
                                        <p:cTn id="39" dur="500" fill="hold"/>
                                        <p:tgtEl>
                                          <p:spTgt spid="59"/>
                                        </p:tgtEl>
                                        <p:attrNameLst>
                                          <p:attrName>ppt_y</p:attrName>
                                        </p:attrNameLst>
                                      </p:cBhvr>
                                      <p:tavLst>
                                        <p:tav tm="0">
                                          <p:val>
                                            <p:strVal val="#ppt_y"/>
                                          </p:val>
                                        </p:tav>
                                        <p:tav tm="100000">
                                          <p:val>
                                            <p:strVal val="#ppt_y"/>
                                          </p:val>
                                        </p:tav>
                                      </p:tavLst>
                                    </p:anim>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ppt_x</p:attrName>
                                        </p:attrNameLst>
                                      </p:cBhvr>
                                      <p:tavLst>
                                        <p:tav tm="0">
                                          <p:val>
                                            <p:strVal val="#ppt_x-#ppt_w/2"/>
                                          </p:val>
                                        </p:tav>
                                        <p:tav tm="100000">
                                          <p:val>
                                            <p:strVal val="#ppt_x"/>
                                          </p:val>
                                        </p:tav>
                                      </p:tavLst>
                                    </p:anim>
                                    <p:anim calcmode="lin" valueType="num">
                                      <p:cBhvr>
                                        <p:cTn id="46" dur="500" fill="hold"/>
                                        <p:tgtEl>
                                          <p:spTgt spid="60"/>
                                        </p:tgtEl>
                                        <p:attrNameLst>
                                          <p:attrName>ppt_y</p:attrName>
                                        </p:attrNameLst>
                                      </p:cBhvr>
                                      <p:tavLst>
                                        <p:tav tm="0">
                                          <p:val>
                                            <p:strVal val="#ppt_y"/>
                                          </p:val>
                                        </p:tav>
                                        <p:tav tm="100000">
                                          <p:val>
                                            <p:strVal val="#ppt_y"/>
                                          </p:val>
                                        </p:tav>
                                      </p:tavLst>
                                    </p:anim>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58">
                                            <p:txEl>
                                              <p:pRg st="1" end="1"/>
                                            </p:txEl>
                                          </p:spTgt>
                                        </p:tgtEl>
                                        <p:attrNameLst>
                                          <p:attrName>style.visibility</p:attrName>
                                        </p:attrNameLst>
                                      </p:cBhvr>
                                      <p:to>
                                        <p:strVal val="visible"/>
                                      </p:to>
                                    </p:set>
                                    <p:animEffect transition="in" filter="wipe(left)">
                                      <p:cBhvr>
                                        <p:cTn id="52" dur="500"/>
                                        <p:tgtEl>
                                          <p:spTgt spid="58">
                                            <p:txEl>
                                              <p:pRg st="1" end="1"/>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58">
                                            <p:txEl>
                                              <p:pRg st="3" end="3"/>
                                            </p:txEl>
                                          </p:spTgt>
                                        </p:tgtEl>
                                        <p:attrNameLst>
                                          <p:attrName>style.visibility</p:attrName>
                                        </p:attrNameLst>
                                      </p:cBhvr>
                                      <p:to>
                                        <p:strVal val="visible"/>
                                      </p:to>
                                    </p:set>
                                    <p:animEffect transition="in" filter="wipe(left)">
                                      <p:cBhvr>
                                        <p:cTn id="56" dur="500"/>
                                        <p:tgtEl>
                                          <p:spTgt spid="58">
                                            <p:txEl>
                                              <p:pRg st="3" end="3"/>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58">
                                            <p:txEl>
                                              <p:pRg st="5" end="5"/>
                                            </p:txEl>
                                          </p:spTgt>
                                        </p:tgtEl>
                                        <p:attrNameLst>
                                          <p:attrName>style.visibility</p:attrName>
                                        </p:attrNameLst>
                                      </p:cBhvr>
                                      <p:to>
                                        <p:strVal val="visible"/>
                                      </p:to>
                                    </p:set>
                                    <p:animEffect transition="in" filter="wipe(left)">
                                      <p:cBhvr>
                                        <p:cTn id="60" dur="500"/>
                                        <p:tgtEl>
                                          <p:spTgt spid="58">
                                            <p:txEl>
                                              <p:pRg st="5" end="5"/>
                                            </p:txEl>
                                          </p:spTgt>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58">
                                            <p:txEl>
                                              <p:pRg st="6" end="6"/>
                                            </p:txEl>
                                          </p:spTgt>
                                        </p:tgtEl>
                                        <p:attrNameLst>
                                          <p:attrName>style.visibility</p:attrName>
                                        </p:attrNameLst>
                                      </p:cBhvr>
                                      <p:to>
                                        <p:strVal val="visible"/>
                                      </p:to>
                                    </p:set>
                                    <p:animEffect transition="in" filter="wipe(left)">
                                      <p:cBhvr>
                                        <p:cTn id="64" dur="500"/>
                                        <p:tgtEl>
                                          <p:spTgt spid="58">
                                            <p:txEl>
                                              <p:pRg st="6" end="6"/>
                                            </p:txEl>
                                          </p:spTgt>
                                        </p:tgtEl>
                                      </p:cBhvr>
                                    </p:animEffect>
                                  </p:childTnLst>
                                </p:cTn>
                              </p:par>
                            </p:childTnLst>
                          </p:cTn>
                        </p:par>
                        <p:par>
                          <p:cTn id="65" fill="hold">
                            <p:stCondLst>
                              <p:cond delay="4750"/>
                            </p:stCondLst>
                            <p:childTnLst>
                              <p:par>
                                <p:cTn id="66" presetID="17" presetClass="entr" presetSubtype="8"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ppt_x</p:attrName>
                                        </p:attrNameLst>
                                      </p:cBhvr>
                                      <p:tavLst>
                                        <p:tav tm="0">
                                          <p:val>
                                            <p:strVal val="#ppt_x-#ppt_w/2"/>
                                          </p:val>
                                        </p:tav>
                                        <p:tav tm="100000">
                                          <p:val>
                                            <p:strVal val="#ppt_x"/>
                                          </p:val>
                                        </p:tav>
                                      </p:tavLst>
                                    </p:anim>
                                    <p:anim calcmode="lin" valueType="num">
                                      <p:cBhvr>
                                        <p:cTn id="69" dur="500" fill="hold"/>
                                        <p:tgtEl>
                                          <p:spTgt spid="45"/>
                                        </p:tgtEl>
                                        <p:attrNameLst>
                                          <p:attrName>ppt_y</p:attrName>
                                        </p:attrNameLst>
                                      </p:cBhvr>
                                      <p:tavLst>
                                        <p:tav tm="0">
                                          <p:val>
                                            <p:strVal val="#ppt_y"/>
                                          </p:val>
                                        </p:tav>
                                        <p:tav tm="100000">
                                          <p:val>
                                            <p:strVal val="#ppt_y"/>
                                          </p:val>
                                        </p:tav>
                                      </p:tavLst>
                                    </p:anim>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715140" y="260648"/>
            <a:ext cx="223053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472793" cy="6404340"/>
            <a:chOff x="1527048" y="1371600"/>
            <a:chExt cx="3099937" cy="4144802"/>
          </a:xfrm>
        </p:grpSpPr>
        <p:sp>
          <p:nvSpPr>
            <p:cNvPr id="103" name="Rounded Rectangle 102"/>
            <p:cNvSpPr/>
            <p:nvPr/>
          </p:nvSpPr>
          <p:spPr>
            <a:xfrm>
              <a:off x="1527048" y="1371600"/>
              <a:ext cx="3086252" cy="4144802"/>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13854" y="1483898"/>
              <a:ext cx="3013131" cy="397003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sp>
        <p:nvSpPr>
          <p:cNvPr id="25" name="24 Dikdörtgen"/>
          <p:cNvSpPr/>
          <p:nvPr/>
        </p:nvSpPr>
        <p:spPr>
          <a:xfrm>
            <a:off x="500034" y="1500175"/>
            <a:ext cx="5786478" cy="6432530"/>
          </a:xfrm>
          <a:prstGeom prst="rect">
            <a:avLst/>
          </a:prstGeom>
        </p:spPr>
        <p:txBody>
          <a:bodyPr wrap="square">
            <a:spAutoFit/>
          </a:bodyPr>
          <a:lstStyle/>
          <a:p>
            <a:pPr indent="185738"/>
            <a:r>
              <a:rPr lang="tr-TR" sz="2400" b="1" dirty="0" smtClean="0">
                <a:solidFill>
                  <a:prstClr val="black"/>
                </a:solidFill>
              </a:rPr>
              <a:t>Çalınan </a:t>
            </a:r>
            <a:r>
              <a:rPr lang="tr-TR" sz="2400" b="1" dirty="0">
                <a:solidFill>
                  <a:prstClr val="black"/>
                </a:solidFill>
              </a:rPr>
              <a:t>Malların </a:t>
            </a:r>
            <a:r>
              <a:rPr lang="tr-TR" sz="2400" b="1" dirty="0" smtClean="0">
                <a:solidFill>
                  <a:prstClr val="black"/>
                </a:solidFill>
              </a:rPr>
              <a:t>Değerlemesi</a:t>
            </a:r>
          </a:p>
          <a:p>
            <a:r>
              <a:rPr lang="tr-TR" sz="2000" dirty="0" smtClean="0"/>
              <a:t>Vergi idaresi, ticari işletmelerde malların çalınması, yahut dolandırıcılık sonucu işletmelerin zarara uğraması halinde bu zararın vergi matrahı ile ilişkilendirilmesini kesin olarak kabul etmemektedir. Kaybolan veya çalınan malların maliyet bedelleri, kaybolma veya çalınma olayının </a:t>
            </a:r>
            <a:r>
              <a:rPr lang="tr-TR" sz="2000" b="1" u="sng" dirty="0" smtClean="0"/>
              <a:t>polis raporu veya benzeri belgelerle kanıtlanması halinde kanunen kabul edilmeyen gider olarak kayıtlara alınır.</a:t>
            </a:r>
          </a:p>
          <a:p>
            <a:pPr>
              <a:buNone/>
            </a:pPr>
            <a:endParaRPr lang="tr-TR" sz="2000" dirty="0" smtClean="0"/>
          </a:p>
          <a:p>
            <a:r>
              <a:rPr lang="tr-TR" sz="2000" dirty="0" smtClean="0"/>
              <a:t>Kaybolma veya çalınma olayının </a:t>
            </a:r>
            <a:r>
              <a:rPr lang="tr-TR" sz="2000" b="1" u="sng" dirty="0" smtClean="0"/>
              <a:t>polis raporu veya benzeri belgelerle kanıtlanamaması durumunda söz konusu mallar işletmeden çekilmiş kabul edilir</a:t>
            </a:r>
            <a:r>
              <a:rPr lang="tr-TR" sz="2000" dirty="0" smtClean="0"/>
              <a:t> ve fatura düzenlenerek emsal bedellerinin hasılat yazılması gerekir.</a:t>
            </a:r>
          </a:p>
          <a:p>
            <a:pPr indent="185738"/>
            <a:r>
              <a:rPr lang="tr-TR" sz="2400" b="1" dirty="0" smtClean="0">
                <a:solidFill>
                  <a:prstClr val="black"/>
                </a:solidFill>
              </a:rPr>
              <a:t> </a:t>
            </a:r>
          </a:p>
          <a:p>
            <a:pPr indent="185738"/>
            <a:endParaRPr lang="tr-TR" sz="2400" b="1" dirty="0" smtClean="0">
              <a:solidFill>
                <a:prstClr val="black"/>
              </a:solidFill>
            </a:endParaRPr>
          </a:p>
          <a:p>
            <a:pPr indent="185738"/>
            <a:endParaRPr lang="tr-TR" sz="2400" b="1" dirty="0" smtClean="0">
              <a:solidFill>
                <a:prstClr val="black"/>
              </a:solidFill>
            </a:endParaRPr>
          </a:p>
          <a:p>
            <a:pPr indent="185738"/>
            <a:endParaRPr lang="tr-TR" b="1" dirty="0" smtClean="0">
              <a:solidFill>
                <a:prstClr val="black"/>
              </a:solidFill>
            </a:endParaRPr>
          </a:p>
          <a:p>
            <a:pPr indent="185738"/>
            <a:endParaRPr lang="tr-TR" b="1" dirty="0" smtClean="0">
              <a:solidFill>
                <a:prstClr val="black"/>
              </a:solidFill>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18339" y="425071"/>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22" name="21 Dikdörtgen"/>
          <p:cNvSpPr/>
          <p:nvPr/>
        </p:nvSpPr>
        <p:spPr>
          <a:xfrm>
            <a:off x="571472" y="2000240"/>
            <a:ext cx="5643602" cy="369332"/>
          </a:xfrm>
          <a:prstGeom prst="rect">
            <a:avLst/>
          </a:prstGeom>
        </p:spPr>
        <p:txBody>
          <a:bodyPr wrap="square">
            <a:spAutoFit/>
          </a:bodyPr>
          <a:lstStyle/>
          <a:p>
            <a:endParaRPr lang="tr-TR" dirty="0" smtClean="0"/>
          </a:p>
        </p:txBody>
      </p:sp>
      <p:pic>
        <p:nvPicPr>
          <p:cNvPr id="30722" name="Picture 2" descr="C:\Documents and Settings\Owner\Local Settings\Temporary Internet Files\Content.IE5\7BXYS8KP\MM900282993[1].gif"/>
          <p:cNvPicPr>
            <a:picLocks noChangeAspect="1" noChangeArrowheads="1" noCrop="1"/>
          </p:cNvPicPr>
          <p:nvPr/>
        </p:nvPicPr>
        <p:blipFill>
          <a:blip r:embed="rId4" cstate="print"/>
          <a:srcRect/>
          <a:stretch>
            <a:fillRect/>
          </a:stretch>
        </p:blipFill>
        <p:spPr bwMode="auto">
          <a:xfrm>
            <a:off x="7005638" y="4618038"/>
            <a:ext cx="1219200" cy="1219200"/>
          </a:xfrm>
          <a:prstGeom prst="rect">
            <a:avLst/>
          </a:prstGeom>
          <a:noFill/>
        </p:spPr>
      </p:pic>
      <p:sp>
        <p:nvSpPr>
          <p:cNvPr id="23" name="22 Slayt Numarası Yer Tutucusu"/>
          <p:cNvSpPr>
            <a:spLocks noGrp="1"/>
          </p:cNvSpPr>
          <p:nvPr>
            <p:ph type="sldNum" sz="quarter" idx="12"/>
          </p:nvPr>
        </p:nvSpPr>
        <p:spPr/>
        <p:txBody>
          <a:bodyPr/>
          <a:lstStyle/>
          <a:p>
            <a:fld id="{FA1C692C-4F2D-45F6-A9A8-8A3A8FE27806}" type="slidenum">
              <a:rPr lang="en-US" smtClean="0"/>
              <a:pPr/>
              <a:t>68</a:t>
            </a:fld>
            <a:endParaRPr lang="en-US"/>
          </a:p>
        </p:txBody>
      </p:sp>
    </p:spTree>
    <p:extLst>
      <p:ext uri="{BB962C8B-B14F-4D97-AF65-F5344CB8AC3E}">
        <p14:creationId xmlns:p14="http://schemas.microsoft.com/office/powerpoint/2010/main" val="3280109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87923" y="214290"/>
            <a:ext cx="7106562" cy="6357982"/>
            <a:chOff x="1527048" y="1371600"/>
            <a:chExt cx="2896310" cy="4114800"/>
          </a:xfrm>
        </p:grpSpPr>
        <p:sp>
          <p:nvSpPr>
            <p:cNvPr id="28" name="Rounded Rectangle 102"/>
            <p:cNvSpPr/>
            <p:nvPr/>
          </p:nvSpPr>
          <p:spPr>
            <a:xfrm>
              <a:off x="1527048" y="1371600"/>
              <a:ext cx="2896310"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Rectangle 107"/>
            <p:cNvSpPr/>
            <p:nvPr/>
          </p:nvSpPr>
          <p:spPr>
            <a:xfrm>
              <a:off x="1622203" y="1464067"/>
              <a:ext cx="2801155" cy="394460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358082" y="214290"/>
            <a:ext cx="157163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25" name="24 Dikdörtgen"/>
          <p:cNvSpPr/>
          <p:nvPr/>
        </p:nvSpPr>
        <p:spPr>
          <a:xfrm>
            <a:off x="928662" y="1285860"/>
            <a:ext cx="4572000" cy="395173"/>
          </a:xfrm>
          <a:prstGeom prst="rect">
            <a:avLst/>
          </a:prstGeom>
        </p:spPr>
        <p:txBody>
          <a:bodyPr wrap="square">
            <a:spAutoFit/>
          </a:bodyPr>
          <a:lstStyle/>
          <a:p>
            <a:pPr>
              <a:lnSpc>
                <a:spcPct val="80000"/>
              </a:lnSpc>
            </a:pPr>
            <a:endParaRPr lang="tr-TR" sz="2400" b="1" u="sng" dirty="0" smtClean="0">
              <a:solidFill>
                <a:prstClr val="black"/>
              </a:solidFill>
            </a:endParaRPr>
          </a:p>
        </p:txBody>
      </p:sp>
      <p:pic>
        <p:nvPicPr>
          <p:cNvPr id="22" name="Picture 4" descr="ismmmo"/>
          <p:cNvPicPr>
            <a:picLocks noChangeAspect="1" noChangeArrowheads="1"/>
          </p:cNvPicPr>
          <p:nvPr/>
        </p:nvPicPr>
        <p:blipFill>
          <a:blip r:embed="rId3" cstate="print"/>
          <a:srcRect/>
          <a:stretch>
            <a:fillRect/>
          </a:stretch>
        </p:blipFill>
        <p:spPr bwMode="auto">
          <a:xfrm>
            <a:off x="7929586" y="357166"/>
            <a:ext cx="885539" cy="1000132"/>
          </a:xfrm>
          <a:prstGeom prst="rect">
            <a:avLst/>
          </a:prstGeom>
          <a:noFill/>
          <a:ln w="9525">
            <a:noFill/>
            <a:miter lim="800000"/>
            <a:headEnd/>
            <a:tailEnd/>
          </a:ln>
          <a:effectLst>
            <a:outerShdw dist="50800" dir="5400000" algn="ctr" rotWithShape="0">
              <a:srgbClr val="000000">
                <a:alpha val="43137"/>
              </a:srgbClr>
            </a:outerShdw>
          </a:effectLst>
          <a:scene3d>
            <a:camera prst="orthographicFront"/>
            <a:lightRig rig="threePt" dir="t"/>
          </a:scene3d>
          <a:sp3d>
            <a:bevelT w="1022350" h="190500" prst="coolSlant"/>
            <a:bevelB w="444500" h="400050"/>
          </a:sp3d>
        </p:spPr>
      </p:pic>
      <p:sp>
        <p:nvSpPr>
          <p:cNvPr id="23" name="22 Yuvarlatılmış Dikdörtgen"/>
          <p:cNvSpPr/>
          <p:nvPr/>
        </p:nvSpPr>
        <p:spPr>
          <a:xfrm>
            <a:off x="467544" y="548680"/>
            <a:ext cx="6408712" cy="786388"/>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Arial" panose="020B0604020202020204" pitchFamily="34" charset="0"/>
              <a:buChar char="•"/>
            </a:pP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33" name="32 Dikdörtgen"/>
          <p:cNvSpPr/>
          <p:nvPr/>
        </p:nvSpPr>
        <p:spPr>
          <a:xfrm>
            <a:off x="693583" y="1819311"/>
            <a:ext cx="6745382" cy="319446"/>
          </a:xfrm>
          <a:prstGeom prst="rect">
            <a:avLst/>
          </a:prstGeom>
        </p:spPr>
        <p:txBody>
          <a:bodyPr wrap="square">
            <a:spAutoFit/>
          </a:bodyPr>
          <a:lstStyle/>
          <a:p>
            <a:pPr>
              <a:lnSpc>
                <a:spcPct val="80000"/>
              </a:lnSpc>
              <a:buFont typeface="Wingdings" pitchFamily="2" charset="2"/>
              <a:buNone/>
            </a:pPr>
            <a:r>
              <a:rPr lang="tr-TR" dirty="0" smtClean="0">
                <a:solidFill>
                  <a:prstClr val="black"/>
                </a:solidFill>
              </a:rPr>
              <a:t>                           </a:t>
            </a:r>
          </a:p>
        </p:txBody>
      </p:sp>
      <p:cxnSp>
        <p:nvCxnSpPr>
          <p:cNvPr id="40" name="39 Düz Bağlayıcı"/>
          <p:cNvCxnSpPr/>
          <p:nvPr/>
        </p:nvCxnSpPr>
        <p:spPr>
          <a:xfrm rot="5400000">
            <a:off x="4822033" y="4822041"/>
            <a:ext cx="250033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a:off x="5679289" y="4750603"/>
            <a:ext cx="250033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714348" y="5786454"/>
            <a:ext cx="44291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32 Dikdörtgen"/>
          <p:cNvSpPr/>
          <p:nvPr/>
        </p:nvSpPr>
        <p:spPr>
          <a:xfrm>
            <a:off x="500034" y="3500439"/>
            <a:ext cx="6643734" cy="2086725"/>
          </a:xfrm>
          <a:prstGeom prst="rect">
            <a:avLst/>
          </a:prstGeom>
        </p:spPr>
        <p:txBody>
          <a:bodyPr wrap="square">
            <a:spAutoFit/>
          </a:bodyPr>
          <a:lstStyle/>
          <a:p>
            <a:pPr>
              <a:lnSpc>
                <a:spcPct val="80000"/>
              </a:lnSpc>
              <a:buFont typeface="Wingdings" pitchFamily="2" charset="2"/>
              <a:buNone/>
            </a:pPr>
            <a:endParaRPr lang="tr-TR" dirty="0" smtClean="0">
              <a:solidFill>
                <a:prstClr val="black"/>
              </a:solidFill>
            </a:endParaRPr>
          </a:p>
          <a:p>
            <a:pPr>
              <a:lnSpc>
                <a:spcPct val="80000"/>
              </a:lnSpc>
            </a:pPr>
            <a:r>
              <a:rPr lang="tr-TR" b="1" dirty="0" smtClean="0">
                <a:solidFill>
                  <a:prstClr val="black"/>
                </a:solidFill>
              </a:rPr>
              <a:t>		../…./201X</a:t>
            </a:r>
            <a:endParaRPr lang="tr-TR" dirty="0">
              <a:solidFill>
                <a:prstClr val="black"/>
              </a:solidFill>
            </a:endParaRPr>
          </a:p>
          <a:p>
            <a:pPr>
              <a:lnSpc>
                <a:spcPct val="80000"/>
              </a:lnSpc>
              <a:buFont typeface="Wingdings" pitchFamily="2" charset="2"/>
              <a:buNone/>
            </a:pPr>
            <a:endParaRPr lang="tr-TR" dirty="0">
              <a:solidFill>
                <a:prstClr val="black"/>
              </a:solidFill>
            </a:endParaRPr>
          </a:p>
          <a:p>
            <a:pPr>
              <a:lnSpc>
                <a:spcPct val="80000"/>
              </a:lnSpc>
              <a:buFont typeface="Wingdings" pitchFamily="2" charset="2"/>
              <a:buNone/>
            </a:pPr>
            <a:r>
              <a:rPr lang="tr-TR" b="1" dirty="0" smtClean="0">
                <a:solidFill>
                  <a:prstClr val="black"/>
                </a:solidFill>
              </a:rPr>
              <a:t>689 DİĞER OLAĞANDIŞI  GİD.ZAR. HS.                       11.800</a:t>
            </a:r>
          </a:p>
          <a:p>
            <a:pPr>
              <a:lnSpc>
                <a:spcPct val="80000"/>
              </a:lnSpc>
              <a:buFont typeface="Wingdings" pitchFamily="2" charset="2"/>
              <a:buNone/>
            </a:pPr>
            <a:r>
              <a:rPr lang="tr-TR" b="1" dirty="0" smtClean="0">
                <a:solidFill>
                  <a:prstClr val="black"/>
                </a:solidFill>
              </a:rPr>
              <a:t>689.10 Kanunen Kabul Edilmeyen </a:t>
            </a:r>
            <a:r>
              <a:rPr lang="tr-TR" b="1" dirty="0" err="1" smtClean="0">
                <a:solidFill>
                  <a:prstClr val="black"/>
                </a:solidFill>
              </a:rPr>
              <a:t>Gid.Hs</a:t>
            </a:r>
            <a:endParaRPr lang="tr-TR" b="1" dirty="0" smtClean="0">
              <a:solidFill>
                <a:prstClr val="black"/>
              </a:solidFill>
            </a:endParaRPr>
          </a:p>
          <a:p>
            <a:pPr>
              <a:lnSpc>
                <a:spcPct val="80000"/>
              </a:lnSpc>
              <a:buFont typeface="Wingdings" pitchFamily="2" charset="2"/>
              <a:buNone/>
            </a:pPr>
            <a:endParaRPr lang="tr-TR" b="1" dirty="0" smtClean="0">
              <a:solidFill>
                <a:prstClr val="black"/>
              </a:solidFill>
            </a:endParaRPr>
          </a:p>
          <a:p>
            <a:pPr>
              <a:lnSpc>
                <a:spcPct val="80000"/>
              </a:lnSpc>
              <a:buFont typeface="Wingdings" pitchFamily="2" charset="2"/>
              <a:buNone/>
            </a:pPr>
            <a:r>
              <a:rPr lang="tr-TR" b="1" dirty="0" smtClean="0">
                <a:solidFill>
                  <a:prstClr val="black"/>
                </a:solidFill>
              </a:rPr>
              <a:t>               153 TİCARİ MALLAR HS                                                   10.000</a:t>
            </a:r>
          </a:p>
          <a:p>
            <a:pPr>
              <a:lnSpc>
                <a:spcPct val="80000"/>
              </a:lnSpc>
              <a:buFont typeface="Wingdings" pitchFamily="2" charset="2"/>
              <a:buNone/>
            </a:pPr>
            <a:r>
              <a:rPr lang="tr-TR" b="1" dirty="0" smtClean="0">
                <a:solidFill>
                  <a:prstClr val="black"/>
                </a:solidFill>
              </a:rPr>
              <a:t>               391 HESAPLANAN KDV                                                      1.800	</a:t>
            </a:r>
          </a:p>
          <a:p>
            <a:pPr>
              <a:lnSpc>
                <a:spcPct val="80000"/>
              </a:lnSpc>
              <a:buFont typeface="Wingdings" pitchFamily="2" charset="2"/>
              <a:buNone/>
            </a:pPr>
            <a:r>
              <a:rPr lang="tr-TR" dirty="0" smtClean="0">
                <a:solidFill>
                  <a:prstClr val="black"/>
                </a:solidFill>
              </a:rPr>
              <a:t>	</a:t>
            </a:r>
            <a:r>
              <a:rPr lang="tr-TR" b="1" dirty="0" smtClean="0">
                <a:solidFill>
                  <a:prstClr val="black"/>
                </a:solidFill>
              </a:rPr>
              <a:t>            				</a:t>
            </a:r>
          </a:p>
        </p:txBody>
      </p:sp>
      <p:cxnSp>
        <p:nvCxnSpPr>
          <p:cNvPr id="59" name="42 Düz Bağlayıcı"/>
          <p:cNvCxnSpPr/>
          <p:nvPr/>
        </p:nvCxnSpPr>
        <p:spPr>
          <a:xfrm>
            <a:off x="642910" y="3857628"/>
            <a:ext cx="1643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ikdörtgen 20"/>
          <p:cNvSpPr/>
          <p:nvPr/>
        </p:nvSpPr>
        <p:spPr>
          <a:xfrm>
            <a:off x="827584" y="2060848"/>
            <a:ext cx="6048672" cy="369332"/>
          </a:xfrm>
          <a:prstGeom prst="rect">
            <a:avLst/>
          </a:prstGeom>
        </p:spPr>
        <p:txBody>
          <a:bodyPr wrap="square">
            <a:spAutoFit/>
          </a:bodyPr>
          <a:lstStyle/>
          <a:p>
            <a:r>
              <a:rPr lang="tr-TR" dirty="0">
                <a:solidFill>
                  <a:prstClr val="black"/>
                </a:solidFill>
              </a:rPr>
              <a:t> </a:t>
            </a:r>
          </a:p>
        </p:txBody>
      </p:sp>
      <p:sp>
        <p:nvSpPr>
          <p:cNvPr id="26" name="Dikdörtgen 25"/>
          <p:cNvSpPr/>
          <p:nvPr/>
        </p:nvSpPr>
        <p:spPr>
          <a:xfrm>
            <a:off x="645575" y="1853648"/>
            <a:ext cx="6624736" cy="1292662"/>
          </a:xfrm>
          <a:prstGeom prst="rect">
            <a:avLst/>
          </a:prstGeom>
        </p:spPr>
        <p:txBody>
          <a:bodyPr wrap="square">
            <a:spAutoFit/>
          </a:bodyPr>
          <a:lstStyle/>
          <a:p>
            <a:pPr algn="just"/>
            <a:r>
              <a:rPr lang="tr-TR" sz="2400" b="1" dirty="0" smtClean="0"/>
              <a:t>ÖRNEK</a:t>
            </a:r>
            <a:r>
              <a:rPr lang="tr-TR" sz="2400" b="1" dirty="0"/>
              <a:t>: </a:t>
            </a:r>
          </a:p>
          <a:p>
            <a:pPr algn="just"/>
            <a:r>
              <a:rPr lang="tr-TR" dirty="0"/>
              <a:t>İstanbul ili  fatih  ilçesinde cep telefonu satışı yapılan firmada  yapılan hırsızlık sonucu  </a:t>
            </a:r>
            <a:r>
              <a:rPr lang="tr-TR" dirty="0" smtClean="0"/>
              <a:t>maliyet bedeli 10.000,00</a:t>
            </a:r>
            <a:r>
              <a:rPr lang="tr-TR" dirty="0"/>
              <a:t>.-TL +KDV tutarında </a:t>
            </a:r>
            <a:r>
              <a:rPr lang="tr-TR" dirty="0" smtClean="0"/>
              <a:t>olan  </a:t>
            </a:r>
            <a:r>
              <a:rPr lang="tr-TR" dirty="0"/>
              <a:t>cep telefonu çalındığı polis raporu tespit edilmiştir</a:t>
            </a:r>
            <a:r>
              <a:rPr lang="tr-TR" dirty="0" smtClean="0">
                <a:solidFill>
                  <a:prstClr val="black"/>
                </a:solidFill>
              </a:rPr>
              <a:t> </a:t>
            </a:r>
            <a:endParaRPr lang="tr-TR" dirty="0">
              <a:solidFill>
                <a:prstClr val="black"/>
              </a:solidFill>
            </a:endParaRPr>
          </a:p>
        </p:txBody>
      </p:sp>
      <p:cxnSp>
        <p:nvCxnSpPr>
          <p:cNvPr id="30" name="43 Düz Bağlayıcı"/>
          <p:cNvCxnSpPr/>
          <p:nvPr/>
        </p:nvCxnSpPr>
        <p:spPr>
          <a:xfrm>
            <a:off x="3643306" y="3857628"/>
            <a:ext cx="15121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rot="5400000">
            <a:off x="4000496" y="4786322"/>
            <a:ext cx="257176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30 Slayt Numarası Yer Tutucusu"/>
          <p:cNvSpPr>
            <a:spLocks noGrp="1"/>
          </p:cNvSpPr>
          <p:nvPr>
            <p:ph type="sldNum" sz="quarter" idx="12"/>
          </p:nvPr>
        </p:nvSpPr>
        <p:spPr/>
        <p:txBody>
          <a:bodyPr/>
          <a:lstStyle/>
          <a:p>
            <a:fld id="{FA1C692C-4F2D-45F6-A9A8-8A3A8FE27806}" type="slidenum">
              <a:rPr lang="en-US" smtClean="0"/>
              <a:pPr/>
              <a:t>69</a:t>
            </a:fld>
            <a:endParaRPr lang="en-US"/>
          </a:p>
        </p:txBody>
      </p:sp>
    </p:spTree>
    <p:extLst>
      <p:ext uri="{BB962C8B-B14F-4D97-AF65-F5344CB8AC3E}">
        <p14:creationId xmlns:p14="http://schemas.microsoft.com/office/powerpoint/2010/main" val="2776997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900" decel="100000" fill="hold"/>
                                        <p:tgtEl>
                                          <p:spTgt spid="3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5" fill="hold">
                            <p:stCondLst>
                              <p:cond delay="1750"/>
                            </p:stCondLst>
                            <p:childTnLst>
                              <p:par>
                                <p:cTn id="36" presetID="17" presetClass="entr" presetSubtype="8"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ppt_x</p:attrName>
                                        </p:attrNameLst>
                                      </p:cBhvr>
                                      <p:tavLst>
                                        <p:tav tm="0">
                                          <p:val>
                                            <p:strVal val="#ppt_x-#ppt_w/2"/>
                                          </p:val>
                                        </p:tav>
                                        <p:tav tm="100000">
                                          <p:val>
                                            <p:strVal val="#ppt_x"/>
                                          </p:val>
                                        </p:tav>
                                      </p:tavLst>
                                    </p:anim>
                                    <p:anim calcmode="lin" valueType="num">
                                      <p:cBhvr>
                                        <p:cTn id="39" dur="500" fill="hold"/>
                                        <p:tgtEl>
                                          <p:spTgt spid="59"/>
                                        </p:tgtEl>
                                        <p:attrNameLst>
                                          <p:attrName>ppt_y</p:attrName>
                                        </p:attrNameLst>
                                      </p:cBhvr>
                                      <p:tavLst>
                                        <p:tav tm="0">
                                          <p:val>
                                            <p:strVal val="#ppt_y"/>
                                          </p:val>
                                        </p:tav>
                                        <p:tav tm="100000">
                                          <p:val>
                                            <p:strVal val="#ppt_y"/>
                                          </p:val>
                                        </p:tav>
                                      </p:tavLst>
                                    </p:anim>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strVal val="#ppt_h"/>
                                          </p:val>
                                        </p:tav>
                                        <p:tav tm="100000">
                                          <p:val>
                                            <p:strVal val="#ppt_h"/>
                                          </p:val>
                                        </p:tav>
                                      </p:tavLst>
                                    </p:anim>
                                  </p:childTnLst>
                                </p:cTn>
                              </p:par>
                            </p:childTnLst>
                          </p:cTn>
                        </p:par>
                        <p:par>
                          <p:cTn id="42" fill="hold">
                            <p:stCondLst>
                              <p:cond delay="2250"/>
                            </p:stCondLst>
                            <p:childTnLst>
                              <p:par>
                                <p:cTn id="43" presetID="17" presetClass="entr" presetSubtype="8"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ppt_x</p:attrName>
                                        </p:attrNameLst>
                                      </p:cBhvr>
                                      <p:tavLst>
                                        <p:tav tm="0">
                                          <p:val>
                                            <p:strVal val="#ppt_x-#ppt_w/2"/>
                                          </p:val>
                                        </p:tav>
                                        <p:tav tm="100000">
                                          <p:val>
                                            <p:strVal val="#ppt_x"/>
                                          </p:val>
                                        </p:tav>
                                      </p:tavLst>
                                    </p:anim>
                                    <p:anim calcmode="lin" valueType="num">
                                      <p:cBhvr>
                                        <p:cTn id="46" dur="500" fill="hold"/>
                                        <p:tgtEl>
                                          <p:spTgt spid="30"/>
                                        </p:tgtEl>
                                        <p:attrNameLst>
                                          <p:attrName>ppt_y</p:attrName>
                                        </p:attrNameLst>
                                      </p:cBhvr>
                                      <p:tavLst>
                                        <p:tav tm="0">
                                          <p:val>
                                            <p:strVal val="#ppt_y"/>
                                          </p:val>
                                        </p:tav>
                                        <p:tav tm="100000">
                                          <p:val>
                                            <p:strVal val="#ppt_y"/>
                                          </p:val>
                                        </p:tav>
                                      </p:tavLst>
                                    </p:anim>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58">
                                            <p:txEl>
                                              <p:pRg st="1" end="1"/>
                                            </p:txEl>
                                          </p:spTgt>
                                        </p:tgtEl>
                                        <p:attrNameLst>
                                          <p:attrName>style.visibility</p:attrName>
                                        </p:attrNameLst>
                                      </p:cBhvr>
                                      <p:to>
                                        <p:strVal val="visible"/>
                                      </p:to>
                                    </p:set>
                                    <p:animEffect transition="in" filter="wipe(left)">
                                      <p:cBhvr>
                                        <p:cTn id="52" dur="500"/>
                                        <p:tgtEl>
                                          <p:spTgt spid="58">
                                            <p:txEl>
                                              <p:pRg st="1" end="1"/>
                                            </p:txEl>
                                          </p:spTgt>
                                        </p:tgtEl>
                                      </p:cBhvr>
                                    </p:animEffect>
                                  </p:childTnLst>
                                </p:cTn>
                              </p:par>
                            </p:childTnLst>
                          </p:cTn>
                        </p:par>
                        <p:par>
                          <p:cTn id="53" fill="hold">
                            <p:stCondLst>
                              <p:cond delay="3250"/>
                            </p:stCondLst>
                            <p:childTnLst>
                              <p:par>
                                <p:cTn id="54" presetID="22" presetClass="entr" presetSubtype="8" fill="hold" nodeType="afterEffect">
                                  <p:stCondLst>
                                    <p:cond delay="0"/>
                                  </p:stCondLst>
                                  <p:childTnLst>
                                    <p:set>
                                      <p:cBhvr>
                                        <p:cTn id="55" dur="1" fill="hold">
                                          <p:stCondLst>
                                            <p:cond delay="0"/>
                                          </p:stCondLst>
                                        </p:cTn>
                                        <p:tgtEl>
                                          <p:spTgt spid="58">
                                            <p:txEl>
                                              <p:pRg st="3" end="3"/>
                                            </p:txEl>
                                          </p:spTgt>
                                        </p:tgtEl>
                                        <p:attrNameLst>
                                          <p:attrName>style.visibility</p:attrName>
                                        </p:attrNameLst>
                                      </p:cBhvr>
                                      <p:to>
                                        <p:strVal val="visible"/>
                                      </p:to>
                                    </p:set>
                                    <p:animEffect transition="in" filter="wipe(left)">
                                      <p:cBhvr>
                                        <p:cTn id="56" dur="500"/>
                                        <p:tgtEl>
                                          <p:spTgt spid="58">
                                            <p:txEl>
                                              <p:pRg st="3" end="3"/>
                                            </p:txEl>
                                          </p:spTgt>
                                        </p:tgtEl>
                                      </p:cBhvr>
                                    </p:animEffect>
                                  </p:childTnLst>
                                </p:cTn>
                              </p:par>
                            </p:childTnLst>
                          </p:cTn>
                        </p:par>
                        <p:par>
                          <p:cTn id="57" fill="hold">
                            <p:stCondLst>
                              <p:cond delay="3750"/>
                            </p:stCondLst>
                            <p:childTnLst>
                              <p:par>
                                <p:cTn id="58" presetID="22" presetClass="entr" presetSubtype="8" fill="hold" nodeType="afterEffect">
                                  <p:stCondLst>
                                    <p:cond delay="0"/>
                                  </p:stCondLst>
                                  <p:childTnLst>
                                    <p:set>
                                      <p:cBhvr>
                                        <p:cTn id="59" dur="1" fill="hold">
                                          <p:stCondLst>
                                            <p:cond delay="0"/>
                                          </p:stCondLst>
                                        </p:cTn>
                                        <p:tgtEl>
                                          <p:spTgt spid="58">
                                            <p:txEl>
                                              <p:pRg st="4" end="4"/>
                                            </p:txEl>
                                          </p:spTgt>
                                        </p:tgtEl>
                                        <p:attrNameLst>
                                          <p:attrName>style.visibility</p:attrName>
                                        </p:attrNameLst>
                                      </p:cBhvr>
                                      <p:to>
                                        <p:strVal val="visible"/>
                                      </p:to>
                                    </p:set>
                                    <p:animEffect transition="in" filter="wipe(left)">
                                      <p:cBhvr>
                                        <p:cTn id="60" dur="500"/>
                                        <p:tgtEl>
                                          <p:spTgt spid="58">
                                            <p:txEl>
                                              <p:pRg st="4" end="4"/>
                                            </p:txEl>
                                          </p:spTgt>
                                        </p:tgtEl>
                                      </p:cBhvr>
                                    </p:animEffect>
                                  </p:childTnLst>
                                </p:cTn>
                              </p:par>
                            </p:childTnLst>
                          </p:cTn>
                        </p:par>
                        <p:par>
                          <p:cTn id="61" fill="hold">
                            <p:stCondLst>
                              <p:cond delay="4250"/>
                            </p:stCondLst>
                            <p:childTnLst>
                              <p:par>
                                <p:cTn id="62" presetID="22" presetClass="entr" presetSubtype="8" fill="hold" nodeType="afterEffect">
                                  <p:stCondLst>
                                    <p:cond delay="0"/>
                                  </p:stCondLst>
                                  <p:childTnLst>
                                    <p:set>
                                      <p:cBhvr>
                                        <p:cTn id="63" dur="1" fill="hold">
                                          <p:stCondLst>
                                            <p:cond delay="0"/>
                                          </p:stCondLst>
                                        </p:cTn>
                                        <p:tgtEl>
                                          <p:spTgt spid="58">
                                            <p:txEl>
                                              <p:pRg st="6" end="6"/>
                                            </p:txEl>
                                          </p:spTgt>
                                        </p:tgtEl>
                                        <p:attrNameLst>
                                          <p:attrName>style.visibility</p:attrName>
                                        </p:attrNameLst>
                                      </p:cBhvr>
                                      <p:to>
                                        <p:strVal val="visible"/>
                                      </p:to>
                                    </p:set>
                                    <p:animEffect transition="in" filter="wipe(left)">
                                      <p:cBhvr>
                                        <p:cTn id="64" dur="500"/>
                                        <p:tgtEl>
                                          <p:spTgt spid="58">
                                            <p:txEl>
                                              <p:pRg st="6" end="6"/>
                                            </p:txEl>
                                          </p:spTgt>
                                        </p:tgtEl>
                                      </p:cBhvr>
                                    </p:animEffect>
                                  </p:childTnLst>
                                </p:cTn>
                              </p:par>
                            </p:childTnLst>
                          </p:cTn>
                        </p:par>
                        <p:par>
                          <p:cTn id="65" fill="hold">
                            <p:stCondLst>
                              <p:cond delay="4750"/>
                            </p:stCondLst>
                            <p:childTnLst>
                              <p:par>
                                <p:cTn id="66" presetID="22" presetClass="entr" presetSubtype="8" fill="hold" nodeType="afterEffect">
                                  <p:stCondLst>
                                    <p:cond delay="0"/>
                                  </p:stCondLst>
                                  <p:childTnLst>
                                    <p:set>
                                      <p:cBhvr>
                                        <p:cTn id="67" dur="1" fill="hold">
                                          <p:stCondLst>
                                            <p:cond delay="0"/>
                                          </p:stCondLst>
                                        </p:cTn>
                                        <p:tgtEl>
                                          <p:spTgt spid="58">
                                            <p:txEl>
                                              <p:pRg st="7" end="7"/>
                                            </p:txEl>
                                          </p:spTgt>
                                        </p:tgtEl>
                                        <p:attrNameLst>
                                          <p:attrName>style.visibility</p:attrName>
                                        </p:attrNameLst>
                                      </p:cBhvr>
                                      <p:to>
                                        <p:strVal val="visible"/>
                                      </p:to>
                                    </p:set>
                                    <p:animEffect transition="in" filter="wipe(left)">
                                      <p:cBhvr>
                                        <p:cTn id="68" dur="500"/>
                                        <p:tgtEl>
                                          <p:spTgt spid="58">
                                            <p:txEl>
                                              <p:pRg st="7" end="7"/>
                                            </p:txEl>
                                          </p:spTgt>
                                        </p:tgtEl>
                                      </p:cBhvr>
                                    </p:animEffect>
                                  </p:childTnLst>
                                </p:cTn>
                              </p:par>
                            </p:childTnLst>
                          </p:cTn>
                        </p:par>
                        <p:par>
                          <p:cTn id="69" fill="hold">
                            <p:stCondLst>
                              <p:cond delay="5250"/>
                            </p:stCondLst>
                            <p:childTnLst>
                              <p:par>
                                <p:cTn id="70" presetID="17" presetClass="entr" presetSubtype="8"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ppt_x</p:attrName>
                                        </p:attrNameLst>
                                      </p:cBhvr>
                                      <p:tavLst>
                                        <p:tav tm="0">
                                          <p:val>
                                            <p:strVal val="#ppt_x-#ppt_w/2"/>
                                          </p:val>
                                        </p:tav>
                                        <p:tav tm="100000">
                                          <p:val>
                                            <p:strVal val="#ppt_x"/>
                                          </p:val>
                                        </p:tav>
                                      </p:tavLst>
                                    </p:anim>
                                    <p:anim calcmode="lin" valueType="num">
                                      <p:cBhvr>
                                        <p:cTn id="73" dur="500" fill="hold"/>
                                        <p:tgtEl>
                                          <p:spTgt spid="45"/>
                                        </p:tgtEl>
                                        <p:attrNameLst>
                                          <p:attrName>ppt_y</p:attrName>
                                        </p:attrNameLst>
                                      </p:cBhvr>
                                      <p:tavLst>
                                        <p:tav tm="0">
                                          <p:val>
                                            <p:strVal val="#ppt_y"/>
                                          </p:val>
                                        </p:tav>
                                        <p:tav tm="100000">
                                          <p:val>
                                            <p:strVal val="#ppt_y"/>
                                          </p:val>
                                        </p:tav>
                                      </p:tavLst>
                                    </p:anim>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7</a:t>
            </a:fld>
            <a:endParaRPr lang="en-US" dirty="0"/>
          </a:p>
        </p:txBody>
      </p:sp>
      <p:sp>
        <p:nvSpPr>
          <p:cNvPr id="6" name="Dikdörtgen 5"/>
          <p:cNvSpPr/>
          <p:nvPr/>
        </p:nvSpPr>
        <p:spPr>
          <a:xfrm>
            <a:off x="899592" y="1500173"/>
            <a:ext cx="6480720" cy="3477875"/>
          </a:xfrm>
          <a:prstGeom prst="rect">
            <a:avLst/>
          </a:prstGeom>
        </p:spPr>
        <p:txBody>
          <a:bodyPr wrap="square">
            <a:spAutoFit/>
          </a:bodyPr>
          <a:lstStyle/>
          <a:p>
            <a:pPr>
              <a:spcBef>
                <a:spcPts val="1200"/>
              </a:spcBef>
            </a:pPr>
            <a:r>
              <a:rPr lang="tr-TR" sz="2000" b="1" dirty="0"/>
              <a:t>Mükellefte Aranan Şartlar</a:t>
            </a:r>
          </a:p>
          <a:p>
            <a:pPr marL="531813" indent="-531813">
              <a:spcBef>
                <a:spcPts val="1200"/>
              </a:spcBef>
              <a:buAutoNum type="arabicPeriod" startAt="3"/>
            </a:pPr>
            <a:r>
              <a:rPr lang="tr-TR" dirty="0"/>
              <a:t>İndirimin hesaplanacağı beyannamenin ait olduğu yıl ile bu yıldan önceki son 2 yıl içerisinde </a:t>
            </a:r>
            <a:r>
              <a:rPr lang="tr-TR" b="1" u="sng" dirty="0"/>
              <a:t>haklarında beyana tabi vergi türleri itibariyle </a:t>
            </a:r>
            <a:r>
              <a:rPr lang="tr-TR" dirty="0"/>
              <a:t>(mükellefin vermiş olduğu vergi türleri itibariyle, örneğin muhtasar, </a:t>
            </a:r>
            <a:r>
              <a:rPr lang="tr-TR" dirty="0" err="1"/>
              <a:t>kdv</a:t>
            </a:r>
            <a:r>
              <a:rPr lang="tr-TR" dirty="0"/>
              <a:t>, damga gibi mükellefin tabi olduğu tüm vergi türlerindeki beyannameleri dikkate alınacaktır</a:t>
            </a:r>
            <a:r>
              <a:rPr lang="tr-TR" u="sng" dirty="0"/>
              <a:t>.) </a:t>
            </a:r>
            <a:r>
              <a:rPr lang="tr-TR" b="1" u="sng" dirty="0" err="1"/>
              <a:t>ikmalen</a:t>
            </a:r>
            <a:r>
              <a:rPr lang="tr-TR" b="1" u="sng" dirty="0"/>
              <a:t>, </a:t>
            </a:r>
            <a:r>
              <a:rPr lang="tr-TR" b="1" u="sng" dirty="0" err="1"/>
              <a:t>re’sen</a:t>
            </a:r>
            <a:r>
              <a:rPr lang="tr-TR" b="1" u="sng" dirty="0"/>
              <a:t> veya idarece yapılmış bir tarhiyat bulunmaması </a:t>
            </a:r>
            <a:r>
              <a:rPr lang="tr-TR" dirty="0"/>
              <a:t>gerekmektedir. </a:t>
            </a:r>
          </a:p>
          <a:p>
            <a:pPr>
              <a:spcBef>
                <a:spcPts val="1200"/>
              </a:spcBef>
            </a:pPr>
            <a:r>
              <a:rPr lang="tr-TR" i="1" dirty="0"/>
              <a:t>(Yapılan tarhiyatların </a:t>
            </a:r>
            <a:r>
              <a:rPr lang="tr-TR" b="1" i="1" u="sng" dirty="0"/>
              <a:t>kesinleşmiş yargı kararlarıyla veya </a:t>
            </a:r>
            <a:r>
              <a:rPr lang="tr-TR" b="1" i="1" u="sng" dirty="0" err="1"/>
              <a:t>V.U.K’nun</a:t>
            </a:r>
            <a:r>
              <a:rPr lang="tr-TR" b="1" i="1" u="sng" dirty="0"/>
              <a:t> uzlaşma ya da düzeltme hükümlerine göre tamamen ortadan kaldırılmış olması durumunda</a:t>
            </a:r>
            <a:r>
              <a:rPr lang="tr-TR" i="1" dirty="0"/>
              <a:t> şartların ihlali sayılmayacaktır.)</a:t>
            </a:r>
          </a:p>
        </p:txBody>
      </p:sp>
    </p:spTree>
    <p:extLst>
      <p:ext uri="{BB962C8B-B14F-4D97-AF65-F5344CB8AC3E}">
        <p14:creationId xmlns:p14="http://schemas.microsoft.com/office/powerpoint/2010/main" val="2810402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53172" y="260648"/>
            <a:ext cx="6747719" cy="6357982"/>
            <a:chOff x="1527048" y="1371600"/>
            <a:chExt cx="3057091" cy="4114800"/>
          </a:xfrm>
        </p:grpSpPr>
        <p:sp>
          <p:nvSpPr>
            <p:cNvPr id="23" name="Rounded Rectangle 2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4" name="Rectangle 23"/>
            <p:cNvSpPr/>
            <p:nvPr/>
          </p:nvSpPr>
          <p:spPr>
            <a:xfrm>
              <a:off x="1601514" y="1453896"/>
              <a:ext cx="2982625" cy="395020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000892" y="260648"/>
            <a:ext cx="194478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pic>
        <p:nvPicPr>
          <p:cNvPr id="20" name="Picture 4" descr="ismmmo"/>
          <p:cNvPicPr>
            <a:picLocks noChangeAspect="1" noChangeArrowheads="1"/>
          </p:cNvPicPr>
          <p:nvPr/>
        </p:nvPicPr>
        <p:blipFill>
          <a:blip r:embed="rId3" cstate="print"/>
          <a:srcRect/>
          <a:stretch>
            <a:fillRect/>
          </a:stretch>
        </p:blipFill>
        <p:spPr bwMode="auto">
          <a:xfrm>
            <a:off x="7429520"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4" y="357166"/>
            <a:ext cx="6076909" cy="748689"/>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683568" y="1720840"/>
            <a:ext cx="5688632" cy="1200329"/>
          </a:xfrm>
          <a:prstGeom prst="rect">
            <a:avLst/>
          </a:prstGeom>
        </p:spPr>
        <p:txBody>
          <a:bodyPr wrap="square">
            <a:spAutoFit/>
          </a:bodyPr>
          <a:lstStyle/>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683568" y="1443841"/>
            <a:ext cx="5832648" cy="1200329"/>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a:solidFill>
                <a:prstClr val="black"/>
              </a:solidFill>
            </a:endParaRPr>
          </a:p>
        </p:txBody>
      </p:sp>
      <p:sp>
        <p:nvSpPr>
          <p:cNvPr id="10" name="Dikdörtgen 9"/>
          <p:cNvSpPr/>
          <p:nvPr/>
        </p:nvSpPr>
        <p:spPr>
          <a:xfrm>
            <a:off x="571472" y="1785926"/>
            <a:ext cx="6215106" cy="4154984"/>
          </a:xfrm>
          <a:prstGeom prst="rect">
            <a:avLst/>
          </a:prstGeom>
        </p:spPr>
        <p:txBody>
          <a:bodyPr wrap="square">
            <a:spAutoFit/>
          </a:bodyPr>
          <a:lstStyle/>
          <a:p>
            <a:r>
              <a:rPr lang="tr-TR" sz="2400" dirty="0" smtClean="0"/>
              <a:t>Her türlü malda oluşan kuruma, dökülme, bozulma gibi sebeplerle oluşan eskime veya ağırlık kaybı.</a:t>
            </a:r>
          </a:p>
          <a:p>
            <a:endParaRPr lang="tr-TR" sz="2400" dirty="0" smtClean="0"/>
          </a:p>
          <a:p>
            <a:r>
              <a:rPr lang="tr-TR" sz="2400" b="1" u="sng" dirty="0" smtClean="0"/>
              <a:t>Asıl fire: </a:t>
            </a:r>
            <a:r>
              <a:rPr lang="tr-TR" sz="2400" dirty="0" smtClean="0"/>
              <a:t>Bir ürünün kendi doğasından kaynaklanıyorsa, </a:t>
            </a:r>
          </a:p>
          <a:p>
            <a:endParaRPr lang="tr-TR" sz="2400" dirty="0" smtClean="0"/>
          </a:p>
          <a:p>
            <a:r>
              <a:rPr lang="tr-TR" sz="2400" b="1" u="sng" dirty="0" smtClean="0"/>
              <a:t>Arızi fire: </a:t>
            </a:r>
            <a:r>
              <a:rPr lang="tr-TR" sz="2400" dirty="0" smtClean="0"/>
              <a:t>Rastlantı sonucu ortaya çıkıyorsa,</a:t>
            </a:r>
          </a:p>
          <a:p>
            <a:endParaRPr lang="tr-TR" sz="2400" dirty="0" smtClean="0"/>
          </a:p>
          <a:p>
            <a:endParaRPr lang="tr-TR" sz="2400" dirty="0" smtClean="0"/>
          </a:p>
          <a:p>
            <a:endParaRPr lang="tr-TR" sz="2400" dirty="0"/>
          </a:p>
        </p:txBody>
      </p:sp>
      <p:sp>
        <p:nvSpPr>
          <p:cNvPr id="22" name="21 Metin kutusu"/>
          <p:cNvSpPr txBox="1"/>
          <p:nvPr/>
        </p:nvSpPr>
        <p:spPr>
          <a:xfrm>
            <a:off x="1000100" y="1214422"/>
            <a:ext cx="2214578" cy="523220"/>
          </a:xfrm>
          <a:prstGeom prst="rect">
            <a:avLst/>
          </a:prstGeom>
          <a:noFill/>
        </p:spPr>
        <p:txBody>
          <a:bodyPr wrap="square" rtlCol="0">
            <a:spAutoFit/>
          </a:bodyPr>
          <a:lstStyle/>
          <a:p>
            <a:r>
              <a:rPr lang="tr-TR" sz="2800" b="1" u="sng" dirty="0" smtClean="0"/>
              <a:t>FİRE</a:t>
            </a:r>
            <a:endParaRPr lang="tr-TR" sz="2800" b="1" u="sng" dirty="0"/>
          </a:p>
        </p:txBody>
      </p:sp>
      <p:sp>
        <p:nvSpPr>
          <p:cNvPr id="25" name="24 Slayt Numarası Yer Tutucusu"/>
          <p:cNvSpPr>
            <a:spLocks noGrp="1"/>
          </p:cNvSpPr>
          <p:nvPr>
            <p:ph type="sldNum" sz="quarter" idx="12"/>
          </p:nvPr>
        </p:nvSpPr>
        <p:spPr/>
        <p:txBody>
          <a:bodyPr/>
          <a:lstStyle/>
          <a:p>
            <a:fld id="{FA1C692C-4F2D-45F6-A9A8-8A3A8FE27806}" type="slidenum">
              <a:rPr lang="en-US" smtClean="0"/>
              <a:pPr/>
              <a:t>70</a:t>
            </a:fld>
            <a:endParaRPr lang="en-US"/>
          </a:p>
        </p:txBody>
      </p:sp>
    </p:spTree>
    <p:extLst>
      <p:ext uri="{BB962C8B-B14F-4D97-AF65-F5344CB8AC3E}">
        <p14:creationId xmlns:p14="http://schemas.microsoft.com/office/powerpoint/2010/main" val="1194011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left pages"/>
          <p:cNvGrpSpPr/>
          <p:nvPr/>
        </p:nvGrpSpPr>
        <p:grpSpPr>
          <a:xfrm>
            <a:off x="253172" y="260648"/>
            <a:ext cx="6747719" cy="6357982"/>
            <a:chOff x="1527048" y="1371600"/>
            <a:chExt cx="3057091" cy="4114800"/>
          </a:xfrm>
        </p:grpSpPr>
        <p:sp>
          <p:nvSpPr>
            <p:cNvPr id="23" name="Rounded Rectangle 2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4" name="Rectangle 23"/>
            <p:cNvSpPr/>
            <p:nvPr/>
          </p:nvSpPr>
          <p:spPr>
            <a:xfrm>
              <a:off x="1601514" y="1453896"/>
              <a:ext cx="2982625" cy="3950208"/>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grpSp>
      <p:grpSp>
        <p:nvGrpSpPr>
          <p:cNvPr id="3" name="Inside-right pages with text"/>
          <p:cNvGrpSpPr/>
          <p:nvPr/>
        </p:nvGrpSpPr>
        <p:grpSpPr>
          <a:xfrm>
            <a:off x="7000892" y="260648"/>
            <a:ext cx="1944786" cy="6357982"/>
            <a:chOff x="4572000" y="1371600"/>
            <a:chExt cx="3044952" cy="4114800"/>
          </a:xfrm>
        </p:grpSpPr>
        <p:grpSp>
          <p:nvGrpSpPr>
            <p:cNvPr id="4"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5"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pic>
        <p:nvPicPr>
          <p:cNvPr id="20" name="Picture 4" descr="ismmmo"/>
          <p:cNvPicPr>
            <a:picLocks noChangeAspect="1" noChangeArrowheads="1"/>
          </p:cNvPicPr>
          <p:nvPr/>
        </p:nvPicPr>
        <p:blipFill>
          <a:blip r:embed="rId3" cstate="print"/>
          <a:srcRect/>
          <a:stretch>
            <a:fillRect/>
          </a:stretch>
        </p:blipFill>
        <p:spPr bwMode="auto">
          <a:xfrm>
            <a:off x="7429520"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500034" y="357166"/>
            <a:ext cx="6076909" cy="748689"/>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7" name="Dikdörtgen 6"/>
          <p:cNvSpPr/>
          <p:nvPr/>
        </p:nvSpPr>
        <p:spPr>
          <a:xfrm>
            <a:off x="611560" y="1412776"/>
            <a:ext cx="5904656" cy="1477328"/>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8" name="Dikdörtgen 7"/>
          <p:cNvSpPr/>
          <p:nvPr/>
        </p:nvSpPr>
        <p:spPr>
          <a:xfrm>
            <a:off x="683568" y="1720840"/>
            <a:ext cx="5688632" cy="1200329"/>
          </a:xfrm>
          <a:prstGeom prst="rect">
            <a:avLst/>
          </a:prstGeom>
        </p:spPr>
        <p:txBody>
          <a:bodyPr wrap="square">
            <a:spAutoFit/>
          </a:bodyPr>
          <a:lstStyle/>
          <a:p>
            <a:endParaRPr lang="tr-TR" dirty="0" smtClean="0">
              <a:solidFill>
                <a:prstClr val="black"/>
              </a:solidFill>
            </a:endParaRPr>
          </a:p>
          <a:p>
            <a:endParaRPr lang="tr-TR" dirty="0">
              <a:solidFill>
                <a:prstClr val="black"/>
              </a:solidFill>
            </a:endParaRPr>
          </a:p>
          <a:p>
            <a:endParaRPr lang="tr-TR" dirty="0" smtClean="0">
              <a:solidFill>
                <a:prstClr val="black"/>
              </a:solidFill>
            </a:endParaRPr>
          </a:p>
          <a:p>
            <a:endParaRPr lang="tr-TR" dirty="0">
              <a:solidFill>
                <a:prstClr val="black"/>
              </a:solidFill>
            </a:endParaRPr>
          </a:p>
        </p:txBody>
      </p:sp>
      <p:sp>
        <p:nvSpPr>
          <p:cNvPr id="6" name="Dikdörtgen 5"/>
          <p:cNvSpPr/>
          <p:nvPr/>
        </p:nvSpPr>
        <p:spPr>
          <a:xfrm>
            <a:off x="683568" y="1443841"/>
            <a:ext cx="5832648" cy="1200329"/>
          </a:xfrm>
          <a:prstGeom prst="rect">
            <a:avLst/>
          </a:prstGeom>
        </p:spPr>
        <p:txBody>
          <a:bodyPr wrap="square">
            <a:spAutoFit/>
          </a:bodyPr>
          <a:lstStyle/>
          <a:p>
            <a:endParaRPr lang="tr-TR" dirty="0">
              <a:solidFill>
                <a:prstClr val="black"/>
              </a:solidFill>
            </a:endParaRPr>
          </a:p>
          <a:p>
            <a:endParaRPr lang="tr-TR" dirty="0" smtClean="0">
              <a:solidFill>
                <a:prstClr val="black"/>
              </a:solidFill>
            </a:endParaRPr>
          </a:p>
          <a:p>
            <a:endParaRPr lang="tr-TR" dirty="0">
              <a:solidFill>
                <a:prstClr val="black"/>
              </a:solidFill>
            </a:endParaRPr>
          </a:p>
          <a:p>
            <a:endParaRPr lang="tr-TR" dirty="0">
              <a:solidFill>
                <a:prstClr val="black"/>
              </a:solidFill>
            </a:endParaRPr>
          </a:p>
        </p:txBody>
      </p:sp>
      <p:sp>
        <p:nvSpPr>
          <p:cNvPr id="10" name="Dikdörtgen 9"/>
          <p:cNvSpPr/>
          <p:nvPr/>
        </p:nvSpPr>
        <p:spPr>
          <a:xfrm>
            <a:off x="642910" y="1214422"/>
            <a:ext cx="6215106" cy="4985980"/>
          </a:xfrm>
          <a:prstGeom prst="rect">
            <a:avLst/>
          </a:prstGeom>
        </p:spPr>
        <p:txBody>
          <a:bodyPr wrap="square">
            <a:spAutoFit/>
          </a:bodyPr>
          <a:lstStyle/>
          <a:p>
            <a:r>
              <a:rPr lang="tr-TR" sz="2400" b="1" dirty="0" smtClean="0"/>
              <a:t>Fire Oranlarının Tespiti ve Geçerli Oranlara Uygunluğu </a:t>
            </a:r>
          </a:p>
          <a:p>
            <a:endParaRPr lang="tr-TR" sz="1000" dirty="0" smtClean="0"/>
          </a:p>
          <a:p>
            <a:r>
              <a:rPr lang="tr-TR" dirty="0" smtClean="0"/>
              <a:t>İşletmenin gerek üretim ve gerekse ticari fire oranlarının tespitinin yapılması gerekir. Bu oranlar üretimde ve ticarette (</a:t>
            </a:r>
            <a:r>
              <a:rPr lang="tr-TR" dirty="0" err="1" smtClean="0"/>
              <a:t>kaydi</a:t>
            </a:r>
            <a:r>
              <a:rPr lang="tr-TR" dirty="0" smtClean="0"/>
              <a:t>-fiili miktar dengeleri kontrol edilmek suretiyle) tespit edilir. </a:t>
            </a:r>
          </a:p>
          <a:p>
            <a:r>
              <a:rPr lang="tr-TR" dirty="0" smtClean="0"/>
              <a:t>•Fiili fire oranları </a:t>
            </a:r>
            <a:r>
              <a:rPr lang="tr-TR" b="1" u="sng" dirty="0" smtClean="0"/>
              <a:t>şirketteki imalatın yapısına, benzer sektörlerdeki nispetlere, kapasite raporundaki prensiplere ve varsa Sanayi ve Ticaret odası kriterlerine uygun olmalı</a:t>
            </a:r>
            <a:r>
              <a:rPr lang="tr-TR" dirty="0" smtClean="0"/>
              <a:t>, (varsa) mevcut resmi fire oranlarını aşmamalıdır. Aksi halde uygulanan firelerin iktisadi ticari ve teknik icaplara uygun olduğunun izahı gerekebilir. </a:t>
            </a:r>
          </a:p>
          <a:p>
            <a:r>
              <a:rPr lang="tr-TR" dirty="0" smtClean="0"/>
              <a:t>•</a:t>
            </a:r>
            <a:r>
              <a:rPr lang="tr-TR" b="1" u="sng" dirty="0" smtClean="0"/>
              <a:t>Makul oranlardaki fireler dönem sonuç hesaplarında gider veya maliyet olarak dikkate alınabilir</a:t>
            </a:r>
            <a:r>
              <a:rPr lang="tr-TR" dirty="0" smtClean="0"/>
              <a:t>. Zaten bir çok üretim programı fireler dahil muhasebeleştirme yapmakla birlikte farklar olabilmektedir. </a:t>
            </a: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71</a:t>
            </a:fld>
            <a:endParaRPr lang="en-US"/>
          </a:p>
        </p:txBody>
      </p:sp>
    </p:spTree>
    <p:extLst>
      <p:ext uri="{BB962C8B-B14F-4D97-AF65-F5344CB8AC3E}">
        <p14:creationId xmlns:p14="http://schemas.microsoft.com/office/powerpoint/2010/main" val="1194011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1071538" y="500042"/>
            <a:ext cx="4719642" cy="900098"/>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DURAN VARLIKLAR</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2" y="1277626"/>
            <a:ext cx="4762606" cy="4875181"/>
          </a:xfrm>
          <a:prstGeom prst="rect">
            <a:avLst/>
          </a:prstGeom>
        </p:spPr>
        <p:txBody>
          <a:bodyPr wrap="square">
            <a:spAutoFit/>
          </a:bodyPr>
          <a:lstStyle/>
          <a:p>
            <a:pPr lvl="0" fontAlgn="base">
              <a:lnSpc>
                <a:spcPct val="80000"/>
              </a:lnSpc>
              <a:spcBef>
                <a:spcPct val="20000"/>
              </a:spcBef>
              <a:spcAft>
                <a:spcPct val="0"/>
              </a:spcAft>
              <a:buClr>
                <a:srgbClr val="00007D"/>
              </a:buClr>
              <a:buSzPct val="75000"/>
            </a:pPr>
            <a:r>
              <a:rPr lang="tr-TR" sz="2400" b="1" u="sng" kern="0" dirty="0">
                <a:solidFill>
                  <a:srgbClr val="000000"/>
                </a:solidFill>
                <a:latin typeface="Arial"/>
              </a:rPr>
              <a:t>Amortismanlar</a:t>
            </a:r>
          </a:p>
          <a:p>
            <a:pPr marL="342900" lvl="0" indent="-342900" fontAlgn="base">
              <a:lnSpc>
                <a:spcPct val="80000"/>
              </a:lnSpc>
              <a:spcBef>
                <a:spcPct val="20000"/>
              </a:spcBef>
              <a:spcAft>
                <a:spcPct val="0"/>
              </a:spcAft>
              <a:buClr>
                <a:srgbClr val="00007D"/>
              </a:buClr>
              <a:buSzPct val="75000"/>
            </a:pPr>
            <a:endParaRPr lang="tr-TR" kern="0" dirty="0">
              <a:solidFill>
                <a:srgbClr val="000000"/>
              </a:solidFill>
              <a:latin typeface="Arial"/>
            </a:endParaRP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kern="0" dirty="0">
                <a:solidFill>
                  <a:srgbClr val="000000"/>
                </a:solidFill>
                <a:latin typeface="Arial"/>
              </a:rPr>
              <a:t>İşletmede </a:t>
            </a:r>
            <a:r>
              <a:rPr lang="tr-TR" b="1" kern="0" dirty="0">
                <a:solidFill>
                  <a:srgbClr val="000000"/>
                </a:solidFill>
                <a:latin typeface="Arial"/>
              </a:rPr>
              <a:t>bir yıldan fazla </a:t>
            </a:r>
            <a:r>
              <a:rPr lang="tr-TR" kern="0" dirty="0">
                <a:solidFill>
                  <a:srgbClr val="000000"/>
                </a:solidFill>
                <a:latin typeface="Arial"/>
              </a:rPr>
              <a:t>kullanılan,</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b="1" kern="0" dirty="0">
                <a:solidFill>
                  <a:srgbClr val="000000"/>
                </a:solidFill>
                <a:latin typeface="Arial"/>
              </a:rPr>
              <a:t>Yıpranmaya aşınmaya </a:t>
            </a:r>
            <a:r>
              <a:rPr lang="tr-TR" kern="0" dirty="0">
                <a:solidFill>
                  <a:srgbClr val="000000"/>
                </a:solidFill>
                <a:latin typeface="Arial"/>
              </a:rPr>
              <a:t>veya </a:t>
            </a:r>
            <a:r>
              <a:rPr lang="tr-TR" b="1" kern="0" dirty="0">
                <a:solidFill>
                  <a:srgbClr val="000000"/>
                </a:solidFill>
                <a:latin typeface="Arial"/>
              </a:rPr>
              <a:t>kıymetten düşmeye </a:t>
            </a:r>
            <a:r>
              <a:rPr lang="tr-TR" kern="0" dirty="0">
                <a:solidFill>
                  <a:srgbClr val="000000"/>
                </a:solidFill>
                <a:latin typeface="Arial"/>
              </a:rPr>
              <a:t>maruz bulunan,</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b="1" kern="0" dirty="0">
                <a:solidFill>
                  <a:srgbClr val="000000"/>
                </a:solidFill>
                <a:latin typeface="Arial"/>
              </a:rPr>
              <a:t>Envantere dahil </a:t>
            </a:r>
            <a:r>
              <a:rPr lang="tr-TR" kern="0" dirty="0">
                <a:solidFill>
                  <a:srgbClr val="000000"/>
                </a:solidFill>
                <a:latin typeface="Arial"/>
              </a:rPr>
              <a:t>olan ve </a:t>
            </a:r>
            <a:r>
              <a:rPr lang="tr-TR" b="1" kern="0" dirty="0">
                <a:solidFill>
                  <a:srgbClr val="000000"/>
                </a:solidFill>
                <a:latin typeface="Arial"/>
              </a:rPr>
              <a:t>işletmede kullanılan</a:t>
            </a:r>
            <a:r>
              <a:rPr lang="tr-TR" kern="0" dirty="0">
                <a:solidFill>
                  <a:srgbClr val="000000"/>
                </a:solidFill>
                <a:latin typeface="Arial"/>
              </a:rPr>
              <a:t>,</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b="1" kern="0" dirty="0">
                <a:solidFill>
                  <a:srgbClr val="000000"/>
                </a:solidFill>
                <a:latin typeface="Arial"/>
              </a:rPr>
              <a:t>Değer</a:t>
            </a:r>
            <a:r>
              <a:rPr lang="tr-TR" kern="0" dirty="0">
                <a:solidFill>
                  <a:srgbClr val="000000"/>
                </a:solidFill>
                <a:latin typeface="Arial"/>
              </a:rPr>
              <a:t>i </a:t>
            </a:r>
            <a:r>
              <a:rPr lang="tr-TR" b="1" kern="0" dirty="0">
                <a:solidFill>
                  <a:srgbClr val="000000"/>
                </a:solidFill>
                <a:latin typeface="Arial"/>
              </a:rPr>
              <a:t>belli tutarı </a:t>
            </a:r>
            <a:r>
              <a:rPr lang="tr-TR" b="1" kern="0" dirty="0" smtClean="0">
                <a:solidFill>
                  <a:srgbClr val="000000"/>
                </a:solidFill>
                <a:latin typeface="Arial"/>
              </a:rPr>
              <a:t>aşan</a:t>
            </a:r>
            <a:r>
              <a:rPr lang="tr-TR" kern="0" dirty="0" smtClean="0">
                <a:solidFill>
                  <a:srgbClr val="000000"/>
                </a:solidFill>
                <a:latin typeface="Arial"/>
              </a:rPr>
              <a:t>(2017 yılı </a:t>
            </a:r>
            <a:r>
              <a:rPr lang="tr-TR" kern="0" dirty="0">
                <a:solidFill>
                  <a:srgbClr val="000000"/>
                </a:solidFill>
                <a:latin typeface="Arial"/>
              </a:rPr>
              <a:t>9</a:t>
            </a:r>
            <a:r>
              <a:rPr lang="tr-TR" kern="0" dirty="0" smtClean="0">
                <a:solidFill>
                  <a:srgbClr val="000000"/>
                </a:solidFill>
                <a:latin typeface="Arial"/>
              </a:rPr>
              <a:t>00 </a:t>
            </a:r>
            <a:r>
              <a:rPr lang="tr-TR" kern="0" dirty="0">
                <a:solidFill>
                  <a:srgbClr val="000000"/>
                </a:solidFill>
                <a:latin typeface="Arial"/>
              </a:rPr>
              <a:t>TL)</a:t>
            </a:r>
          </a:p>
          <a:p>
            <a:pPr marL="342900" lvl="0" indent="-342900" fontAlgn="base">
              <a:lnSpc>
                <a:spcPct val="80000"/>
              </a:lnSpc>
              <a:spcBef>
                <a:spcPct val="20000"/>
              </a:spcBef>
              <a:spcAft>
                <a:spcPct val="0"/>
              </a:spcAft>
              <a:buClr>
                <a:srgbClr val="000000"/>
              </a:buClr>
              <a:buSzPct val="75000"/>
            </a:pPr>
            <a:endParaRPr lang="tr-TR" kern="0" dirty="0">
              <a:solidFill>
                <a:srgbClr val="000000"/>
              </a:solidFill>
              <a:latin typeface="Arial"/>
            </a:endParaRPr>
          </a:p>
          <a:p>
            <a:pPr marL="342900" lvl="0" indent="-342900" fontAlgn="base">
              <a:lnSpc>
                <a:spcPct val="80000"/>
              </a:lnSpc>
              <a:spcBef>
                <a:spcPct val="20000"/>
              </a:spcBef>
              <a:spcAft>
                <a:spcPct val="0"/>
              </a:spcAft>
              <a:buClr>
                <a:srgbClr val="000000"/>
              </a:buClr>
              <a:buSzPct val="75000"/>
            </a:pPr>
            <a:r>
              <a:rPr lang="tr-TR" kern="0" dirty="0">
                <a:solidFill>
                  <a:srgbClr val="000000"/>
                </a:solidFill>
                <a:latin typeface="Arial"/>
              </a:rPr>
              <a:t>    Gayrimenkuller, maden ocakları, petrol kuyuları, makine ve tesisat, gemiler, diğer taşıt araçları, alet, edevat, mefruşat, demirbaş, sinema ve benzeri sabit kıymetlerle patent, telif, ihtira, imtiyaz, gayrimaddi haklar amortisman konusuna girmektedir.</a:t>
            </a:r>
          </a:p>
          <a:p>
            <a:pPr marL="342900" lvl="0" indent="-342900" fontAlgn="base">
              <a:lnSpc>
                <a:spcPct val="80000"/>
              </a:lnSpc>
              <a:spcBef>
                <a:spcPct val="20000"/>
              </a:spcBef>
              <a:spcAft>
                <a:spcPct val="0"/>
              </a:spcAft>
              <a:buClr>
                <a:srgbClr val="000000"/>
              </a:buClr>
              <a:buSzPct val="75000"/>
            </a:pPr>
            <a:endParaRPr lang="tr-TR" kern="0" dirty="0">
              <a:solidFill>
                <a:srgbClr val="000000"/>
              </a:solidFill>
              <a:latin typeface="Arial"/>
            </a:endParaRPr>
          </a:p>
          <a:p>
            <a:pPr marL="342900" lvl="0" indent="-342900" fontAlgn="base">
              <a:lnSpc>
                <a:spcPct val="80000"/>
              </a:lnSpc>
              <a:spcBef>
                <a:spcPct val="20000"/>
              </a:spcBef>
              <a:spcAft>
                <a:spcPct val="0"/>
              </a:spcAft>
              <a:buClr>
                <a:srgbClr val="000000"/>
              </a:buClr>
              <a:buSzPct val="75000"/>
            </a:pPr>
            <a:r>
              <a:rPr lang="tr-TR" kern="0" dirty="0">
                <a:solidFill>
                  <a:srgbClr val="000000"/>
                </a:solidFill>
                <a:latin typeface="Arial"/>
              </a:rPr>
              <a:t>    Boş arazi ve arsalar amortismana tabi değildir. </a:t>
            </a:r>
          </a:p>
        </p:txBody>
      </p:sp>
      <p:sp>
        <p:nvSpPr>
          <p:cNvPr id="27" name="26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a:t>
            </a:r>
          </a:p>
          <a:p>
            <a:pPr algn="ctr"/>
            <a:r>
              <a:rPr lang="tr-TR" dirty="0" smtClean="0"/>
              <a:t>313-314</a:t>
            </a:r>
            <a:endParaRPr lang="tr-TR" dirty="0"/>
          </a:p>
        </p:txBody>
      </p:sp>
      <p:pic>
        <p:nvPicPr>
          <p:cNvPr id="22" name="Picture 4" descr="j0236329"/>
          <p:cNvPicPr>
            <a:picLocks noChangeAspect="1" noChangeArrowheads="1" noCrop="1"/>
          </p:cNvPicPr>
          <p:nvPr/>
        </p:nvPicPr>
        <p:blipFill>
          <a:blip r:embed="rId4" cstate="print"/>
          <a:srcRect/>
          <a:stretch>
            <a:fillRect/>
          </a:stretch>
        </p:blipFill>
        <p:spPr bwMode="auto">
          <a:xfrm>
            <a:off x="7072330" y="4500570"/>
            <a:ext cx="815975" cy="1727200"/>
          </a:xfrm>
          <a:prstGeom prst="rect">
            <a:avLst/>
          </a:prstGeom>
          <a:noFill/>
        </p:spPr>
      </p:pic>
      <p:sp>
        <p:nvSpPr>
          <p:cNvPr id="23" name="22 Slayt Numarası Yer Tutucusu"/>
          <p:cNvSpPr>
            <a:spLocks noGrp="1"/>
          </p:cNvSpPr>
          <p:nvPr>
            <p:ph type="sldNum" sz="quarter" idx="12"/>
          </p:nvPr>
        </p:nvSpPr>
        <p:spPr/>
        <p:txBody>
          <a:bodyPr/>
          <a:lstStyle/>
          <a:p>
            <a:fld id="{FA1C692C-4F2D-45F6-A9A8-8A3A8FE27806}" type="slidenum">
              <a:rPr lang="en-US" smtClean="0"/>
              <a:pPr/>
              <a:t>72</a:t>
            </a:fld>
            <a:endParaRPr lang="en-US"/>
          </a:p>
        </p:txBody>
      </p:sp>
    </p:spTree>
    <p:extLst>
      <p:ext uri="{BB962C8B-B14F-4D97-AF65-F5344CB8AC3E}">
        <p14:creationId xmlns:p14="http://schemas.microsoft.com/office/powerpoint/2010/main" val="1020159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1071538" y="500042"/>
            <a:ext cx="4719642" cy="900098"/>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DURAN VARLIKLAR</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1" y="1277626"/>
            <a:ext cx="5027829" cy="3625608"/>
          </a:xfrm>
          <a:prstGeom prst="rect">
            <a:avLst/>
          </a:prstGeom>
        </p:spPr>
        <p:txBody>
          <a:bodyPr wrap="square">
            <a:spAutoFit/>
          </a:bodyPr>
          <a:lstStyle/>
          <a:p>
            <a:pPr marL="342900" lvl="0" indent="-342900" fontAlgn="base">
              <a:spcBef>
                <a:spcPct val="20000"/>
              </a:spcBef>
              <a:spcAft>
                <a:spcPct val="0"/>
              </a:spcAft>
              <a:buClr>
                <a:srgbClr val="FF3300"/>
              </a:buClr>
              <a:buSzPct val="75000"/>
              <a:buFont typeface="Wingdings" pitchFamily="2" charset="2"/>
              <a:buChar char="ü"/>
            </a:pPr>
            <a:r>
              <a:rPr lang="tr-TR" sz="2800" kern="0" dirty="0">
                <a:solidFill>
                  <a:srgbClr val="000000"/>
                </a:solidFill>
                <a:latin typeface="Arial"/>
              </a:rPr>
              <a:t>İktisadi kıymetin </a:t>
            </a:r>
            <a:r>
              <a:rPr lang="tr-TR" sz="2800" b="1" u="sng" kern="0" dirty="0">
                <a:solidFill>
                  <a:srgbClr val="000000"/>
                </a:solidFill>
                <a:latin typeface="Arial"/>
              </a:rPr>
              <a:t>ömrünü uzatıcı giderler</a:t>
            </a:r>
            <a:r>
              <a:rPr lang="tr-TR" sz="2800" kern="0" dirty="0">
                <a:solidFill>
                  <a:srgbClr val="000000"/>
                </a:solidFill>
                <a:latin typeface="Arial"/>
              </a:rPr>
              <a:t>, aktifleştirildikleri yıldan itibaren </a:t>
            </a:r>
            <a:r>
              <a:rPr lang="tr-TR" sz="2800" b="1" u="sng" kern="0" dirty="0">
                <a:solidFill>
                  <a:srgbClr val="000000"/>
                </a:solidFill>
                <a:latin typeface="Arial"/>
              </a:rPr>
              <a:t>bağımsız</a:t>
            </a:r>
            <a:r>
              <a:rPr lang="tr-TR" sz="2800" b="1" kern="0" dirty="0">
                <a:solidFill>
                  <a:srgbClr val="000000"/>
                </a:solidFill>
                <a:latin typeface="Arial"/>
              </a:rPr>
              <a:t> </a:t>
            </a:r>
            <a:r>
              <a:rPr lang="tr-TR" sz="2800" kern="0" dirty="0">
                <a:solidFill>
                  <a:srgbClr val="000000"/>
                </a:solidFill>
                <a:latin typeface="Arial"/>
              </a:rPr>
              <a:t>olarak.</a:t>
            </a:r>
          </a:p>
          <a:p>
            <a:pPr marL="342900" lvl="0" indent="-342900" fontAlgn="base">
              <a:spcBef>
                <a:spcPct val="20000"/>
              </a:spcBef>
              <a:spcAft>
                <a:spcPct val="0"/>
              </a:spcAft>
              <a:buClr>
                <a:srgbClr val="FF3300"/>
              </a:buClr>
              <a:buSzPct val="75000"/>
              <a:buFont typeface="Wingdings" pitchFamily="2" charset="2"/>
              <a:buChar char="ü"/>
            </a:pPr>
            <a:r>
              <a:rPr lang="tr-TR" sz="2800" b="1" u="sng" kern="0" dirty="0">
                <a:solidFill>
                  <a:srgbClr val="000000"/>
                </a:solidFill>
                <a:latin typeface="Arial"/>
              </a:rPr>
              <a:t>Fonksiyon artırıcı giderler</a:t>
            </a:r>
            <a:r>
              <a:rPr lang="tr-TR" sz="2800" kern="0" dirty="0">
                <a:solidFill>
                  <a:srgbClr val="000000"/>
                </a:solidFill>
                <a:latin typeface="Arial"/>
              </a:rPr>
              <a:t>, asıl İktisadi kıymetin </a:t>
            </a:r>
            <a:r>
              <a:rPr lang="tr-TR" sz="2800" b="1" u="sng" kern="0" dirty="0">
                <a:solidFill>
                  <a:srgbClr val="000000"/>
                </a:solidFill>
                <a:latin typeface="Arial"/>
              </a:rPr>
              <a:t>kalan itfa süresi </a:t>
            </a:r>
            <a:r>
              <a:rPr lang="tr-TR" sz="2800" kern="0" dirty="0">
                <a:solidFill>
                  <a:srgbClr val="000000"/>
                </a:solidFill>
                <a:latin typeface="Arial"/>
              </a:rPr>
              <a:t>içerisinde eşit tutarlarda itfa edilirler.</a:t>
            </a: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73</a:t>
            </a:fld>
            <a:endParaRPr lang="en-US"/>
          </a:p>
        </p:txBody>
      </p:sp>
    </p:spTree>
    <p:extLst>
      <p:ext uri="{BB962C8B-B14F-4D97-AF65-F5344CB8AC3E}">
        <p14:creationId xmlns:p14="http://schemas.microsoft.com/office/powerpoint/2010/main" val="129707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391911" y="500041"/>
            <a:ext cx="5856067" cy="1020194"/>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Amortisman ayırma yöntemleri</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2" y="1520235"/>
            <a:ext cx="4762606" cy="3933384"/>
          </a:xfrm>
          <a:prstGeom prst="rect">
            <a:avLst/>
          </a:prstGeom>
        </p:spPr>
        <p:txBody>
          <a:bodyPr wrap="square">
            <a:spAutoFit/>
          </a:bodyPr>
          <a:lstStyle/>
          <a:p>
            <a:pPr marL="342900" lvl="0" indent="-342900" fontAlgn="base">
              <a:spcBef>
                <a:spcPct val="20000"/>
              </a:spcBef>
              <a:spcAft>
                <a:spcPct val="0"/>
              </a:spcAft>
              <a:buClr>
                <a:srgbClr val="000000"/>
              </a:buClr>
              <a:buSzPct val="75000"/>
              <a:buFont typeface="Wingdings" pitchFamily="2" charset="2"/>
              <a:buChar char="Ø"/>
            </a:pPr>
            <a:r>
              <a:rPr lang="tr-TR" sz="2400" kern="0" dirty="0" smtClean="0">
                <a:solidFill>
                  <a:srgbClr val="000000"/>
                </a:solidFill>
                <a:latin typeface="Arial"/>
              </a:rPr>
              <a:t>Normal </a:t>
            </a:r>
            <a:r>
              <a:rPr lang="tr-TR" sz="2400" kern="0" dirty="0">
                <a:solidFill>
                  <a:srgbClr val="000000"/>
                </a:solidFill>
                <a:latin typeface="Arial"/>
              </a:rPr>
              <a:t>amortisman </a:t>
            </a:r>
          </a:p>
          <a:p>
            <a:pPr marL="342900" lvl="0" indent="-342900" fontAlgn="base">
              <a:spcBef>
                <a:spcPct val="20000"/>
              </a:spcBef>
              <a:spcAft>
                <a:spcPct val="0"/>
              </a:spcAft>
              <a:buClr>
                <a:srgbClr val="000000"/>
              </a:buClr>
              <a:buSzPct val="75000"/>
            </a:pPr>
            <a:r>
              <a:rPr lang="tr-TR" sz="2400" kern="0" dirty="0">
                <a:solidFill>
                  <a:srgbClr val="000000"/>
                </a:solidFill>
                <a:latin typeface="Arial"/>
              </a:rPr>
              <a:t>   </a:t>
            </a:r>
            <a:r>
              <a:rPr lang="tr-TR" sz="2400" kern="0" dirty="0" smtClean="0">
                <a:solidFill>
                  <a:srgbClr val="000000"/>
                </a:solidFill>
                <a:latin typeface="Arial"/>
              </a:rPr>
              <a:t>01/01/2007 </a:t>
            </a:r>
            <a:r>
              <a:rPr lang="tr-TR" sz="2400" kern="0" dirty="0">
                <a:solidFill>
                  <a:srgbClr val="000000"/>
                </a:solidFill>
                <a:latin typeface="Arial"/>
              </a:rPr>
              <a:t>tarihinden itibaren Faydalı ömür dikkate alınacak (VUK G.tebliğ 333,339,365, 389)</a:t>
            </a:r>
          </a:p>
          <a:p>
            <a:pPr marL="342900" lvl="0" indent="-76200" fontAlgn="base">
              <a:spcBef>
                <a:spcPct val="20000"/>
              </a:spcBef>
              <a:spcAft>
                <a:spcPct val="0"/>
              </a:spcAft>
              <a:buClr>
                <a:srgbClr val="000000"/>
              </a:buClr>
              <a:buSzPct val="75000"/>
            </a:pPr>
            <a:r>
              <a:rPr lang="tr-TR" sz="2400" kern="0" dirty="0">
                <a:solidFill>
                  <a:srgbClr val="000000"/>
                </a:solidFill>
                <a:latin typeface="Arial"/>
              </a:rPr>
              <a:t>  Bu tarihten önce aktife giren iktisadi kıymetler aktife alındıkları yıldaki hükümlere göre amortisman ayrılmaya devam olunur. (Geçici md. 18)</a:t>
            </a:r>
          </a:p>
        </p:txBody>
      </p:sp>
      <p:sp>
        <p:nvSpPr>
          <p:cNvPr id="27" name="26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315</a:t>
            </a:r>
          </a:p>
          <a:p>
            <a:pPr algn="ctr"/>
            <a:r>
              <a:rPr lang="tr-TR" dirty="0" smtClean="0"/>
              <a:t>5024  S.K.</a:t>
            </a:r>
            <a:endParaRPr lang="tr-TR"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74</a:t>
            </a:fld>
            <a:endParaRPr lang="en-US"/>
          </a:p>
        </p:txBody>
      </p:sp>
    </p:spTree>
    <p:extLst>
      <p:ext uri="{BB962C8B-B14F-4D97-AF65-F5344CB8AC3E}">
        <p14:creationId xmlns:p14="http://schemas.microsoft.com/office/powerpoint/2010/main" val="510979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675352" y="500042"/>
            <a:ext cx="5474620" cy="777584"/>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Amortisman ayırma yöntemleri</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2" y="1277626"/>
            <a:ext cx="4801602" cy="3108543"/>
          </a:xfrm>
          <a:prstGeom prst="rect">
            <a:avLst/>
          </a:prstGeom>
        </p:spPr>
        <p:txBody>
          <a:bodyPr wrap="square">
            <a:spAutoFit/>
          </a:bodyPr>
          <a:lstStyle/>
          <a:p>
            <a:pPr>
              <a:buClr>
                <a:schemeClr val="tx1"/>
              </a:buClr>
              <a:buFont typeface="Wingdings" pitchFamily="2" charset="2"/>
              <a:buChar char="Ø"/>
            </a:pPr>
            <a:r>
              <a:rPr lang="tr-TR" sz="2800" dirty="0"/>
              <a:t>Azalan bakiyeler usulü amortisman </a:t>
            </a:r>
            <a:r>
              <a:rPr lang="tr-TR" sz="2800" b="1" u="sng" dirty="0"/>
              <a:t>% 50 yi </a:t>
            </a:r>
            <a:r>
              <a:rPr lang="tr-TR" sz="2800" dirty="0"/>
              <a:t>geçmemek üzere </a:t>
            </a:r>
            <a:r>
              <a:rPr lang="tr-TR" sz="2800" b="1" u="sng" dirty="0"/>
              <a:t>normal amortisman oranının i</a:t>
            </a:r>
            <a:r>
              <a:rPr lang="tr-TR" sz="2800" dirty="0"/>
              <a:t>ki katıdır.</a:t>
            </a:r>
          </a:p>
          <a:p>
            <a:pPr>
              <a:buClr>
                <a:schemeClr val="tx1"/>
              </a:buClr>
              <a:buFont typeface="Wingdings" pitchFamily="2" charset="2"/>
              <a:buChar char="Ø"/>
            </a:pPr>
            <a:endParaRPr lang="tr-TR" sz="2800" dirty="0"/>
          </a:p>
          <a:p>
            <a:pPr>
              <a:buClr>
                <a:schemeClr val="tx1"/>
              </a:buClr>
              <a:buFont typeface="Wingdings" pitchFamily="2" charset="2"/>
              <a:buChar char="Ø"/>
            </a:pPr>
            <a:r>
              <a:rPr lang="tr-TR" sz="2800" dirty="0"/>
              <a:t>Bilanço usulü defter tutan mükellefler uygulayabilirler</a:t>
            </a:r>
            <a:r>
              <a:rPr lang="tr-TR" sz="2800" dirty="0" smtClean="0"/>
              <a:t>.</a:t>
            </a:r>
            <a:endParaRPr lang="tr-TR" sz="2800" kern="0" dirty="0">
              <a:solidFill>
                <a:srgbClr val="000000"/>
              </a:solidFill>
              <a:latin typeface="Arial"/>
            </a:endParaRPr>
          </a:p>
        </p:txBody>
      </p:sp>
      <p:sp>
        <p:nvSpPr>
          <p:cNvPr id="27" name="26 Yuvarlatılmış Dikdörtgen"/>
          <p:cNvSpPr/>
          <p:nvPr/>
        </p:nvSpPr>
        <p:spPr>
          <a:xfrm>
            <a:off x="6539441" y="3643314"/>
            <a:ext cx="1838651" cy="10242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MÜKERRER 315. MD.</a:t>
            </a:r>
          </a:p>
          <a:p>
            <a:pPr algn="ctr"/>
            <a:endParaRPr lang="tr-TR"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75</a:t>
            </a:fld>
            <a:endParaRPr lang="en-US"/>
          </a:p>
        </p:txBody>
      </p:sp>
    </p:spTree>
    <p:extLst>
      <p:ext uri="{BB962C8B-B14F-4D97-AF65-F5344CB8AC3E}">
        <p14:creationId xmlns:p14="http://schemas.microsoft.com/office/powerpoint/2010/main" val="3480908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72330" y="214290"/>
            <a:ext cx="1857388"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858048"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71435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857224" y="1142984"/>
            <a:ext cx="5984512" cy="4998291"/>
          </a:xfrm>
          <a:prstGeom prst="rect">
            <a:avLst/>
          </a:prstGeom>
        </p:spPr>
        <p:txBody>
          <a:bodyPr wrap="square">
            <a:spAutoFit/>
          </a:bodyPr>
          <a:lstStyle/>
          <a:p>
            <a:pPr marL="342900" lvl="0" indent="-342900" fontAlgn="base">
              <a:spcBef>
                <a:spcPct val="20000"/>
              </a:spcBef>
              <a:spcAft>
                <a:spcPct val="0"/>
              </a:spcAft>
              <a:buClr>
                <a:srgbClr val="00007D"/>
              </a:buClr>
              <a:buSzPct val="75000"/>
              <a:buFont typeface="Wingdings" pitchFamily="2" charset="2"/>
              <a:buChar char="n"/>
            </a:pPr>
            <a:r>
              <a:rPr lang="tr-TR" kern="0" dirty="0" smtClean="0">
                <a:solidFill>
                  <a:srgbClr val="000000"/>
                </a:solidFill>
                <a:latin typeface="Arial"/>
              </a:rPr>
              <a:t>Amortismanın </a:t>
            </a:r>
            <a:r>
              <a:rPr lang="tr-TR" kern="0" dirty="0">
                <a:solidFill>
                  <a:srgbClr val="000000"/>
                </a:solidFill>
                <a:latin typeface="Arial"/>
              </a:rPr>
              <a:t>herhangi bir yıl yapılmamasından veya </a:t>
            </a:r>
            <a:r>
              <a:rPr lang="tr-TR" b="1" u="sng" kern="0" dirty="0">
                <a:solidFill>
                  <a:srgbClr val="000000"/>
                </a:solidFill>
                <a:latin typeface="Arial"/>
              </a:rPr>
              <a:t>ilk uygulanan orandan daha düşük bir oran</a:t>
            </a:r>
            <a:r>
              <a:rPr lang="tr-TR" kern="0" dirty="0">
                <a:solidFill>
                  <a:srgbClr val="000000"/>
                </a:solidFill>
                <a:latin typeface="Arial"/>
              </a:rPr>
              <a:t> uygulanmasından dolayı </a:t>
            </a:r>
            <a:r>
              <a:rPr lang="tr-TR" b="1" u="sng" kern="0" dirty="0">
                <a:solidFill>
                  <a:srgbClr val="000000"/>
                </a:solidFill>
                <a:latin typeface="Arial"/>
              </a:rPr>
              <a:t>amortisman süresi uzamaz</a:t>
            </a:r>
            <a:r>
              <a:rPr lang="tr-TR" b="1" u="sng" kern="0" dirty="0" smtClean="0">
                <a:solidFill>
                  <a:srgbClr val="000000"/>
                </a:solidFill>
                <a:latin typeface="Arial"/>
              </a:rPr>
              <a:t>.</a:t>
            </a:r>
            <a:endParaRPr lang="tr-TR" kern="0" dirty="0">
              <a:solidFill>
                <a:srgbClr val="000000"/>
              </a:solidFill>
              <a:latin typeface="Arial"/>
            </a:endParaRPr>
          </a:p>
          <a:p>
            <a:pPr marL="342900" lvl="0" indent="-342900" fontAlgn="base">
              <a:spcBef>
                <a:spcPct val="20000"/>
              </a:spcBef>
              <a:spcAft>
                <a:spcPct val="0"/>
              </a:spcAft>
              <a:buClr>
                <a:srgbClr val="00007D"/>
              </a:buClr>
              <a:buSzPct val="75000"/>
              <a:buFont typeface="Wingdings" pitchFamily="2" charset="2"/>
              <a:buChar char="n"/>
            </a:pPr>
            <a:r>
              <a:rPr lang="tr-TR" b="1" u="sng" kern="0" dirty="0" smtClean="0">
                <a:solidFill>
                  <a:srgbClr val="000000"/>
                </a:solidFill>
                <a:latin typeface="Arial"/>
              </a:rPr>
              <a:t>Amortisman </a:t>
            </a:r>
            <a:r>
              <a:rPr lang="tr-TR" b="1" u="sng" kern="0" dirty="0">
                <a:solidFill>
                  <a:srgbClr val="000000"/>
                </a:solidFill>
                <a:latin typeface="Arial"/>
              </a:rPr>
              <a:t>ayırma hakkı o yıl için kullanılır</a:t>
            </a:r>
            <a:r>
              <a:rPr lang="tr-TR" kern="0" dirty="0">
                <a:solidFill>
                  <a:srgbClr val="000000"/>
                </a:solidFill>
                <a:latin typeface="Arial"/>
              </a:rPr>
              <a:t>. Kullanılmaması halinde sonraki yıla devretmez. O yıl için amortisman hakkından vazgeçilmiş sayılır</a:t>
            </a:r>
            <a:r>
              <a:rPr lang="tr-TR" kern="0" dirty="0" smtClean="0">
                <a:solidFill>
                  <a:srgbClr val="000000"/>
                </a:solidFill>
                <a:latin typeface="Arial"/>
              </a:rPr>
              <a:t>.</a:t>
            </a:r>
            <a:endParaRPr lang="tr-TR" kern="0" dirty="0">
              <a:solidFill>
                <a:srgbClr val="000000"/>
              </a:solidFill>
              <a:latin typeface="Arial"/>
            </a:endParaRPr>
          </a:p>
          <a:p>
            <a:pPr marL="342900" lvl="0" indent="-342900" fontAlgn="base">
              <a:spcBef>
                <a:spcPct val="20000"/>
              </a:spcBef>
              <a:spcAft>
                <a:spcPct val="0"/>
              </a:spcAft>
              <a:buClr>
                <a:srgbClr val="00007D"/>
              </a:buClr>
              <a:buSzPct val="75000"/>
              <a:buFont typeface="Wingdings" pitchFamily="2" charset="2"/>
              <a:buChar char="n"/>
            </a:pPr>
            <a:r>
              <a:rPr lang="tr-TR" kern="0" dirty="0" smtClean="0">
                <a:solidFill>
                  <a:srgbClr val="000000"/>
                </a:solidFill>
                <a:latin typeface="Arial"/>
              </a:rPr>
              <a:t>Amortisman </a:t>
            </a:r>
            <a:r>
              <a:rPr lang="tr-TR" kern="0" dirty="0">
                <a:solidFill>
                  <a:srgbClr val="000000"/>
                </a:solidFill>
                <a:latin typeface="Arial"/>
              </a:rPr>
              <a:t>yönteminde </a:t>
            </a:r>
            <a:r>
              <a:rPr lang="tr-TR" b="1" u="sng" kern="0" dirty="0">
                <a:solidFill>
                  <a:srgbClr val="000000"/>
                </a:solidFill>
                <a:latin typeface="Arial"/>
              </a:rPr>
              <a:t>normal amortisman uygulamasından azalan bakiyeler usulüne geçiş mümkün </a:t>
            </a:r>
            <a:r>
              <a:rPr lang="tr-TR" b="1" u="sng" kern="0" dirty="0">
                <a:solidFill>
                  <a:srgbClr val="FF0000"/>
                </a:solidFill>
                <a:latin typeface="Arial"/>
              </a:rPr>
              <a:t>değildir</a:t>
            </a:r>
            <a:r>
              <a:rPr lang="tr-TR" kern="0" dirty="0">
                <a:solidFill>
                  <a:srgbClr val="000000"/>
                </a:solidFill>
                <a:latin typeface="Arial"/>
              </a:rPr>
              <a:t>. Ancak azalan bakiyeler usulünden normal usule dönmek mümkündür. Yöntem değişikliği amortisman süresini uzatmaz.</a:t>
            </a:r>
          </a:p>
          <a:p>
            <a:pPr marL="342900" lvl="0" indent="-342900" fontAlgn="base">
              <a:spcBef>
                <a:spcPct val="20000"/>
              </a:spcBef>
              <a:spcAft>
                <a:spcPct val="0"/>
              </a:spcAft>
              <a:buClr>
                <a:srgbClr val="00007D"/>
              </a:buClr>
              <a:buSzPct val="75000"/>
              <a:buFont typeface="Wingdings" pitchFamily="2" charset="2"/>
              <a:buChar char="n"/>
            </a:pPr>
            <a:r>
              <a:rPr lang="tr-TR" kern="0" dirty="0">
                <a:solidFill>
                  <a:srgbClr val="000000"/>
                </a:solidFill>
                <a:latin typeface="Arial"/>
              </a:rPr>
              <a:t>Amortismana tabi tutulan iktisadi kıymetler ve bunların amortismanları </a:t>
            </a:r>
            <a:r>
              <a:rPr lang="tr-TR" b="1" u="sng" kern="0" dirty="0">
                <a:solidFill>
                  <a:srgbClr val="000000"/>
                </a:solidFill>
                <a:latin typeface="Arial"/>
              </a:rPr>
              <a:t>envanter defterinin ayrı bir yerinde, özel bir amortisman defterinde veya amortisman listelerinde gösterilmek zorundadır.</a:t>
            </a:r>
          </a:p>
          <a:p>
            <a:pPr>
              <a:buClr>
                <a:schemeClr val="tx1"/>
              </a:buClr>
            </a:pPr>
            <a:endParaRPr lang="tr-TR" sz="2000" dirty="0"/>
          </a:p>
        </p:txBody>
      </p:sp>
      <p:sp>
        <p:nvSpPr>
          <p:cNvPr id="22" name="Rectangle 2"/>
          <p:cNvSpPr txBox="1">
            <a:spLocks noChangeArrowheads="1"/>
          </p:cNvSpPr>
          <p:nvPr/>
        </p:nvSpPr>
        <p:spPr>
          <a:xfrm>
            <a:off x="1285852" y="428604"/>
            <a:ext cx="5474620" cy="777584"/>
          </a:xfrm>
          <a:prstGeom prst="rect">
            <a:avLst/>
          </a:prstGeom>
        </p:spPr>
        <p:txBody>
          <a:bodyPr vert="horz" lIns="91440" tIns="45720" rIns="91440" bIns="45720" rtlCol="0" anchor="ctr">
            <a:normAutofit lnSpcReduction="10000"/>
          </a:bodyPr>
          <a:lstStyle/>
          <a:p>
            <a:pPr lvl="0" algn="ctr">
              <a:spcBef>
                <a:spcPct val="0"/>
              </a:spcBef>
              <a:defRPr/>
            </a:pPr>
            <a:r>
              <a:rPr lang="tr-TR" sz="2400" dirty="0">
                <a:latin typeface="Arial Black" pitchFamily="34" charset="0"/>
                <a:ea typeface="+mj-ea"/>
                <a:cs typeface="+mj-cs"/>
              </a:rPr>
              <a:t>Amortisman </a:t>
            </a:r>
            <a:r>
              <a:rPr lang="tr-TR" sz="2400" dirty="0" smtClean="0">
                <a:latin typeface="Arial Black" pitchFamily="34" charset="0"/>
                <a:ea typeface="+mj-ea"/>
                <a:cs typeface="+mj-cs"/>
              </a:rPr>
              <a:t>ayırmada özellikli durumlar</a:t>
            </a:r>
            <a:endParaRPr lang="tr-TR" sz="2400" dirty="0">
              <a:latin typeface="Arial Black" pitchFamily="34" charset="0"/>
              <a:ea typeface="+mj-ea"/>
              <a:cs typeface="+mj-cs"/>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76</a:t>
            </a:fld>
            <a:endParaRPr lang="en-US"/>
          </a:p>
        </p:txBody>
      </p:sp>
    </p:spTree>
    <p:extLst>
      <p:ext uri="{BB962C8B-B14F-4D97-AF65-F5344CB8AC3E}">
        <p14:creationId xmlns:p14="http://schemas.microsoft.com/office/powerpoint/2010/main" val="2282858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143768"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929486"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7239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785786" y="1214422"/>
            <a:ext cx="6127388" cy="4708981"/>
          </a:xfrm>
          <a:prstGeom prst="rect">
            <a:avLst/>
          </a:prstGeom>
        </p:spPr>
        <p:txBody>
          <a:bodyPr wrap="square">
            <a:spAutoFit/>
          </a:bodyPr>
          <a:lstStyle/>
          <a:p>
            <a:pPr marL="342900" lvl="0" indent="-342900">
              <a:buFont typeface="Arial" panose="020B0604020202020204" pitchFamily="34" charset="0"/>
              <a:buChar char="•"/>
            </a:pPr>
            <a:r>
              <a:rPr lang="tr-TR" sz="2000" dirty="0" smtClean="0"/>
              <a:t>Alındıktan sonra </a:t>
            </a:r>
            <a:r>
              <a:rPr lang="tr-TR" sz="2000" b="1" dirty="0" smtClean="0"/>
              <a:t>montajı gereken iktisadi kıymetlerde</a:t>
            </a:r>
            <a:r>
              <a:rPr lang="tr-TR" sz="2000" dirty="0" smtClean="0"/>
              <a:t>, montaj işlemi tamamlandıktan sonra iktisadi kıymetin </a:t>
            </a:r>
            <a:r>
              <a:rPr lang="tr-TR" sz="2000" b="1" u="sng" dirty="0" smtClean="0"/>
              <a:t>kendisinden bekleneni yerine getirebilir</a:t>
            </a:r>
            <a:r>
              <a:rPr lang="tr-TR" sz="2000" dirty="0" smtClean="0"/>
              <a:t>, (kullanılabilir) duruma geldikten sonra amortisman uygulanabilir.</a:t>
            </a:r>
          </a:p>
          <a:p>
            <a:pPr lvl="0"/>
            <a:endParaRPr lang="tr-TR" sz="2000" dirty="0" smtClean="0"/>
          </a:p>
          <a:p>
            <a:pPr marL="342900" lvl="0" indent="-342900">
              <a:buFont typeface="Arial" panose="020B0604020202020204" pitchFamily="34" charset="0"/>
              <a:buChar char="•"/>
            </a:pPr>
            <a:r>
              <a:rPr lang="tr-TR" sz="2000" dirty="0" smtClean="0"/>
              <a:t>İşletmede imal ya da inşa edilen iktisadi kıymetlerde de, imal ya da inşa tamamlandıktan, kendisinden beklenen yerine getirebilir, (kullanılabilir) duruma geldikten sonra amortisman uygulanabilir. Burada söz konusu iktisadi kıymetler inşaat, imalat hesaplarından çıkarılarak sabit kıymet hesabına aktarılmış olmalıdır.</a:t>
            </a:r>
          </a:p>
          <a:p>
            <a:pPr lvl="0"/>
            <a:endParaRPr lang="tr-TR" sz="2000" dirty="0" smtClean="0"/>
          </a:p>
          <a:p>
            <a:pPr marL="342900" lvl="0" indent="-342900">
              <a:buFont typeface="Arial" panose="020B0604020202020204" pitchFamily="34" charset="0"/>
              <a:buChar char="•"/>
            </a:pPr>
            <a:r>
              <a:rPr lang="tr-TR" sz="2000" dirty="0" smtClean="0"/>
              <a:t>Tarım tesislerinde, tesislerin ürün vermesi beklenmez, tesislerin tamamlanması yeterli sayılmalıdır.</a:t>
            </a:r>
            <a:endParaRPr lang="tr-TR" sz="2000" dirty="0"/>
          </a:p>
        </p:txBody>
      </p:sp>
      <p:sp>
        <p:nvSpPr>
          <p:cNvPr id="18" name="Rectangle 2"/>
          <p:cNvSpPr txBox="1">
            <a:spLocks noChangeArrowheads="1"/>
          </p:cNvSpPr>
          <p:nvPr/>
        </p:nvSpPr>
        <p:spPr>
          <a:xfrm>
            <a:off x="1285852" y="428604"/>
            <a:ext cx="5474620" cy="777584"/>
          </a:xfrm>
          <a:prstGeom prst="rect">
            <a:avLst/>
          </a:prstGeom>
        </p:spPr>
        <p:txBody>
          <a:bodyPr vert="horz" lIns="91440" tIns="45720" rIns="91440" bIns="45720" rtlCol="0" anchor="ctr">
            <a:normAutofit lnSpcReduction="10000"/>
          </a:bodyPr>
          <a:lstStyle/>
          <a:p>
            <a:pPr lvl="0" algn="ctr">
              <a:spcBef>
                <a:spcPct val="0"/>
              </a:spcBef>
              <a:defRPr/>
            </a:pPr>
            <a:r>
              <a:rPr lang="tr-TR" sz="2400" dirty="0">
                <a:latin typeface="Arial Black" pitchFamily="34" charset="0"/>
                <a:ea typeface="+mj-ea"/>
                <a:cs typeface="+mj-cs"/>
              </a:rPr>
              <a:t>Amortisman </a:t>
            </a:r>
            <a:r>
              <a:rPr lang="tr-TR" sz="2400" dirty="0" smtClean="0">
                <a:latin typeface="Arial Black" pitchFamily="34" charset="0"/>
                <a:ea typeface="+mj-ea"/>
                <a:cs typeface="+mj-cs"/>
              </a:rPr>
              <a:t>ayırmada özellikli durumlar</a:t>
            </a:r>
            <a:endParaRPr lang="tr-TR" sz="2400" dirty="0">
              <a:latin typeface="Arial Black" pitchFamily="34" charset="0"/>
              <a:ea typeface="+mj-ea"/>
              <a:cs typeface="+mj-cs"/>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77</a:t>
            </a:fld>
            <a:endParaRPr lang="en-US"/>
          </a:p>
        </p:txBody>
      </p:sp>
    </p:spTree>
    <p:extLst>
      <p:ext uri="{BB962C8B-B14F-4D97-AF65-F5344CB8AC3E}">
        <p14:creationId xmlns:p14="http://schemas.microsoft.com/office/powerpoint/2010/main" val="510577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675352" y="500042"/>
            <a:ext cx="5474620" cy="777584"/>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Kıst Dönem Amortismanı</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2" y="1277626"/>
            <a:ext cx="5474620" cy="4524315"/>
          </a:xfrm>
          <a:prstGeom prst="rect">
            <a:avLst/>
          </a:prstGeom>
        </p:spPr>
        <p:txBody>
          <a:bodyPr wrap="square">
            <a:spAutoFit/>
          </a:bodyPr>
          <a:lstStyle/>
          <a:p>
            <a:r>
              <a:rPr lang="tr-TR" sz="2400" dirty="0"/>
              <a:t>- Faaliyetleri kısmen veya tamamen </a:t>
            </a:r>
            <a:r>
              <a:rPr lang="tr-TR" sz="2400" b="1" u="sng" dirty="0"/>
              <a:t>binek otomobiller</a:t>
            </a:r>
            <a:r>
              <a:rPr lang="tr-TR" sz="2400" dirty="0"/>
              <a:t>inin kiralanması veya çeşitli şekillerde işletilmesi olanların bu amaçla kullandıkları binek otomobilleri </a:t>
            </a:r>
            <a:r>
              <a:rPr lang="tr-TR" sz="2400" b="1" u="sng" dirty="0"/>
              <a:t>hariç</a:t>
            </a:r>
            <a:r>
              <a:rPr lang="tr-TR" sz="2400" dirty="0"/>
              <a:t> olmak üzere işletmelere ait binek otomobillerinin aktife girdiği hesap dönemi için ay kesri tam ay sayılmak suretiyle kalan ay süresi kadar amortisman ayrılması zorunlu olup, amortisman ayrılmayan süreye isabet eden bakiye değer ise, itfa süresinin son yılında tamamen yok edilmelidir. </a:t>
            </a:r>
          </a:p>
        </p:txBody>
      </p:sp>
      <p:pic>
        <p:nvPicPr>
          <p:cNvPr id="31746" name="Picture 2" descr="C:\Documents and Settings\Owner\Local Settings\Temporary Internet Files\Content.IE5\9Y6C6N4L\MP900404912[1].jpg"/>
          <p:cNvPicPr>
            <a:picLocks noChangeAspect="1" noChangeArrowheads="1"/>
          </p:cNvPicPr>
          <p:nvPr/>
        </p:nvPicPr>
        <p:blipFill>
          <a:blip r:embed="rId4" cstate="print"/>
          <a:srcRect/>
          <a:stretch>
            <a:fillRect/>
          </a:stretch>
        </p:blipFill>
        <p:spPr bwMode="auto">
          <a:xfrm>
            <a:off x="6286512" y="3939270"/>
            <a:ext cx="2354876" cy="1682055"/>
          </a:xfrm>
          <a:prstGeom prst="rect">
            <a:avLst/>
          </a:prstGeom>
          <a:noFill/>
        </p:spPr>
      </p:pic>
      <p:sp>
        <p:nvSpPr>
          <p:cNvPr id="22" name="21 Slayt Numarası Yer Tutucusu"/>
          <p:cNvSpPr>
            <a:spLocks noGrp="1"/>
          </p:cNvSpPr>
          <p:nvPr>
            <p:ph type="sldNum" sz="quarter" idx="12"/>
          </p:nvPr>
        </p:nvSpPr>
        <p:spPr/>
        <p:txBody>
          <a:bodyPr/>
          <a:lstStyle/>
          <a:p>
            <a:fld id="{FA1C692C-4F2D-45F6-A9A8-8A3A8FE27806}" type="slidenum">
              <a:rPr lang="en-US" smtClean="0"/>
              <a:pPr/>
              <a:t>78</a:t>
            </a:fld>
            <a:endParaRPr lang="en-US"/>
          </a:p>
        </p:txBody>
      </p:sp>
    </p:spTree>
    <p:extLst>
      <p:ext uri="{BB962C8B-B14F-4D97-AF65-F5344CB8AC3E}">
        <p14:creationId xmlns:p14="http://schemas.microsoft.com/office/powerpoint/2010/main" val="3260909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3174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675352" y="500042"/>
            <a:ext cx="5474620" cy="777584"/>
          </a:xfrm>
          <a:prstGeom prst="rect">
            <a:avLst/>
          </a:prstGeom>
        </p:spPr>
        <p:txBody>
          <a:bodyPr vert="horz" lIns="91440" tIns="45720" rIns="91440" bIns="45720" rtlCol="0" anchor="ctr">
            <a:normAutofit/>
          </a:bodyPr>
          <a:lstStyle/>
          <a:p>
            <a:pPr lvl="0" algn="ctr">
              <a:spcBef>
                <a:spcPct val="0"/>
              </a:spcBef>
              <a:defRPr/>
            </a:pPr>
            <a:r>
              <a:rPr lang="tr-TR" sz="2400" dirty="0">
                <a:latin typeface="Arial Black" pitchFamily="34" charset="0"/>
                <a:ea typeface="+mj-ea"/>
                <a:cs typeface="+mj-cs"/>
              </a:rPr>
              <a:t>YENİLEME FONU </a:t>
            </a: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1277626"/>
            <a:ext cx="5572164" cy="4493538"/>
          </a:xfrm>
          <a:prstGeom prst="rect">
            <a:avLst/>
          </a:prstGeom>
        </p:spPr>
        <p:txBody>
          <a:bodyPr wrap="square">
            <a:spAutoFit/>
          </a:bodyPr>
          <a:lstStyle/>
          <a:p>
            <a:pPr>
              <a:buClr>
                <a:schemeClr val="tx1"/>
              </a:buClr>
              <a:buFont typeface="Wingdings" pitchFamily="2" charset="2"/>
              <a:buChar char="Ø"/>
            </a:pPr>
            <a:r>
              <a:rPr lang="tr-TR" sz="2200" dirty="0"/>
              <a:t>Yenileme fonu ayırabilmek </a:t>
            </a:r>
            <a:r>
              <a:rPr lang="tr-TR" sz="2200" b="1" u="sng" dirty="0"/>
              <a:t>için bilanço  hesabı </a:t>
            </a:r>
            <a:r>
              <a:rPr lang="tr-TR" sz="2200" dirty="0"/>
              <a:t>esasına göre defter tutmak gerekir.</a:t>
            </a:r>
          </a:p>
          <a:p>
            <a:pPr>
              <a:buClr>
                <a:schemeClr val="tx1"/>
              </a:buClr>
              <a:buFont typeface="Wingdings" pitchFamily="2" charset="2"/>
              <a:buChar char="Ø"/>
            </a:pPr>
            <a:r>
              <a:rPr lang="tr-TR" sz="2200" dirty="0"/>
              <a:t>Satılan iktisadi kıymetin yenilenmesinin </a:t>
            </a:r>
            <a:r>
              <a:rPr lang="tr-TR" sz="2200" b="1" u="sng" dirty="0"/>
              <a:t>zaruri olması veya işletmeyi yönetenlerce karar verilip teşebbüse geçilmiş</a:t>
            </a:r>
            <a:r>
              <a:rPr lang="tr-TR" sz="2200" dirty="0"/>
              <a:t> bulunulmalıdır.</a:t>
            </a:r>
          </a:p>
          <a:p>
            <a:pPr>
              <a:buClr>
                <a:schemeClr val="tx1"/>
              </a:buClr>
              <a:buFont typeface="Wingdings" pitchFamily="2" charset="2"/>
              <a:buChar char="Ø"/>
            </a:pPr>
            <a:r>
              <a:rPr lang="tr-TR" sz="2200" dirty="0"/>
              <a:t>Satın alınacak iktisadi kıymetin daha önce satılan kıymetle </a:t>
            </a:r>
            <a:r>
              <a:rPr lang="tr-TR" sz="2200" b="1" u="sng" dirty="0"/>
              <a:t>aynı nitelikte </a:t>
            </a:r>
            <a:r>
              <a:rPr lang="tr-TR" sz="2200" dirty="0"/>
              <a:t>olması gerekir.</a:t>
            </a:r>
          </a:p>
          <a:p>
            <a:pPr>
              <a:buClr>
                <a:schemeClr val="tx1"/>
              </a:buClr>
              <a:buFont typeface="Wingdings" pitchFamily="2" charset="2"/>
              <a:buChar char="Ø"/>
            </a:pPr>
            <a:r>
              <a:rPr lang="tr-TR" sz="2200" dirty="0"/>
              <a:t>Satılan ve yenilenecek olan iktisadi kıymet </a:t>
            </a:r>
            <a:r>
              <a:rPr lang="tr-TR" sz="2200" b="1" u="sng" dirty="0"/>
              <a:t>Amortismana Tabi iktisadi kıymet </a:t>
            </a:r>
            <a:r>
              <a:rPr lang="tr-TR" sz="2200" dirty="0"/>
              <a:t>olmalıdır.</a:t>
            </a:r>
          </a:p>
          <a:p>
            <a:pPr>
              <a:buClr>
                <a:schemeClr val="tx1"/>
              </a:buClr>
            </a:pPr>
            <a:endParaRPr lang="tr-TR" sz="2200" dirty="0" smtClean="0"/>
          </a:p>
          <a:p>
            <a:pPr>
              <a:buClr>
                <a:schemeClr val="tx1"/>
              </a:buClr>
            </a:pPr>
            <a:r>
              <a:rPr lang="tr-TR" sz="2200" dirty="0" smtClean="0"/>
              <a:t>Boş </a:t>
            </a:r>
            <a:r>
              <a:rPr lang="tr-TR" sz="2200" dirty="0"/>
              <a:t>arazi ve arsalar amortismana tabi olduğundan satışından doğan kar yenileme fonuna alınmaz.</a:t>
            </a:r>
          </a:p>
        </p:txBody>
      </p:sp>
      <p:sp>
        <p:nvSpPr>
          <p:cNvPr id="27" name="26 Yuvarlatılmış Dikdörtgen"/>
          <p:cNvSpPr/>
          <p:nvPr/>
        </p:nvSpPr>
        <p:spPr>
          <a:xfrm>
            <a:off x="6539441" y="3643314"/>
            <a:ext cx="1838651" cy="10242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328. MD.</a:t>
            </a:r>
          </a:p>
          <a:p>
            <a:pPr algn="ctr"/>
            <a:endParaRPr lang="tr-TR" dirty="0"/>
          </a:p>
        </p:txBody>
      </p:sp>
      <p:pic>
        <p:nvPicPr>
          <p:cNvPr id="22" name="Picture 17" descr="j0283686"/>
          <p:cNvPicPr>
            <a:picLocks noChangeAspect="1" noChangeArrowheads="1" noCrop="1"/>
          </p:cNvPicPr>
          <p:nvPr/>
        </p:nvPicPr>
        <p:blipFill>
          <a:blip r:embed="rId4" cstate="print"/>
          <a:srcRect/>
          <a:stretch>
            <a:fillRect/>
          </a:stretch>
        </p:blipFill>
        <p:spPr bwMode="auto">
          <a:xfrm>
            <a:off x="7000892" y="5000636"/>
            <a:ext cx="1081087" cy="1081088"/>
          </a:xfrm>
          <a:prstGeom prst="rect">
            <a:avLst/>
          </a:prstGeom>
          <a:noFill/>
        </p:spPr>
      </p:pic>
      <p:sp>
        <p:nvSpPr>
          <p:cNvPr id="23" name="22 Slayt Numarası Yer Tutucusu"/>
          <p:cNvSpPr>
            <a:spLocks noGrp="1"/>
          </p:cNvSpPr>
          <p:nvPr>
            <p:ph type="sldNum" sz="quarter" idx="12"/>
          </p:nvPr>
        </p:nvSpPr>
        <p:spPr/>
        <p:txBody>
          <a:bodyPr/>
          <a:lstStyle/>
          <a:p>
            <a:fld id="{FA1C692C-4F2D-45F6-A9A8-8A3A8FE27806}" type="slidenum">
              <a:rPr lang="en-US" smtClean="0"/>
              <a:pPr/>
              <a:t>79</a:t>
            </a:fld>
            <a:endParaRPr lang="en-US"/>
          </a:p>
        </p:txBody>
      </p:sp>
    </p:spTree>
    <p:extLst>
      <p:ext uri="{BB962C8B-B14F-4D97-AF65-F5344CB8AC3E}">
        <p14:creationId xmlns:p14="http://schemas.microsoft.com/office/powerpoint/2010/main" val="959925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a:t>
            </a:fld>
            <a:endParaRPr lang="en-US" dirty="0"/>
          </a:p>
        </p:txBody>
      </p:sp>
      <p:sp>
        <p:nvSpPr>
          <p:cNvPr id="6" name="Dikdörtgen 5"/>
          <p:cNvSpPr/>
          <p:nvPr/>
        </p:nvSpPr>
        <p:spPr>
          <a:xfrm>
            <a:off x="827584" y="1340768"/>
            <a:ext cx="6673374" cy="2800767"/>
          </a:xfrm>
          <a:prstGeom prst="rect">
            <a:avLst/>
          </a:prstGeom>
        </p:spPr>
        <p:txBody>
          <a:bodyPr wrap="square">
            <a:spAutoFit/>
          </a:bodyPr>
          <a:lstStyle/>
          <a:p>
            <a:pPr>
              <a:spcBef>
                <a:spcPts val="1200"/>
              </a:spcBef>
            </a:pPr>
            <a:r>
              <a:rPr lang="tr-TR" sz="2000" b="1" dirty="0"/>
              <a:t>Mükellefte Aranan Şartlar</a:t>
            </a:r>
          </a:p>
          <a:p>
            <a:pPr marL="450850" indent="-277813">
              <a:spcBef>
                <a:spcPts val="1200"/>
              </a:spcBef>
            </a:pPr>
            <a:r>
              <a:rPr lang="tr-TR" dirty="0"/>
              <a:t>4. İndirimin hesaplanacağı </a:t>
            </a:r>
            <a:r>
              <a:rPr lang="tr-TR" b="1" u="sng" dirty="0"/>
              <a:t>beyannamenin verildiği tarih itibariyle vergi aslı (vergi cezaları dahil)  1.000 Türk lirasının üzerinde vadesi geçmiş borcunun </a:t>
            </a:r>
            <a:r>
              <a:rPr lang="tr-TR" dirty="0"/>
              <a:t>bulunmaması gerekmektedir. </a:t>
            </a:r>
          </a:p>
          <a:p>
            <a:pPr marL="450850" indent="-277813">
              <a:spcBef>
                <a:spcPts val="1200"/>
              </a:spcBef>
            </a:pPr>
            <a:endParaRPr lang="tr-TR" i="1" dirty="0"/>
          </a:p>
          <a:p>
            <a:pPr>
              <a:spcBef>
                <a:spcPts val="1200"/>
              </a:spcBef>
            </a:pPr>
            <a:r>
              <a:rPr lang="tr-TR" i="1" dirty="0"/>
              <a:t>(Vergi aslına bağlı </a:t>
            </a:r>
            <a:r>
              <a:rPr lang="tr-TR" b="1" i="1" u="sng" dirty="0"/>
              <a:t>gecikme faizi, gecikme zammı </a:t>
            </a:r>
            <a:r>
              <a:rPr lang="tr-TR" i="1" dirty="0"/>
              <a:t>ile diğer kamu kurumlarına örneğin </a:t>
            </a:r>
            <a:r>
              <a:rPr lang="tr-TR" i="1" dirty="0" err="1"/>
              <a:t>sgk</a:t>
            </a:r>
            <a:r>
              <a:rPr lang="tr-TR" i="1" dirty="0"/>
              <a:t>, belediye gibi kurumlara olan borçlar hesaplamada dikkate alınmayacaktır.)</a:t>
            </a:r>
          </a:p>
        </p:txBody>
      </p:sp>
    </p:spTree>
    <p:extLst>
      <p:ext uri="{BB962C8B-B14F-4D97-AF65-F5344CB8AC3E}">
        <p14:creationId xmlns:p14="http://schemas.microsoft.com/office/powerpoint/2010/main" val="673865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00826" y="214290"/>
            <a:ext cx="2428892" cy="628654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183294"/>
            <a:ext cx="628654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Rectangle 2"/>
          <p:cNvSpPr txBox="1">
            <a:spLocks noChangeArrowheads="1"/>
          </p:cNvSpPr>
          <p:nvPr/>
        </p:nvSpPr>
        <p:spPr>
          <a:xfrm>
            <a:off x="391911" y="500042"/>
            <a:ext cx="5758061" cy="657489"/>
          </a:xfrm>
          <a:prstGeom prst="rect">
            <a:avLst/>
          </a:prstGeom>
        </p:spPr>
        <p:txBody>
          <a:bodyPr vert="horz" lIns="91440" tIns="45720" rIns="91440" bIns="45720" rtlCol="0" anchor="ctr">
            <a:normAutofit fontScale="92500"/>
          </a:bodyPr>
          <a:lstStyle/>
          <a:p>
            <a:pPr lvl="0" algn="ctr">
              <a:spcBef>
                <a:spcPct val="0"/>
              </a:spcBef>
              <a:defRPr/>
            </a:pPr>
            <a:r>
              <a:rPr lang="tr-TR" sz="2400" dirty="0">
                <a:latin typeface="Arial Black" pitchFamily="34" charset="0"/>
                <a:ea typeface="+mj-ea"/>
                <a:cs typeface="+mj-cs"/>
              </a:rPr>
              <a:t>Yenileme Fonunda kullanım </a:t>
            </a:r>
            <a:r>
              <a:rPr lang="tr-TR" sz="2400" dirty="0" smtClean="0">
                <a:latin typeface="Arial Black" pitchFamily="34" charset="0"/>
                <a:ea typeface="+mj-ea"/>
                <a:cs typeface="+mj-cs"/>
              </a:rPr>
              <a:t>süresi </a:t>
            </a:r>
            <a:endParaRPr lang="tr-TR" sz="2400" dirty="0">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721520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1000108"/>
            <a:ext cx="5474620" cy="5262979"/>
          </a:xfrm>
          <a:prstGeom prst="rect">
            <a:avLst/>
          </a:prstGeom>
        </p:spPr>
        <p:txBody>
          <a:bodyPr wrap="square">
            <a:spAutoFit/>
          </a:bodyPr>
          <a:lstStyle/>
          <a:p>
            <a:pPr>
              <a:buClr>
                <a:schemeClr val="tx1"/>
              </a:buClr>
              <a:buFont typeface="Wingdings" pitchFamily="2" charset="2"/>
              <a:buChar char="Ø"/>
            </a:pPr>
            <a:r>
              <a:rPr lang="tr-TR" sz="2100" b="1" dirty="0" smtClean="0"/>
              <a:t>Süre </a:t>
            </a:r>
            <a:r>
              <a:rPr lang="tr-TR" sz="2100" b="1" dirty="0"/>
              <a:t>ile ilgili birinci </a:t>
            </a:r>
            <a:r>
              <a:rPr lang="tr-TR" sz="2100" b="1" dirty="0" smtClean="0"/>
              <a:t>görüş:</a:t>
            </a:r>
            <a:endParaRPr lang="tr-TR" sz="2100" b="1" dirty="0"/>
          </a:p>
          <a:p>
            <a:pPr>
              <a:buClr>
                <a:schemeClr val="tx1"/>
              </a:buClr>
            </a:pPr>
            <a:r>
              <a:rPr lang="tr-TR" sz="2100" dirty="0" smtClean="0"/>
              <a:t>      Amortismana </a:t>
            </a:r>
            <a:r>
              <a:rPr lang="tr-TR" sz="2100" dirty="0"/>
              <a:t>tabi iktisadi kıymetin satışından elde elde edilen karın yenileme giderlerini karşılamak üzere pasifte geçici bir hesapta azami üç yıl sure ile tutulabileceği kesin hüküm olduğundan, yıl deyimi dönem kabul edilmekte, </a:t>
            </a:r>
            <a:r>
              <a:rPr lang="tr-TR" sz="2100" b="1" u="sng" dirty="0"/>
              <a:t>yenileme fonuna alınıldığı yılı başlangıç yılı sayılmaktadır.</a:t>
            </a:r>
          </a:p>
          <a:p>
            <a:pPr>
              <a:buClr>
                <a:schemeClr val="tx1"/>
              </a:buClr>
              <a:buFont typeface="Wingdings" pitchFamily="2" charset="2"/>
              <a:buChar char="Ø"/>
            </a:pPr>
            <a:endParaRPr lang="tr-TR" sz="2100" dirty="0"/>
          </a:p>
          <a:p>
            <a:pPr>
              <a:buClr>
                <a:schemeClr val="tx1"/>
              </a:buClr>
              <a:buFont typeface="Wingdings" pitchFamily="2" charset="2"/>
              <a:buChar char="Ø"/>
            </a:pPr>
            <a:r>
              <a:rPr lang="tr-TR" sz="2100" b="1" dirty="0"/>
              <a:t>Süre ile ilgili ikinci </a:t>
            </a:r>
            <a:r>
              <a:rPr lang="tr-TR" sz="2100" b="1" dirty="0" smtClean="0"/>
              <a:t>görüş</a:t>
            </a:r>
            <a:r>
              <a:rPr lang="tr-TR" sz="2100" b="1" dirty="0"/>
              <a:t>:</a:t>
            </a:r>
            <a:r>
              <a:rPr lang="tr-TR" sz="2100" b="1" dirty="0" smtClean="0"/>
              <a:t> </a:t>
            </a:r>
            <a:endParaRPr lang="tr-TR" sz="2100" b="1" dirty="0"/>
          </a:p>
          <a:p>
            <a:pPr>
              <a:buClr>
                <a:schemeClr val="tx1"/>
              </a:buClr>
            </a:pPr>
            <a:r>
              <a:rPr lang="tr-TR" sz="2100" dirty="0" smtClean="0"/>
              <a:t>    Danıştay </a:t>
            </a:r>
            <a:r>
              <a:rPr lang="tr-TR" sz="2100" dirty="0"/>
              <a:t>tarafından benimsenen ikinci görüş </a:t>
            </a:r>
            <a:r>
              <a:rPr lang="tr-TR" sz="2100" b="1" u="sng" dirty="0"/>
              <a:t>karın satışın yapıldığı yılı izleyen üçüncü yılın vergi matrahına dahil edileceği yönündedir.</a:t>
            </a:r>
          </a:p>
          <a:p>
            <a:pPr>
              <a:buClr>
                <a:schemeClr val="tx1"/>
              </a:buClr>
            </a:pPr>
            <a:r>
              <a:rPr lang="tr-TR" sz="2100" dirty="0" smtClean="0"/>
              <a:t>     Satış </a:t>
            </a:r>
            <a:r>
              <a:rPr lang="tr-TR" sz="2100" dirty="0"/>
              <a:t>karından oluşan fonun döviz veya mevduat hesaplarında tutulması sonucu elde edilen kur veya faiz geliri fona eklenmez </a:t>
            </a:r>
          </a:p>
        </p:txBody>
      </p:sp>
      <p:pic>
        <p:nvPicPr>
          <p:cNvPr id="22" name="Picture 18" descr="j0336319"/>
          <p:cNvPicPr>
            <a:picLocks noChangeAspect="1" noChangeArrowheads="1" noCrop="1"/>
          </p:cNvPicPr>
          <p:nvPr/>
        </p:nvPicPr>
        <p:blipFill>
          <a:blip r:embed="rId4" cstate="print"/>
          <a:srcRect/>
          <a:stretch>
            <a:fillRect/>
          </a:stretch>
        </p:blipFill>
        <p:spPr bwMode="auto">
          <a:xfrm>
            <a:off x="6858016" y="3214686"/>
            <a:ext cx="1428322" cy="857256"/>
          </a:xfrm>
          <a:prstGeom prst="rect">
            <a:avLst/>
          </a:prstGeom>
          <a:noFill/>
        </p:spPr>
      </p:pic>
      <p:sp>
        <p:nvSpPr>
          <p:cNvPr id="23" name="22 Slayt Numarası Yer Tutucusu"/>
          <p:cNvSpPr>
            <a:spLocks noGrp="1"/>
          </p:cNvSpPr>
          <p:nvPr>
            <p:ph type="sldNum" sz="quarter" idx="12"/>
          </p:nvPr>
        </p:nvSpPr>
        <p:spPr/>
        <p:txBody>
          <a:bodyPr/>
          <a:lstStyle/>
          <a:p>
            <a:fld id="{FA1C692C-4F2D-45F6-A9A8-8A3A8FE27806}" type="slidenum">
              <a:rPr lang="en-US" smtClean="0"/>
              <a:pPr/>
              <a:t>80</a:t>
            </a:fld>
            <a:endParaRPr lang="en-US"/>
          </a:p>
        </p:txBody>
      </p:sp>
    </p:spTree>
    <p:extLst>
      <p:ext uri="{BB962C8B-B14F-4D97-AF65-F5344CB8AC3E}">
        <p14:creationId xmlns:p14="http://schemas.microsoft.com/office/powerpoint/2010/main" val="3825775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28654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183294"/>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428596" y="571480"/>
            <a:ext cx="5758061" cy="657489"/>
          </a:xfrm>
          <a:prstGeom prst="rect">
            <a:avLst/>
          </a:prstGeom>
        </p:spPr>
        <p:txBody>
          <a:bodyPr vert="horz" lIns="91440" tIns="45720" rIns="91440" bIns="45720" rtlCol="0" anchor="ctr">
            <a:normAutofit/>
          </a:bodyPr>
          <a:lstStyle/>
          <a:p>
            <a:pPr lvl="0">
              <a:spcBef>
                <a:spcPct val="0"/>
              </a:spcBef>
              <a:defRPr/>
            </a:pPr>
            <a:r>
              <a:rPr lang="tr-TR" sz="2400" dirty="0">
                <a:latin typeface="Arial Black" pitchFamily="34" charset="0"/>
                <a:ea typeface="+mj-ea"/>
                <a:cs typeface="+mj-cs"/>
              </a:rPr>
              <a:t> </a:t>
            </a:r>
            <a:r>
              <a:rPr lang="tr-TR" sz="2400" dirty="0" smtClean="0">
                <a:latin typeface="Arial Black" pitchFamily="34" charset="0"/>
                <a:ea typeface="+mj-ea"/>
                <a:cs typeface="+mj-cs"/>
              </a:rPr>
              <a:t>  ÖRNEK</a:t>
            </a:r>
            <a:endParaRPr lang="tr-TR" sz="2400" dirty="0">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7000892"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675352" y="1277626"/>
            <a:ext cx="5392984" cy="4339650"/>
          </a:xfrm>
          <a:prstGeom prst="rect">
            <a:avLst/>
          </a:prstGeom>
        </p:spPr>
        <p:txBody>
          <a:bodyPr wrap="square">
            <a:spAutoFit/>
          </a:bodyPr>
          <a:lstStyle/>
          <a:p>
            <a:r>
              <a:rPr lang="tr-TR" sz="2400" dirty="0" smtClean="0"/>
              <a:t>* </a:t>
            </a:r>
            <a:r>
              <a:rPr lang="tr-TR" b="1" dirty="0"/>
              <a:t>Makine Satışı</a:t>
            </a:r>
          </a:p>
          <a:p>
            <a:pPr>
              <a:buNone/>
            </a:pPr>
            <a:r>
              <a:rPr lang="tr-TR" dirty="0" smtClean="0"/>
              <a:t>-----------------------------10.10.201X -----------------------------</a:t>
            </a:r>
            <a:endParaRPr lang="tr-TR" dirty="0"/>
          </a:p>
          <a:p>
            <a:pPr>
              <a:buNone/>
            </a:pPr>
            <a:r>
              <a:rPr lang="tr-TR" dirty="0"/>
              <a:t>100 Kasa                                             </a:t>
            </a:r>
            <a:r>
              <a:rPr lang="tr-TR" dirty="0" smtClean="0"/>
              <a:t>11.800</a:t>
            </a:r>
            <a:endParaRPr lang="tr-TR" dirty="0"/>
          </a:p>
          <a:p>
            <a:pPr>
              <a:buNone/>
            </a:pPr>
            <a:r>
              <a:rPr lang="tr-TR" dirty="0"/>
              <a:t>257 Birikmiş Amortismanlar              </a:t>
            </a:r>
            <a:r>
              <a:rPr lang="tr-TR" dirty="0" smtClean="0"/>
              <a:t>2.000</a:t>
            </a:r>
            <a:endParaRPr lang="tr-TR" dirty="0"/>
          </a:p>
          <a:p>
            <a:pPr>
              <a:buNone/>
            </a:pPr>
            <a:r>
              <a:rPr lang="tr-TR" dirty="0"/>
              <a:t>      253 Makine ve Teçhizat                                      </a:t>
            </a:r>
            <a:r>
              <a:rPr lang="tr-TR" dirty="0" smtClean="0"/>
              <a:t>5.000</a:t>
            </a:r>
            <a:endParaRPr lang="tr-TR" dirty="0"/>
          </a:p>
          <a:p>
            <a:pPr>
              <a:buNone/>
            </a:pPr>
            <a:r>
              <a:rPr lang="tr-TR" dirty="0"/>
              <a:t>      391 Hesaplanan KDV                                           </a:t>
            </a:r>
            <a:r>
              <a:rPr lang="tr-TR" dirty="0" smtClean="0"/>
              <a:t>1.800</a:t>
            </a:r>
            <a:endParaRPr lang="tr-TR" dirty="0"/>
          </a:p>
          <a:p>
            <a:pPr>
              <a:buNone/>
            </a:pPr>
            <a:r>
              <a:rPr lang="tr-TR" dirty="0"/>
              <a:t>      679 Diğer Olağandışı Gelir ve Karlar                 </a:t>
            </a:r>
            <a:r>
              <a:rPr lang="tr-TR" dirty="0" smtClean="0"/>
              <a:t> 7.000</a:t>
            </a:r>
            <a:endParaRPr lang="tr-TR" dirty="0"/>
          </a:p>
          <a:p>
            <a:pPr>
              <a:buNone/>
            </a:pPr>
            <a:r>
              <a:rPr lang="tr-TR" dirty="0" smtClean="0"/>
              <a:t>----------------------------------- </a:t>
            </a:r>
            <a:r>
              <a:rPr lang="tr-TR" dirty="0"/>
              <a:t>/ </a:t>
            </a:r>
            <a:r>
              <a:rPr lang="tr-TR" dirty="0" smtClean="0"/>
              <a:t>------------------------------------ </a:t>
            </a:r>
          </a:p>
          <a:p>
            <a:pPr>
              <a:buNone/>
            </a:pPr>
            <a:endParaRPr lang="tr-TR" dirty="0" smtClean="0"/>
          </a:p>
          <a:p>
            <a:pPr>
              <a:buNone/>
            </a:pPr>
            <a:r>
              <a:rPr lang="tr-TR" dirty="0" smtClean="0"/>
              <a:t>*</a:t>
            </a:r>
            <a:r>
              <a:rPr lang="tr-TR" b="1" dirty="0" smtClean="0"/>
              <a:t>Satış </a:t>
            </a:r>
            <a:r>
              <a:rPr lang="tr-TR" b="1" dirty="0"/>
              <a:t>Karının Yenileme Fonuna Devri</a:t>
            </a:r>
          </a:p>
          <a:p>
            <a:pPr>
              <a:buNone/>
            </a:pPr>
            <a:r>
              <a:rPr lang="tr-TR" dirty="0" smtClean="0"/>
              <a:t>----------------------------- </a:t>
            </a:r>
            <a:r>
              <a:rPr lang="tr-TR" dirty="0"/>
              <a:t>31/12/201X-</a:t>
            </a:r>
            <a:r>
              <a:rPr lang="tr-TR" dirty="0" smtClean="0"/>
              <a:t>---------------------------679 </a:t>
            </a:r>
            <a:r>
              <a:rPr lang="tr-TR" dirty="0"/>
              <a:t>Diğer Olağandışı Gelir ve Karlar    </a:t>
            </a:r>
            <a:r>
              <a:rPr lang="tr-TR" dirty="0" smtClean="0"/>
              <a:t>7.000</a:t>
            </a:r>
            <a:endParaRPr lang="tr-TR" dirty="0"/>
          </a:p>
          <a:p>
            <a:pPr>
              <a:buNone/>
            </a:pPr>
            <a:r>
              <a:rPr lang="tr-TR" dirty="0"/>
              <a:t>         549 Özel Fonlar                                                     </a:t>
            </a:r>
            <a:r>
              <a:rPr lang="tr-TR" dirty="0" smtClean="0"/>
              <a:t>7.000</a:t>
            </a:r>
            <a:endParaRPr lang="tr-TR" dirty="0"/>
          </a:p>
          <a:p>
            <a:pPr>
              <a:buNone/>
            </a:pPr>
            <a:r>
              <a:rPr lang="tr-TR" dirty="0"/>
              <a:t>         549 … Yenileme Fonu</a:t>
            </a:r>
          </a:p>
          <a:p>
            <a:pPr>
              <a:buNone/>
            </a:pPr>
            <a:r>
              <a:rPr lang="tr-TR" dirty="0"/>
              <a:t>---------------------------------------------- / </a:t>
            </a:r>
            <a:r>
              <a:rPr lang="tr-TR" dirty="0" smtClean="0"/>
              <a:t>-------------------------</a:t>
            </a:r>
            <a:endParaRPr lang="tr-TR"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81</a:t>
            </a:fld>
            <a:endParaRPr lang="en-US"/>
          </a:p>
        </p:txBody>
      </p:sp>
    </p:spTree>
    <p:extLst>
      <p:ext uri="{BB962C8B-B14F-4D97-AF65-F5344CB8AC3E}">
        <p14:creationId xmlns:p14="http://schemas.microsoft.com/office/powerpoint/2010/main" val="287014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nodeType="after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nodeType="after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nodeType="after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nodeType="after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nodeType="after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childTnLst>
                                </p:cTn>
                              </p:par>
                            </p:childTnLst>
                          </p:cTn>
                        </p:par>
                        <p:par>
                          <p:cTn id="32" fill="hold">
                            <p:stCondLst>
                              <p:cond delay="750"/>
                            </p:stCondLst>
                            <p:childTnLst>
                              <p:par>
                                <p:cTn id="33" presetID="1" presetClass="entr" presetSubtype="0" fill="hold" nodeType="after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par>
                          <p:cTn id="35" fill="hold">
                            <p:stCondLst>
                              <p:cond delay="750"/>
                            </p:stCondLst>
                            <p:childTnLst>
                              <p:par>
                                <p:cTn id="36" presetID="1" presetClass="entr" presetSubtype="0" fill="hold" nodeType="afterEffect">
                                  <p:stCondLst>
                                    <p:cond delay="0"/>
                                  </p:stCondLst>
                                  <p:childTnLst>
                                    <p:set>
                                      <p:cBhvr>
                                        <p:cTn id="37"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xEl>
                                              <p:pRg st="9" end="9"/>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1">
                                            <p:txEl>
                                              <p:pRg st="10" end="10"/>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1">
                                            <p:txEl>
                                              <p:pRg st="11" end="11"/>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21">
                                            <p:txEl>
                                              <p:pRg st="12" end="12"/>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429356" y="214290"/>
            <a:ext cx="2500362"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28654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Rectangle 2"/>
          <p:cNvSpPr txBox="1">
            <a:spLocks noChangeArrowheads="1"/>
          </p:cNvSpPr>
          <p:nvPr/>
        </p:nvSpPr>
        <p:spPr>
          <a:xfrm>
            <a:off x="391911" y="500042"/>
            <a:ext cx="5758061" cy="657489"/>
          </a:xfrm>
          <a:prstGeom prst="rect">
            <a:avLst/>
          </a:prstGeom>
        </p:spPr>
        <p:txBody>
          <a:bodyPr vert="horz" lIns="91440" tIns="45720" rIns="91440" bIns="45720" rtlCol="0" anchor="ctr">
            <a:normAutofit/>
          </a:bodyPr>
          <a:lstStyle/>
          <a:p>
            <a:pPr lvl="0">
              <a:spcBef>
                <a:spcPct val="0"/>
              </a:spcBef>
              <a:defRPr/>
            </a:pPr>
            <a:r>
              <a:rPr lang="tr-TR" sz="2400" dirty="0">
                <a:latin typeface="Arial Black" pitchFamily="34" charset="0"/>
                <a:ea typeface="+mj-ea"/>
                <a:cs typeface="+mj-cs"/>
              </a:rPr>
              <a:t> </a:t>
            </a:r>
            <a:r>
              <a:rPr lang="tr-TR" sz="2400" dirty="0" smtClean="0">
                <a:latin typeface="Arial Black" pitchFamily="34" charset="0"/>
                <a:ea typeface="+mj-ea"/>
                <a:cs typeface="+mj-cs"/>
              </a:rPr>
              <a:t>  ÖRNEK</a:t>
            </a:r>
            <a:endParaRPr lang="tr-TR" sz="2400" dirty="0">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7000892" y="78579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785786" y="4000504"/>
            <a:ext cx="5392984" cy="1569660"/>
          </a:xfrm>
          <a:prstGeom prst="rect">
            <a:avLst/>
          </a:prstGeom>
        </p:spPr>
        <p:txBody>
          <a:bodyPr wrap="square">
            <a:spAutoFit/>
          </a:bodyPr>
          <a:lstStyle/>
          <a:p>
            <a:r>
              <a:rPr lang="tr-TR" sz="2400" dirty="0" smtClean="0"/>
              <a:t>* </a:t>
            </a:r>
            <a:r>
              <a:rPr lang="tr-TR" b="1" dirty="0"/>
              <a:t>Yeni Makinenin amortismanı</a:t>
            </a:r>
          </a:p>
          <a:p>
            <a:r>
              <a:rPr lang="tr-TR" b="1" dirty="0" smtClean="0"/>
              <a:t>---------------------------------------/----------------------------------</a:t>
            </a:r>
            <a:endParaRPr lang="tr-TR" b="1" dirty="0"/>
          </a:p>
          <a:p>
            <a:r>
              <a:rPr lang="tr-TR" b="1" dirty="0"/>
              <a:t>549 ÖZEL FONLAR			</a:t>
            </a:r>
            <a:r>
              <a:rPr lang="tr-TR" b="1" dirty="0" smtClean="0"/>
              <a:t>1.400</a:t>
            </a:r>
            <a:r>
              <a:rPr lang="tr-TR" b="1" dirty="0"/>
              <a:t>	</a:t>
            </a:r>
          </a:p>
          <a:p>
            <a:r>
              <a:rPr lang="tr-TR" b="1" dirty="0"/>
              <a:t>                    </a:t>
            </a:r>
            <a:r>
              <a:rPr lang="tr-TR" b="1" dirty="0" smtClean="0"/>
              <a:t>257 </a:t>
            </a:r>
            <a:r>
              <a:rPr lang="tr-TR" b="1" dirty="0"/>
              <a:t>BİRİKMİŞ AMORTİSMAN	</a:t>
            </a:r>
            <a:r>
              <a:rPr lang="tr-TR" b="1" dirty="0" smtClean="0"/>
              <a:t>1.400</a:t>
            </a:r>
            <a:endParaRPr lang="tr-TR" b="1" dirty="0"/>
          </a:p>
          <a:p>
            <a:r>
              <a:rPr lang="tr-TR" b="1" dirty="0" smtClean="0"/>
              <a:t>--------------------------------------/----------------------------------</a:t>
            </a:r>
            <a:endParaRPr lang="tr-TR" b="1" dirty="0"/>
          </a:p>
        </p:txBody>
      </p:sp>
      <p:sp>
        <p:nvSpPr>
          <p:cNvPr id="22" name="21 Dikdörtgen"/>
          <p:cNvSpPr/>
          <p:nvPr/>
        </p:nvSpPr>
        <p:spPr>
          <a:xfrm>
            <a:off x="785786" y="1500174"/>
            <a:ext cx="5392984" cy="1569660"/>
          </a:xfrm>
          <a:prstGeom prst="rect">
            <a:avLst/>
          </a:prstGeom>
        </p:spPr>
        <p:txBody>
          <a:bodyPr wrap="square">
            <a:spAutoFit/>
          </a:bodyPr>
          <a:lstStyle/>
          <a:p>
            <a:r>
              <a:rPr lang="tr-TR" sz="2400" dirty="0" smtClean="0"/>
              <a:t>* </a:t>
            </a:r>
            <a:r>
              <a:rPr lang="tr-TR" b="1" dirty="0"/>
              <a:t>Yeni Makinenin </a:t>
            </a:r>
            <a:r>
              <a:rPr lang="tr-TR" b="1" dirty="0" smtClean="0"/>
              <a:t>alım kaydı</a:t>
            </a:r>
            <a:endParaRPr lang="tr-TR" b="1" dirty="0"/>
          </a:p>
          <a:p>
            <a:r>
              <a:rPr lang="tr-TR" b="1" dirty="0" smtClean="0"/>
              <a:t>---------------------------------------/----------------------------------</a:t>
            </a:r>
            <a:endParaRPr lang="tr-TR" b="1" dirty="0"/>
          </a:p>
          <a:p>
            <a:r>
              <a:rPr lang="tr-TR" b="1" dirty="0" smtClean="0"/>
              <a:t>253 MAKİNE TESİS VE CİHAZLAR</a:t>
            </a:r>
            <a:r>
              <a:rPr lang="tr-TR" b="1" dirty="0"/>
              <a:t> </a:t>
            </a:r>
            <a:r>
              <a:rPr lang="tr-TR" b="1" dirty="0" smtClean="0"/>
              <a:t>             7.000</a:t>
            </a:r>
            <a:r>
              <a:rPr lang="tr-TR" b="1" dirty="0"/>
              <a:t>	</a:t>
            </a:r>
          </a:p>
          <a:p>
            <a:r>
              <a:rPr lang="tr-TR" b="1" dirty="0" smtClean="0"/>
              <a:t>                  102 BANKALAR   			7.000</a:t>
            </a:r>
            <a:endParaRPr lang="tr-TR" b="1" dirty="0"/>
          </a:p>
          <a:p>
            <a:r>
              <a:rPr lang="tr-TR" b="1" dirty="0" smtClean="0"/>
              <a:t>--------------------------------------/----------------------------------</a:t>
            </a:r>
            <a:endParaRPr lang="tr-TR" b="1" dirty="0"/>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82</a:t>
            </a:fld>
            <a:endParaRPr lang="en-US"/>
          </a:p>
        </p:txBody>
      </p:sp>
    </p:spTree>
    <p:extLst>
      <p:ext uri="{BB962C8B-B14F-4D97-AF65-F5344CB8AC3E}">
        <p14:creationId xmlns:p14="http://schemas.microsoft.com/office/powerpoint/2010/main" val="741154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286644" y="214290"/>
            <a:ext cx="1643074" cy="628654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183294"/>
            <a:ext cx="7072362" cy="6317540"/>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9" name="Rectangle 2"/>
          <p:cNvSpPr txBox="1">
            <a:spLocks noChangeArrowheads="1"/>
          </p:cNvSpPr>
          <p:nvPr/>
        </p:nvSpPr>
        <p:spPr>
          <a:xfrm>
            <a:off x="857224" y="571480"/>
            <a:ext cx="5758061" cy="714380"/>
          </a:xfrm>
          <a:prstGeom prst="rect">
            <a:avLst/>
          </a:prstGeom>
        </p:spPr>
        <p:txBody>
          <a:bodyPr vert="horz" lIns="91440" tIns="45720" rIns="91440" bIns="45720" rtlCol="0" anchor="ctr">
            <a:normAutofit/>
          </a:bodyPr>
          <a:lstStyle/>
          <a:p>
            <a:r>
              <a:rPr lang="tr-TR" sz="2400" b="1" dirty="0" smtClean="0"/>
              <a:t>Gider Tahakkukları</a:t>
            </a:r>
            <a:endParaRPr lang="tr-TR" sz="2400" dirty="0">
              <a:latin typeface="Arial Black" pitchFamily="34" charset="0"/>
            </a:endParaRPr>
          </a:p>
        </p:txBody>
      </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1214422"/>
            <a:ext cx="6500858" cy="2062103"/>
          </a:xfrm>
          <a:prstGeom prst="rect">
            <a:avLst/>
          </a:prstGeom>
        </p:spPr>
        <p:txBody>
          <a:bodyPr wrap="square">
            <a:spAutoFit/>
          </a:bodyPr>
          <a:lstStyle/>
          <a:p>
            <a:r>
              <a:rPr lang="tr-TR" sz="2800" b="1" kern="0" dirty="0" smtClean="0">
                <a:solidFill>
                  <a:srgbClr val="000000"/>
                </a:solidFill>
                <a:latin typeface="Arial"/>
              </a:rPr>
              <a:t> </a:t>
            </a:r>
            <a:r>
              <a:rPr lang="tr-TR" sz="2000" b="1" u="sng" dirty="0" smtClean="0"/>
              <a:t>Kira, sigorta primi vb</a:t>
            </a:r>
            <a:r>
              <a:rPr lang="tr-TR" sz="2000" dirty="0" smtClean="0"/>
              <a:t>. gibi gelecek aylara yada yıllara ilişkin olarak şimdiden peşin olarak ödenen giderlerin dönemsellik ilkesi gereğince cari yıla ait olan kısmının tespit edilerek geri kalan kısmının giderler arasından çıkarılması (yada aktifleştirilmiş ödemenin cari yıla isabet eden kısmının giderlere atılması) gerekmektedir.</a:t>
            </a:r>
            <a:endParaRPr lang="tr-TR" sz="2000" b="1" kern="0" dirty="0">
              <a:solidFill>
                <a:srgbClr val="000000"/>
              </a:solidFill>
              <a:latin typeface="Arial"/>
            </a:endParaRPr>
          </a:p>
        </p:txBody>
      </p:sp>
      <p:sp>
        <p:nvSpPr>
          <p:cNvPr id="22" name="21 Dikdörtgen"/>
          <p:cNvSpPr/>
          <p:nvPr/>
        </p:nvSpPr>
        <p:spPr>
          <a:xfrm>
            <a:off x="714348" y="3429000"/>
            <a:ext cx="6357982" cy="2308324"/>
          </a:xfrm>
          <a:prstGeom prst="rect">
            <a:avLst/>
          </a:prstGeom>
        </p:spPr>
        <p:txBody>
          <a:bodyPr wrap="square">
            <a:spAutoFit/>
          </a:bodyPr>
          <a:lstStyle/>
          <a:p>
            <a:pPr>
              <a:lnSpc>
                <a:spcPct val="80000"/>
              </a:lnSpc>
              <a:buFont typeface="Wingdings" pitchFamily="2" charset="2"/>
              <a:buNone/>
            </a:pPr>
            <a:r>
              <a:rPr lang="tr-TR" b="1" dirty="0" smtClean="0"/>
              <a:t>Örnek :01/12/201X Tarihinde iki yıllığına kiralanmış iş yeri için aylığı 1.000.- TL olarak iki yıllık kira peşin olarak ödenmiştir.</a:t>
            </a:r>
          </a:p>
          <a:p>
            <a:pPr>
              <a:lnSpc>
                <a:spcPct val="80000"/>
              </a:lnSpc>
              <a:buFont typeface="Wingdings" pitchFamily="2" charset="2"/>
              <a:buNone/>
            </a:pPr>
            <a:endParaRPr lang="tr-TR" b="1" dirty="0" smtClean="0"/>
          </a:p>
          <a:p>
            <a:pPr>
              <a:lnSpc>
                <a:spcPct val="80000"/>
              </a:lnSpc>
              <a:buFont typeface="Wingdings" pitchFamily="2" charset="2"/>
              <a:buNone/>
            </a:pPr>
            <a:r>
              <a:rPr lang="tr-TR" b="1" dirty="0" smtClean="0"/>
              <a:t>--------------------------------01/12/201X---------------------------------------</a:t>
            </a:r>
          </a:p>
          <a:p>
            <a:pPr>
              <a:lnSpc>
                <a:spcPct val="80000"/>
              </a:lnSpc>
              <a:buFont typeface="Wingdings" pitchFamily="2" charset="2"/>
              <a:buNone/>
            </a:pPr>
            <a:r>
              <a:rPr lang="tr-TR" b="1" dirty="0" smtClean="0"/>
              <a:t>770 GENEL YÖNETİM GİDERLERİ                 1.000.-                       </a:t>
            </a:r>
          </a:p>
          <a:p>
            <a:pPr>
              <a:lnSpc>
                <a:spcPct val="80000"/>
              </a:lnSpc>
              <a:buFont typeface="Wingdings" pitchFamily="2" charset="2"/>
              <a:buNone/>
            </a:pPr>
            <a:r>
              <a:rPr lang="tr-TR" b="1" dirty="0" smtClean="0"/>
              <a:t>180 GELECEK AYLARA AİT GİDERLER         12.000.-    </a:t>
            </a:r>
          </a:p>
          <a:p>
            <a:pPr>
              <a:lnSpc>
                <a:spcPct val="80000"/>
              </a:lnSpc>
              <a:buFont typeface="Wingdings" pitchFamily="2" charset="2"/>
              <a:buNone/>
            </a:pPr>
            <a:r>
              <a:rPr lang="tr-TR" b="1" dirty="0" smtClean="0"/>
              <a:t>280 GELECEK YILARAAİT GİDERLER           11.000.-</a:t>
            </a:r>
          </a:p>
          <a:p>
            <a:pPr>
              <a:lnSpc>
                <a:spcPct val="80000"/>
              </a:lnSpc>
              <a:buFont typeface="Wingdings" pitchFamily="2" charset="2"/>
              <a:buNone/>
            </a:pPr>
            <a:r>
              <a:rPr lang="tr-TR" b="1" dirty="0" smtClean="0"/>
              <a:t>             102 BANKA                                                                   24.000.-</a:t>
            </a:r>
          </a:p>
          <a:p>
            <a:pPr>
              <a:lnSpc>
                <a:spcPct val="80000"/>
              </a:lnSpc>
              <a:buFont typeface="Wingdings" pitchFamily="2" charset="2"/>
              <a:buNone/>
            </a:pPr>
            <a:r>
              <a:rPr lang="tr-TR" b="1" dirty="0" smtClean="0"/>
              <a:t>-----------------------------------------------------------------------------------------</a:t>
            </a:r>
            <a:r>
              <a:rPr lang="tr-TR" sz="1600" dirty="0" smtClean="0"/>
              <a:t>                </a:t>
            </a:r>
            <a:endParaRPr lang="tr-TR" sz="1600" dirty="0"/>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83</a:t>
            </a:fld>
            <a:endParaRPr lang="en-US"/>
          </a:p>
        </p:txBody>
      </p:sp>
    </p:spTree>
    <p:extLst>
      <p:ext uri="{BB962C8B-B14F-4D97-AF65-F5344CB8AC3E}">
        <p14:creationId xmlns:p14="http://schemas.microsoft.com/office/powerpoint/2010/main" val="3202431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Effect transition="in" filter="wipe(left)">
                                      <p:cBhvr>
                                        <p:cTn id="24" dur="500"/>
                                        <p:tgtEl>
                                          <p:spTgt spid="22">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left)">
                                      <p:cBhvr>
                                        <p:cTn id="27" dur="500"/>
                                        <p:tgtEl>
                                          <p:spTgt spid="22">
                                            <p:txEl>
                                              <p:pRg st="3" end="3"/>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wipe(left)">
                                      <p:cBhvr>
                                        <p:cTn id="30" dur="500"/>
                                        <p:tgtEl>
                                          <p:spTgt spid="22">
                                            <p:txEl>
                                              <p:pRg st="4" end="4"/>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xEl>
                                              <p:pRg st="5" end="5"/>
                                            </p:txEl>
                                          </p:spTgt>
                                        </p:tgtEl>
                                        <p:attrNameLst>
                                          <p:attrName>style.visibility</p:attrName>
                                        </p:attrNameLst>
                                      </p:cBhvr>
                                      <p:to>
                                        <p:strVal val="visible"/>
                                      </p:to>
                                    </p:set>
                                    <p:animEffect transition="in" filter="wipe(left)">
                                      <p:cBhvr>
                                        <p:cTn id="33" dur="500"/>
                                        <p:tgtEl>
                                          <p:spTgt spid="22">
                                            <p:txEl>
                                              <p:pRg st="5" end="5"/>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wipe(left)">
                                      <p:cBhvr>
                                        <p:cTn id="36" dur="500"/>
                                        <p:tgtEl>
                                          <p:spTgt spid="22">
                                            <p:txEl>
                                              <p:pRg st="6" end="6"/>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2">
                                            <p:txEl>
                                              <p:pRg st="7" end="7"/>
                                            </p:txEl>
                                          </p:spTgt>
                                        </p:tgtEl>
                                        <p:attrNameLst>
                                          <p:attrName>style.visibility</p:attrName>
                                        </p:attrNameLst>
                                      </p:cBhvr>
                                      <p:to>
                                        <p:strVal val="visible"/>
                                      </p:to>
                                    </p:set>
                                    <p:animEffect transition="in" filter="wipe(left)">
                                      <p:cBhvr>
                                        <p:cTn id="39"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215074" y="214290"/>
            <a:ext cx="2714644"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43" name="TextBox 142"/>
            <p:cNvSpPr txBox="1"/>
            <p:nvPr/>
          </p:nvSpPr>
          <p:spPr>
            <a:xfrm>
              <a:off x="5181600" y="2667000"/>
              <a:ext cx="1676400" cy="369332"/>
            </a:xfrm>
            <a:prstGeom prst="rect">
              <a:avLst/>
            </a:prstGeom>
            <a:noFill/>
          </p:spPr>
          <p:txBody>
            <a:bodyPr wrap="square" rtlCol="0">
              <a:spAutoFit/>
            </a:bodyPr>
            <a:lstStyle/>
            <a:p>
              <a:pPr algn="ctr" defTabSz="914400" rtl="1">
                <a:buNone/>
              </a:pPr>
              <a:r>
                <a:rPr lang="tr-TR" sz="1800" b="0" i="0">
                  <a:latin typeface="Vivaldi"/>
                  <a:ea typeface="+mn-ea"/>
                  <a:cs typeface="+mn-cs"/>
                </a:rPr>
                <a:t>Giriş</a:t>
              </a:r>
            </a:p>
          </p:txBody>
        </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00079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24" name="23 Oval"/>
          <p:cNvSpPr/>
          <p:nvPr/>
        </p:nvSpPr>
        <p:spPr>
          <a:xfrm>
            <a:off x="7072330" y="2214554"/>
            <a:ext cx="714380" cy="571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2"/>
          <p:cNvSpPr txBox="1">
            <a:spLocks noChangeArrowheads="1"/>
          </p:cNvSpPr>
          <p:nvPr/>
        </p:nvSpPr>
        <p:spPr>
          <a:xfrm>
            <a:off x="928662" y="1357298"/>
            <a:ext cx="4719642" cy="900098"/>
          </a:xfrm>
          <a:prstGeom prst="rect">
            <a:avLst/>
          </a:prstGeom>
        </p:spPr>
        <p:txBody>
          <a:bodyPr vert="horz" lIns="91440" tIns="45720" rIns="91440" bIns="45720" rtlCol="0" anchor="ctr">
            <a:normAutofit/>
          </a:bodyPr>
          <a:lstStyle/>
          <a:p>
            <a:pPr lvl="0" algn="ctr">
              <a:spcBef>
                <a:spcPct val="0"/>
              </a:spcBef>
              <a:defRPr/>
            </a:pPr>
            <a:r>
              <a:rPr lang="tr-TR" sz="2800" b="1" dirty="0" smtClean="0">
                <a:solidFill>
                  <a:srgbClr val="000000"/>
                </a:solidFill>
              </a:rPr>
              <a:t>VERGİ MATRAHININ TESPİTİ</a:t>
            </a:r>
            <a:endParaRPr kumimoji="0" lang="tr-TR" sz="2800" b="0" i="0" strike="noStrike" kern="1200" cap="none" spc="0" normalizeH="0" baseline="0" noProof="0" dirty="0">
              <a:ln>
                <a:noFill/>
              </a:ln>
              <a:solidFill>
                <a:schemeClr val="tx1"/>
              </a:solidFill>
              <a:effectLst/>
              <a:uLnTx/>
              <a:uFillTx/>
              <a:latin typeface="Arial Black" pitchFamily="34" charset="0"/>
              <a:ea typeface="+mj-ea"/>
              <a:cs typeface="+mj-cs"/>
            </a:endParaRPr>
          </a:p>
        </p:txBody>
      </p:sp>
      <p:pic>
        <p:nvPicPr>
          <p:cNvPr id="20" name="Picture 4" descr="ismmmo"/>
          <p:cNvPicPr>
            <a:picLocks noChangeAspect="1" noChangeArrowheads="1"/>
          </p:cNvPicPr>
          <p:nvPr/>
        </p:nvPicPr>
        <p:blipFill>
          <a:blip r:embed="rId3" cstate="print"/>
          <a:srcRect/>
          <a:stretch>
            <a:fillRect/>
          </a:stretch>
        </p:blipFill>
        <p:spPr bwMode="auto">
          <a:xfrm>
            <a:off x="6929454"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Dikdörtgen"/>
          <p:cNvSpPr/>
          <p:nvPr/>
        </p:nvSpPr>
        <p:spPr>
          <a:xfrm>
            <a:off x="571472" y="2214554"/>
            <a:ext cx="5572164" cy="1865126"/>
          </a:xfrm>
          <a:prstGeom prst="rect">
            <a:avLst/>
          </a:prstGeom>
        </p:spPr>
        <p:txBody>
          <a:bodyPr wrap="square">
            <a:spAutoFit/>
          </a:bodyPr>
          <a:lstStyle/>
          <a:p>
            <a:pPr>
              <a:lnSpc>
                <a:spcPct val="80000"/>
              </a:lnSpc>
            </a:pPr>
            <a:r>
              <a:rPr lang="tr-TR" sz="2000" b="1" dirty="0" smtClean="0"/>
              <a:t>690 DÖNEM TİCARİ KAR VEYA ZARARI       +(-) XXXX</a:t>
            </a:r>
          </a:p>
          <a:p>
            <a:pPr>
              <a:lnSpc>
                <a:spcPct val="80000"/>
              </a:lnSpc>
            </a:pPr>
            <a:endParaRPr lang="tr-TR" sz="2000" b="1" dirty="0" smtClean="0"/>
          </a:p>
          <a:p>
            <a:pPr>
              <a:lnSpc>
                <a:spcPct val="80000"/>
              </a:lnSpc>
            </a:pPr>
            <a:r>
              <a:rPr lang="tr-TR" sz="2000" b="1" dirty="0" smtClean="0"/>
              <a:t>Matraha İlave Edilecek Unsurlar(KKEG vb.)	+   XXX</a:t>
            </a:r>
          </a:p>
          <a:p>
            <a:pPr>
              <a:lnSpc>
                <a:spcPct val="80000"/>
              </a:lnSpc>
            </a:pPr>
            <a:endParaRPr lang="tr-TR" sz="2000" b="1" dirty="0" smtClean="0"/>
          </a:p>
          <a:p>
            <a:pPr>
              <a:lnSpc>
                <a:spcPct val="80000"/>
              </a:lnSpc>
            </a:pPr>
            <a:r>
              <a:rPr lang="tr-TR" sz="2000" b="1" dirty="0" smtClean="0"/>
              <a:t>Matrahtan İndirilecek Unsurlar	               (-)  XXX</a:t>
            </a:r>
          </a:p>
          <a:p>
            <a:pPr>
              <a:lnSpc>
                <a:spcPct val="80000"/>
              </a:lnSpc>
            </a:pPr>
            <a:endParaRPr lang="tr-TR" sz="2000" b="1" dirty="0" smtClean="0"/>
          </a:p>
          <a:p>
            <a:pPr>
              <a:lnSpc>
                <a:spcPct val="80000"/>
              </a:lnSpc>
            </a:pPr>
            <a:r>
              <a:rPr lang="tr-TR" sz="2000" b="1" u="sng" dirty="0" smtClean="0"/>
              <a:t>MALİ KAR VEYA ZARAR</a:t>
            </a:r>
            <a:r>
              <a:rPr lang="tr-TR" sz="2400" b="1" dirty="0" smtClean="0"/>
              <a:t>		</a:t>
            </a:r>
          </a:p>
        </p:txBody>
      </p:sp>
      <p:sp>
        <p:nvSpPr>
          <p:cNvPr id="27" name="26 Yuvarlatılmış Dikdörtgen"/>
          <p:cNvSpPr/>
          <p:nvPr/>
        </p:nvSpPr>
        <p:spPr>
          <a:xfrm>
            <a:off x="6572264" y="3643314"/>
            <a:ext cx="1785950" cy="7858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VUK  md. 186 </a:t>
            </a:r>
            <a:endParaRPr lang="tr-TR" dirty="0"/>
          </a:p>
        </p:txBody>
      </p:sp>
      <p:sp>
        <p:nvSpPr>
          <p:cNvPr id="25" name="24 Yuvarlatılmış Dikdörtgen"/>
          <p:cNvSpPr/>
          <p:nvPr/>
        </p:nvSpPr>
        <p:spPr>
          <a:xfrm>
            <a:off x="571472" y="357166"/>
            <a:ext cx="5643602"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84</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animBg="1"/>
      <p:bldP spid="2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4" y="214290"/>
            <a:ext cx="2071703" cy="6357982"/>
            <a:chOff x="4571997" y="1371600"/>
            <a:chExt cx="3044955" cy="4114800"/>
          </a:xfrm>
        </p:grpSpPr>
        <p:grpSp>
          <p:nvGrpSpPr>
            <p:cNvPr id="3" name="Inside-right"/>
            <p:cNvGrpSpPr/>
            <p:nvPr/>
          </p:nvGrpSpPr>
          <p:grpSpPr>
            <a:xfrm rot="10800000">
              <a:off x="4571997" y="1371600"/>
              <a:ext cx="3044955" cy="4114800"/>
              <a:chOff x="1527048" y="1371600"/>
              <a:chExt cx="3044955"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2" y="1464068"/>
                <a:ext cx="2729961" cy="394460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13119"/>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85786" y="2071678"/>
            <a:ext cx="6030416" cy="1754326"/>
          </a:xfrm>
          <a:prstGeom prst="rect">
            <a:avLst/>
          </a:prstGeom>
        </p:spPr>
        <p:txBody>
          <a:bodyPr wrap="square">
            <a:spAutoFit/>
          </a:bodyPr>
          <a:lstStyle/>
          <a:p>
            <a:pPr algn="ctr"/>
            <a:r>
              <a:rPr lang="tr-TR" sz="5400" b="1" dirty="0" smtClean="0"/>
              <a:t>TİCARİ KÂRDAN MALİ KÂRA GEÇİŞ</a:t>
            </a:r>
            <a:endParaRPr lang="tr-TR" sz="5400" dirty="0"/>
          </a:p>
        </p:txBody>
      </p:sp>
      <p:sp>
        <p:nvSpPr>
          <p:cNvPr id="18" name="17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85</a:t>
            </a:fld>
            <a:endParaRPr lang="en-US"/>
          </a:p>
        </p:txBody>
      </p:sp>
    </p:spTree>
    <p:extLst>
      <p:ext uri="{BB962C8B-B14F-4D97-AF65-F5344CB8AC3E}">
        <p14:creationId xmlns:p14="http://schemas.microsoft.com/office/powerpoint/2010/main" val="257335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3" y="1449324"/>
                <a:ext cx="27299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1"/>
            <a:ext cx="6715172" cy="6357982"/>
            <a:chOff x="1550329" y="1453896"/>
            <a:chExt cx="3044952" cy="4114800"/>
          </a:xfrm>
        </p:grpSpPr>
        <p:sp>
          <p:nvSpPr>
            <p:cNvPr id="103" name="Rounded Rectangle 102"/>
            <p:cNvSpPr/>
            <p:nvPr/>
          </p:nvSpPr>
          <p:spPr>
            <a:xfrm>
              <a:off x="1550329" y="1453896"/>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712295" y="1546363"/>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7" name="Dikdörtgen 6"/>
          <p:cNvSpPr/>
          <p:nvPr/>
        </p:nvSpPr>
        <p:spPr>
          <a:xfrm>
            <a:off x="785786" y="1071546"/>
            <a:ext cx="6137730" cy="4585871"/>
          </a:xfrm>
          <a:prstGeom prst="rect">
            <a:avLst/>
          </a:prstGeom>
        </p:spPr>
        <p:txBody>
          <a:bodyPr wrap="square">
            <a:spAutoFit/>
          </a:bodyPr>
          <a:lstStyle/>
          <a:p>
            <a:pPr algn="ctr"/>
            <a:r>
              <a:rPr lang="tr-TR" sz="2400" b="1" dirty="0" smtClean="0"/>
              <a:t>Kanunen </a:t>
            </a:r>
            <a:r>
              <a:rPr lang="tr-TR" sz="2400" b="1" dirty="0"/>
              <a:t>Kabul Edilmeyen Gider (K.K.E.G.) Kavramı</a:t>
            </a:r>
            <a:endParaRPr lang="tr-TR" sz="2400" dirty="0"/>
          </a:p>
          <a:p>
            <a:pPr algn="just"/>
            <a:r>
              <a:rPr lang="tr-TR" sz="2400" dirty="0"/>
              <a:t> </a:t>
            </a:r>
            <a:r>
              <a:rPr lang="tr-TR" sz="2200" dirty="0" smtClean="0"/>
              <a:t>İşletmelerin </a:t>
            </a:r>
            <a:r>
              <a:rPr lang="tr-TR" sz="2200" dirty="0"/>
              <a:t>faaliyetiyle ilgili olduğu veya doğrudan işletme tarafından çeşitli nedenlerle yapıldığı halde vergi mevzuatı gereğince vergi matrahının tespitinde, </a:t>
            </a:r>
            <a:r>
              <a:rPr lang="tr-TR" sz="2200" b="1" u="sng" dirty="0"/>
              <a:t>matrahtan indirim konu yapılamasına izin verilmeyen giderlerdir.</a:t>
            </a:r>
          </a:p>
          <a:p>
            <a:pPr algn="just"/>
            <a:r>
              <a:rPr lang="tr-TR" sz="2200" dirty="0"/>
              <a:t> </a:t>
            </a:r>
            <a:r>
              <a:rPr lang="tr-TR" sz="2200" dirty="0" smtClean="0"/>
              <a:t>Örneğin </a:t>
            </a:r>
            <a:r>
              <a:rPr lang="tr-TR" sz="2200" dirty="0"/>
              <a:t>işletmeye ait </a:t>
            </a:r>
            <a:r>
              <a:rPr lang="tr-TR" sz="2200" b="1" u="sng" dirty="0"/>
              <a:t>vergi borcunun </a:t>
            </a:r>
            <a:r>
              <a:rPr lang="tr-TR" sz="2200" dirty="0"/>
              <a:t>geç ödenmesi nedeniyle oluşan </a:t>
            </a:r>
            <a:r>
              <a:rPr lang="tr-TR" sz="2200" b="1" u="sng" dirty="0"/>
              <a:t>gecikme faizi gideri </a:t>
            </a:r>
            <a:r>
              <a:rPr lang="tr-TR" sz="2200" dirty="0"/>
              <a:t>işletme faaliyeti ile ilgili olduğu halde 6183 sayılı Kanun uyarınca K.K.E.G.’</a:t>
            </a:r>
            <a:r>
              <a:rPr lang="tr-TR" sz="2200" dirty="0" err="1"/>
              <a:t>dir</a:t>
            </a:r>
            <a:r>
              <a:rPr lang="tr-TR" sz="2200" dirty="0"/>
              <a:t>. İşletme tarafından yapılan </a:t>
            </a:r>
            <a:r>
              <a:rPr lang="tr-TR" sz="2200" b="1" u="sng" dirty="0"/>
              <a:t>bazı bağışlar da, bağış yapmak</a:t>
            </a:r>
            <a:r>
              <a:rPr lang="tr-TR" sz="2200" dirty="0"/>
              <a:t> işletme </a:t>
            </a:r>
            <a:r>
              <a:rPr lang="tr-TR" sz="2200" b="1" u="sng" dirty="0"/>
              <a:t>tüzel kişiliğinin bir tasarrufu</a:t>
            </a:r>
            <a:r>
              <a:rPr lang="tr-TR" sz="2200" dirty="0"/>
              <a:t> olduğu halde K.K.E.G.’</a:t>
            </a:r>
            <a:r>
              <a:rPr lang="tr-TR" sz="2200" dirty="0" err="1"/>
              <a:t>dir</a:t>
            </a:r>
            <a:r>
              <a:rPr lang="tr-TR" sz="2200" dirty="0" smtClean="0"/>
              <a:t>.</a:t>
            </a:r>
            <a:endParaRPr lang="tr-TR" sz="2200"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714348"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86</a:t>
            </a:fld>
            <a:endParaRPr lang="en-US"/>
          </a:p>
        </p:txBody>
      </p:sp>
    </p:spTree>
    <p:extLst>
      <p:ext uri="{BB962C8B-B14F-4D97-AF65-F5344CB8AC3E}">
        <p14:creationId xmlns:p14="http://schemas.microsoft.com/office/powerpoint/2010/main" val="3158940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72396"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827584" y="857233"/>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714348" y="1571612"/>
            <a:ext cx="5974759" cy="4524315"/>
          </a:xfrm>
          <a:prstGeom prst="rect">
            <a:avLst/>
          </a:prstGeom>
        </p:spPr>
        <p:txBody>
          <a:bodyPr wrap="square">
            <a:spAutoFit/>
          </a:bodyPr>
          <a:lstStyle/>
          <a:p>
            <a:pPr algn="ctr"/>
            <a:r>
              <a:rPr lang="tr-TR" sz="2400" b="1" dirty="0" smtClean="0"/>
              <a:t>Kanunen </a:t>
            </a:r>
            <a:r>
              <a:rPr lang="tr-TR" sz="2400" b="1" dirty="0"/>
              <a:t>Kabul Edilmeyen Gider (K.K.E.G.) Kavramı</a:t>
            </a:r>
            <a:endParaRPr lang="tr-TR" sz="2400" dirty="0"/>
          </a:p>
          <a:p>
            <a:r>
              <a:rPr lang="tr-TR" sz="2400" dirty="0"/>
              <a:t> </a:t>
            </a:r>
            <a:r>
              <a:rPr lang="tr-TR" sz="2400" dirty="0" smtClean="0"/>
              <a:t>Bu </a:t>
            </a:r>
            <a:r>
              <a:rPr lang="tr-TR" sz="2400" dirty="0"/>
              <a:t>giderlerin </a:t>
            </a:r>
            <a:r>
              <a:rPr lang="tr-TR" sz="2400" b="1" u="sng" dirty="0"/>
              <a:t>işletmenin faaliyet konusu ile ilgisi olmayan ve işletme tüzel kişiliğinin kararı olmayan bir takım harcamalarla karıştırılmaması gerekir. </a:t>
            </a:r>
            <a:endParaRPr lang="tr-TR" sz="2400" b="1" u="sng" dirty="0" smtClean="0"/>
          </a:p>
          <a:p>
            <a:pPr algn="just"/>
            <a:r>
              <a:rPr lang="tr-TR" sz="2400" dirty="0" smtClean="0"/>
              <a:t>Örneğin </a:t>
            </a:r>
            <a:r>
              <a:rPr lang="tr-TR" sz="2400" dirty="0"/>
              <a:t>işletme sahibinin </a:t>
            </a:r>
            <a:r>
              <a:rPr lang="tr-TR" sz="2400" b="1" u="sng" dirty="0"/>
              <a:t>işletmede çalışmayan eşinin arabasının giderleri </a:t>
            </a:r>
            <a:r>
              <a:rPr lang="tr-TR" sz="2400" dirty="0"/>
              <a:t>K.K.E.G. değildir. O harcama esasen işletme sahibinin işletmeden çektiği değerdir. K.K.E.G. değil, </a:t>
            </a:r>
            <a:r>
              <a:rPr lang="tr-TR" sz="2400" b="1" u="sng" dirty="0"/>
              <a:t>işletme sahibinin cari hesabına yazmak gerekir.</a:t>
            </a:r>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571472"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87</a:t>
            </a:fld>
            <a:endParaRPr lang="en-US"/>
          </a:p>
        </p:txBody>
      </p:sp>
    </p:spTree>
    <p:extLst>
      <p:ext uri="{BB962C8B-B14F-4D97-AF65-F5344CB8AC3E}">
        <p14:creationId xmlns:p14="http://schemas.microsoft.com/office/powerpoint/2010/main" val="1033615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428604"/>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1571612"/>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785786" y="2357430"/>
            <a:ext cx="5929354" cy="3477875"/>
          </a:xfrm>
          <a:prstGeom prst="rect">
            <a:avLst/>
          </a:prstGeom>
        </p:spPr>
        <p:txBody>
          <a:bodyPr wrap="square">
            <a:spAutoFit/>
          </a:bodyPr>
          <a:lstStyle/>
          <a:p>
            <a:r>
              <a:rPr lang="tr-TR" sz="2000" b="1" u="sng" dirty="0"/>
              <a:t>Gelir Vergisinde kanunen kabul edilmeyen giderler 41. Maddede sayılmıştır.</a:t>
            </a:r>
            <a:r>
              <a:rPr lang="tr-TR" sz="2000" dirty="0"/>
              <a:t> Bunlar;</a:t>
            </a:r>
          </a:p>
          <a:p>
            <a:r>
              <a:rPr lang="tr-TR" sz="2000" dirty="0"/>
              <a:t>1. Teşebbüs sahibi ile eşinin ve çocuklarının </a:t>
            </a:r>
            <a:r>
              <a:rPr lang="tr-TR" sz="2000" b="1" u="sng" dirty="0"/>
              <a:t>işletmeden çektikleri paralar veya aynen aldıkları sair değerler </a:t>
            </a:r>
            <a:r>
              <a:rPr lang="tr-TR" sz="2000" dirty="0"/>
              <a:t>(Aynen alınan değerler emsal bedeli ile değerlenerek teşebbüs sahibinin çektiklerine ilave olunur.)</a:t>
            </a:r>
          </a:p>
          <a:p>
            <a:r>
              <a:rPr lang="tr-TR" sz="2000" dirty="0"/>
              <a:t>2. Teşebbüs sahibinin kendisine, eşine, küçük çocuklarına </a:t>
            </a:r>
            <a:r>
              <a:rPr lang="tr-TR" sz="2000" b="1" u="sng" dirty="0"/>
              <a:t>işletmeden ödenen aylıklar, ücretler, ikramiyeler, komisyonlar ve tazminatlar;</a:t>
            </a:r>
          </a:p>
          <a:p>
            <a:r>
              <a:rPr lang="tr-TR" sz="2000" dirty="0"/>
              <a:t>3. Teşebbüs sahibinin işletmeye koyduğu </a:t>
            </a:r>
            <a:r>
              <a:rPr lang="tr-TR" sz="2000" b="1" u="sng" dirty="0"/>
              <a:t>sermaye için yürütülecek faizler</a:t>
            </a:r>
            <a:r>
              <a:rPr lang="tr-TR" sz="2000" b="1" u="sng" dirty="0" smtClean="0"/>
              <a:t>;</a:t>
            </a:r>
            <a:endParaRPr lang="tr-TR" sz="2000" b="1" u="sng"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571472"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88</a:t>
            </a:fld>
            <a:endParaRPr lang="en-US"/>
          </a:p>
        </p:txBody>
      </p:sp>
    </p:spTree>
    <p:extLst>
      <p:ext uri="{BB962C8B-B14F-4D97-AF65-F5344CB8AC3E}">
        <p14:creationId xmlns:p14="http://schemas.microsoft.com/office/powerpoint/2010/main" val="306595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786578" y="214290"/>
            <a:ext cx="2143140"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1643050"/>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571472" y="2357430"/>
            <a:ext cx="6137730" cy="3170099"/>
          </a:xfrm>
          <a:prstGeom prst="rect">
            <a:avLst/>
          </a:prstGeom>
        </p:spPr>
        <p:txBody>
          <a:bodyPr wrap="square">
            <a:spAutoFit/>
          </a:bodyPr>
          <a:lstStyle/>
          <a:p>
            <a:r>
              <a:rPr lang="tr-TR" sz="2000" dirty="0" smtClean="0"/>
              <a:t>4</a:t>
            </a:r>
            <a:r>
              <a:rPr lang="tr-TR" sz="2000" dirty="0"/>
              <a:t>. Teşebbüs sahibinin, eşinin ve küçük çocuklarının </a:t>
            </a:r>
            <a:r>
              <a:rPr lang="tr-TR" sz="2000" b="1" u="sng" dirty="0"/>
              <a:t>işletmede cari hesap veya diğer şekillerdeki alacakları üzerinden yürütülecek faizler;</a:t>
            </a:r>
          </a:p>
          <a:p>
            <a:r>
              <a:rPr lang="tr-TR" sz="2000" dirty="0"/>
              <a:t>5. Teşebbüs sahibinin, ilişkili kişilerle </a:t>
            </a:r>
            <a:r>
              <a:rPr lang="tr-TR" sz="2000" b="1" u="sng" dirty="0"/>
              <a:t>emsallere uygunluk ilkesine aykırı olarak tespit edilen bedel veya fiyatlar üzerinden mal veya hizmet alım ya da satımında bulunması halinde</a:t>
            </a:r>
            <a:r>
              <a:rPr lang="tr-TR" sz="2000" dirty="0"/>
              <a:t>, emsallere uygun bedel veya fiyatlar ile teşebbüs sahibince uygulanmış bedel veya fiyat arasındaki </a:t>
            </a:r>
            <a:r>
              <a:rPr lang="tr-TR" sz="2000" b="1" u="sng" dirty="0"/>
              <a:t>işletme aleyhine oluşan farklar işletmeden çekilmiş sayılır</a:t>
            </a:r>
            <a:r>
              <a:rPr lang="tr-TR" sz="2000" b="1" u="sng" dirty="0" smtClean="0"/>
              <a:t>.</a:t>
            </a:r>
            <a:endParaRPr lang="tr-TR" sz="2000" b="1" u="sng"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500034"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89</a:t>
            </a:fld>
            <a:endParaRPr lang="en-US"/>
          </a:p>
        </p:txBody>
      </p:sp>
    </p:spTree>
    <p:extLst>
      <p:ext uri="{BB962C8B-B14F-4D97-AF65-F5344CB8AC3E}">
        <p14:creationId xmlns:p14="http://schemas.microsoft.com/office/powerpoint/2010/main" val="2703572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000892" y="214290"/>
            <a:ext cx="1785950"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34928" y="214290"/>
            <a:ext cx="7166030"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500958"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642910" y="357166"/>
            <a:ext cx="5786478" cy="714380"/>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t>İSTANBUL SERBEST MUHASEBECİ MALİ MÜŞAVİRLER ODAS</a:t>
            </a:r>
            <a:r>
              <a:rPr lang="tr-TR" sz="1200" dirty="0" smtClean="0"/>
              <a:t>I</a:t>
            </a:r>
          </a:p>
          <a:p>
            <a:pPr algn="ctr"/>
            <a:r>
              <a:rPr lang="tr-TR" sz="1400" dirty="0" smtClean="0"/>
              <a:t>İSTANBUL CHAMBER OF  CERTIFIED PUBLIC ACCOUNTANTS</a:t>
            </a:r>
            <a:endParaRPr lang="tr-TR" sz="1400" dirty="0"/>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a:t>
            </a:fld>
            <a:endParaRPr lang="en-US" dirty="0"/>
          </a:p>
        </p:txBody>
      </p:sp>
      <p:sp>
        <p:nvSpPr>
          <p:cNvPr id="6" name="Dikdörtgen 5"/>
          <p:cNvSpPr/>
          <p:nvPr/>
        </p:nvSpPr>
        <p:spPr>
          <a:xfrm>
            <a:off x="722281" y="1500174"/>
            <a:ext cx="6778677" cy="2369880"/>
          </a:xfrm>
          <a:prstGeom prst="rect">
            <a:avLst/>
          </a:prstGeom>
        </p:spPr>
        <p:txBody>
          <a:bodyPr wrap="square">
            <a:spAutoFit/>
          </a:bodyPr>
          <a:lstStyle/>
          <a:p>
            <a:pPr>
              <a:spcBef>
                <a:spcPts val="1200"/>
              </a:spcBef>
            </a:pPr>
            <a:r>
              <a:rPr lang="tr-TR" sz="2000" b="1" dirty="0"/>
              <a:t>Mükellefte Aranan Şartlar</a:t>
            </a:r>
          </a:p>
          <a:p>
            <a:pPr marL="450850" indent="-277813">
              <a:spcBef>
                <a:spcPts val="1200"/>
              </a:spcBef>
            </a:pPr>
            <a:r>
              <a:rPr lang="tr-TR" dirty="0"/>
              <a:t>5. İndirimin hesaplanacağı </a:t>
            </a:r>
            <a:r>
              <a:rPr lang="tr-TR" b="1" u="sng" dirty="0"/>
              <a:t>beyannamenin ait olduğu yıl  ile önceki dört takvim yılında </a:t>
            </a:r>
            <a:r>
              <a:rPr lang="tr-TR" dirty="0"/>
              <a:t>V.U.K 359. maddesinde sayılan fiillerin işlenmemiş olması gerekmektedir. </a:t>
            </a:r>
          </a:p>
          <a:p>
            <a:pPr>
              <a:spcBef>
                <a:spcPts val="1200"/>
              </a:spcBef>
            </a:pPr>
            <a:r>
              <a:rPr lang="tr-TR" i="1" dirty="0"/>
              <a:t>(V.U.K 359. maddesinde sayılan fiilleri işleyenlerin, bu fiillerinin kesinleşmiş yargı kararları ile ortadan kaldırılması halinde şartların ihlali sayılmayacaktır.)</a:t>
            </a:r>
          </a:p>
        </p:txBody>
      </p:sp>
    </p:spTree>
    <p:extLst>
      <p:ext uri="{BB962C8B-B14F-4D97-AF65-F5344CB8AC3E}">
        <p14:creationId xmlns:p14="http://schemas.microsoft.com/office/powerpoint/2010/main" val="673865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560146" y="1449324"/>
                <a:ext cx="3011855"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85786" y="1857364"/>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714348" y="2857496"/>
            <a:ext cx="6137730" cy="2308324"/>
          </a:xfrm>
          <a:prstGeom prst="rect">
            <a:avLst/>
          </a:prstGeom>
        </p:spPr>
        <p:txBody>
          <a:bodyPr wrap="square">
            <a:spAutoFit/>
          </a:bodyPr>
          <a:lstStyle/>
          <a:p>
            <a:r>
              <a:rPr lang="tr-TR" sz="2000" dirty="0" smtClean="0"/>
              <a:t>6</a:t>
            </a:r>
            <a:r>
              <a:rPr lang="tr-TR" sz="2000" dirty="0"/>
              <a:t>. </a:t>
            </a:r>
            <a:r>
              <a:rPr lang="tr-TR" sz="2000" b="1" u="sng" dirty="0"/>
              <a:t>Her türlü para cezaları ve vergi cezaları ile teşebbüs sahibinin suçlarından doğan tazminatlar </a:t>
            </a:r>
            <a:r>
              <a:rPr lang="tr-TR" sz="2000" dirty="0"/>
              <a:t>(Akitlerde ceza şartı olarak derpiş edilen tazminatlar, cezai mahiyette tazminat sayılmaz.)</a:t>
            </a:r>
          </a:p>
          <a:p>
            <a:r>
              <a:rPr lang="tr-TR" sz="2000" dirty="0"/>
              <a:t>7.  Her türlü </a:t>
            </a:r>
            <a:r>
              <a:rPr lang="tr-TR" sz="2000" b="1" u="sng" dirty="0"/>
              <a:t>alkol ve alkollü içkiler ile tütün ve tütün mamullerine ait ilan ve reklam giderlerinin tamamı</a:t>
            </a:r>
          </a:p>
          <a:p>
            <a:endParaRPr lang="tr-TR" sz="2400"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571472"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90</a:t>
            </a:fld>
            <a:endParaRPr lang="en-US"/>
          </a:p>
        </p:txBody>
      </p:sp>
    </p:spTree>
    <p:extLst>
      <p:ext uri="{BB962C8B-B14F-4D97-AF65-F5344CB8AC3E}">
        <p14:creationId xmlns:p14="http://schemas.microsoft.com/office/powerpoint/2010/main" val="46334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3" y="1449324"/>
                <a:ext cx="27299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17936" y="1453896"/>
            <a:chExt cx="3044952" cy="4114800"/>
          </a:xfrm>
        </p:grpSpPr>
        <p:sp>
          <p:nvSpPr>
            <p:cNvPr id="103" name="Rounded Rectangle 102"/>
            <p:cNvSpPr/>
            <p:nvPr/>
          </p:nvSpPr>
          <p:spPr>
            <a:xfrm>
              <a:off x="1517936" y="1453896"/>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79902" y="1546363"/>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1285860"/>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642910" y="1928802"/>
            <a:ext cx="6137730" cy="4093428"/>
          </a:xfrm>
          <a:prstGeom prst="rect">
            <a:avLst/>
          </a:prstGeom>
        </p:spPr>
        <p:txBody>
          <a:bodyPr wrap="square">
            <a:spAutoFit/>
          </a:bodyPr>
          <a:lstStyle/>
          <a:p>
            <a:r>
              <a:rPr lang="tr-TR" sz="2000" dirty="0" smtClean="0"/>
              <a:t>8</a:t>
            </a:r>
            <a:r>
              <a:rPr lang="tr-TR" sz="2000" dirty="0"/>
              <a:t>. Kiralama yoluyla edinilen veya işletmede kayıtlı olan </a:t>
            </a:r>
            <a:r>
              <a:rPr lang="tr-TR" sz="2000" b="1" u="sng" dirty="0"/>
              <a:t>yat, kotra, tekne, sürat teknesi gibi motorlu deniz, uçak ve helikopter gibi hava taşıtlarından işletmenin esas faaliyet konusu ile ilgili olmayanların giderleri ile amortismanları</a:t>
            </a:r>
            <a:r>
              <a:rPr lang="tr-TR" sz="2000" b="1" u="sng" dirty="0" smtClean="0"/>
              <a:t>;</a:t>
            </a:r>
          </a:p>
          <a:p>
            <a:endParaRPr lang="tr-TR" sz="2000" b="1" u="sng" dirty="0"/>
          </a:p>
          <a:p>
            <a:r>
              <a:rPr lang="tr-TR" sz="2000" dirty="0"/>
              <a:t>9. Kullanılan </a:t>
            </a:r>
            <a:r>
              <a:rPr lang="tr-TR" sz="2000" b="1" u="sng" dirty="0"/>
              <a:t>yabancı kaynakları öz kaynaklarını aşan işletmelerde, aşan kısma münhasır olmak üzere, </a:t>
            </a:r>
            <a:r>
              <a:rPr lang="tr-TR" sz="2000" dirty="0"/>
              <a:t>yatırımın maliyetine eklenenler hariç, işletmede kullanılan yabancı kaynaklara ilişkin </a:t>
            </a:r>
            <a:r>
              <a:rPr lang="tr-TR" sz="2000" b="1" u="sng" dirty="0"/>
              <a:t>faiz, komisyon, vade farkı, kâr payı, kur farkı </a:t>
            </a:r>
            <a:r>
              <a:rPr lang="tr-TR" sz="2000" dirty="0"/>
              <a:t>ve benzeri adlar altında yapılan gider ve maliyet unsurları toplamının </a:t>
            </a:r>
            <a:r>
              <a:rPr lang="tr-TR" sz="2000" b="1" u="sng" dirty="0"/>
              <a:t>%10'unu aşmamak üzere Bakanlar Kurulunca kararlaştırılan kısmı</a:t>
            </a:r>
            <a:r>
              <a:rPr lang="tr-TR" sz="2000" b="1" u="sng" dirty="0" smtClean="0"/>
              <a:t>.</a:t>
            </a:r>
            <a:endParaRPr lang="tr-TR" sz="2000" b="1" u="sng"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91</a:t>
            </a:fld>
            <a:endParaRPr lang="en-US"/>
          </a:p>
        </p:txBody>
      </p:sp>
    </p:spTree>
    <p:extLst>
      <p:ext uri="{BB962C8B-B14F-4D97-AF65-F5344CB8AC3E}">
        <p14:creationId xmlns:p14="http://schemas.microsoft.com/office/powerpoint/2010/main" val="1789172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929454" y="214290"/>
            <a:ext cx="2000264"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744545" y="1449324"/>
                <a:ext cx="28274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857224" y="1285860"/>
            <a:ext cx="6030416" cy="584775"/>
          </a:xfrm>
          <a:prstGeom prst="rect">
            <a:avLst/>
          </a:prstGeom>
        </p:spPr>
        <p:txBody>
          <a:bodyPr wrap="square">
            <a:spAutoFit/>
          </a:bodyPr>
          <a:lstStyle/>
          <a:p>
            <a:r>
              <a:rPr lang="tr-TR" sz="3200" b="1" dirty="0" smtClean="0"/>
              <a:t>Kanunen Kabul Edilmeyen Giderler</a:t>
            </a:r>
            <a:endParaRPr lang="tr-TR" sz="3200" b="1" dirty="0"/>
          </a:p>
        </p:txBody>
      </p:sp>
      <p:sp>
        <p:nvSpPr>
          <p:cNvPr id="7" name="Dikdörtgen 6"/>
          <p:cNvSpPr/>
          <p:nvPr/>
        </p:nvSpPr>
        <p:spPr>
          <a:xfrm>
            <a:off x="714348" y="2071678"/>
            <a:ext cx="6137730" cy="1015663"/>
          </a:xfrm>
          <a:prstGeom prst="rect">
            <a:avLst/>
          </a:prstGeom>
        </p:spPr>
        <p:txBody>
          <a:bodyPr wrap="square">
            <a:spAutoFit/>
          </a:bodyPr>
          <a:lstStyle/>
          <a:p>
            <a:r>
              <a:rPr lang="tr-TR" sz="2000" dirty="0" smtClean="0"/>
              <a:t>10</a:t>
            </a:r>
            <a:r>
              <a:rPr lang="tr-TR" sz="2000" dirty="0"/>
              <a:t>. </a:t>
            </a:r>
            <a:r>
              <a:rPr lang="tr-TR" sz="2000" u="sng" dirty="0"/>
              <a:t>Basın yoluyla işlenen fiillerden veya radyo ve televizyon yayınlarından </a:t>
            </a:r>
            <a:r>
              <a:rPr lang="tr-TR" sz="2000" dirty="0"/>
              <a:t>doğacak maddî ve manevî zararlardan dolayı </a:t>
            </a:r>
            <a:r>
              <a:rPr lang="tr-TR" sz="2000" u="sng" dirty="0"/>
              <a:t>ödenen tazminat giderleri</a:t>
            </a:r>
            <a:r>
              <a:rPr lang="tr-TR" sz="2000" u="sng" dirty="0" smtClean="0"/>
              <a:t>.</a:t>
            </a:r>
            <a:endParaRPr lang="tr-TR" sz="2000" u="sng"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571472"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92</a:t>
            </a:fld>
            <a:endParaRPr lang="en-US"/>
          </a:p>
        </p:txBody>
      </p:sp>
    </p:spTree>
    <p:extLst>
      <p:ext uri="{BB962C8B-B14F-4D97-AF65-F5344CB8AC3E}">
        <p14:creationId xmlns:p14="http://schemas.microsoft.com/office/powerpoint/2010/main" val="30475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643702" y="214290"/>
            <a:ext cx="2286015"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12511" y="1449324"/>
                <a:ext cx="218856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86610" cy="6357982"/>
            <a:chOff x="1527048" y="1371600"/>
            <a:chExt cx="3077345"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56620" y="1464067"/>
              <a:ext cx="2947773"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85786" y="1214422"/>
            <a:ext cx="6030416" cy="1077218"/>
          </a:xfrm>
          <a:prstGeom prst="rect">
            <a:avLst/>
          </a:prstGeom>
        </p:spPr>
        <p:txBody>
          <a:bodyPr wrap="square">
            <a:spAutoFit/>
          </a:bodyPr>
          <a:lstStyle/>
          <a:p>
            <a:pPr algn="ctr"/>
            <a:r>
              <a:rPr lang="tr-TR" sz="3200" b="1" u="sng" dirty="0" smtClean="0"/>
              <a:t>Kurumlar Vergisinde </a:t>
            </a:r>
            <a:r>
              <a:rPr lang="tr-TR" sz="3200" b="1" dirty="0" smtClean="0"/>
              <a:t>Kanunen Kabul Edilmeyen Giderler</a:t>
            </a:r>
            <a:endParaRPr lang="tr-TR" sz="3200" b="1" dirty="0"/>
          </a:p>
        </p:txBody>
      </p:sp>
      <p:sp>
        <p:nvSpPr>
          <p:cNvPr id="7" name="Dikdörtgen 6"/>
          <p:cNvSpPr/>
          <p:nvPr/>
        </p:nvSpPr>
        <p:spPr>
          <a:xfrm>
            <a:off x="714348" y="2285992"/>
            <a:ext cx="6137730" cy="3170099"/>
          </a:xfrm>
          <a:prstGeom prst="rect">
            <a:avLst/>
          </a:prstGeom>
        </p:spPr>
        <p:txBody>
          <a:bodyPr wrap="square">
            <a:spAutoFit/>
          </a:bodyPr>
          <a:lstStyle/>
          <a:p>
            <a:r>
              <a:rPr lang="tr-TR" sz="2000" dirty="0" smtClean="0"/>
              <a:t>Gelir Vergisi Kanunu Md. 41 Kurumlar Vergisi mükellefleri için de geçerlidir. Kurumlar Vergisi mükellefleri yukarıda sayılanlara ilave olarak; aşağıdaki giderleri de matrahtan indirim konusu yapamazlar:</a:t>
            </a:r>
          </a:p>
          <a:p>
            <a:endParaRPr lang="tr-TR" sz="2000" dirty="0" smtClean="0"/>
          </a:p>
          <a:p>
            <a:r>
              <a:rPr lang="tr-TR" sz="2000" dirty="0" smtClean="0"/>
              <a:t>1. Öz </a:t>
            </a:r>
            <a:r>
              <a:rPr lang="tr-TR" sz="2000" dirty="0"/>
              <a:t>sermaye üzerinden ödenen veya hesaplanan </a:t>
            </a:r>
            <a:r>
              <a:rPr lang="tr-TR" sz="2000" b="1" u="sng" dirty="0"/>
              <a:t>faizler</a:t>
            </a:r>
            <a:r>
              <a:rPr lang="tr-TR" sz="2000" b="1" u="sng" dirty="0" smtClean="0"/>
              <a:t>.</a:t>
            </a:r>
          </a:p>
          <a:p>
            <a:r>
              <a:rPr lang="tr-TR" sz="2000" dirty="0" smtClean="0"/>
              <a:t>2</a:t>
            </a:r>
            <a:r>
              <a:rPr lang="tr-TR" sz="2000" dirty="0"/>
              <a:t>. Örtülü sermaye üzerinden ödenen veya hesaplanan </a:t>
            </a:r>
            <a:r>
              <a:rPr lang="tr-TR" sz="2000" b="1" u="sng" dirty="0"/>
              <a:t>faiz, kur farkları ve benzeri </a:t>
            </a:r>
            <a:r>
              <a:rPr lang="tr-TR" sz="2000" dirty="0"/>
              <a:t>giderler.</a:t>
            </a:r>
          </a:p>
          <a:p>
            <a:r>
              <a:rPr lang="tr-TR" sz="2000" dirty="0" smtClean="0"/>
              <a:t>3</a:t>
            </a:r>
            <a:r>
              <a:rPr lang="tr-TR" sz="2000" dirty="0"/>
              <a:t>. Transfer fiyatlandırması yoluyla </a:t>
            </a:r>
            <a:r>
              <a:rPr lang="tr-TR" sz="2000" b="1" u="sng" dirty="0"/>
              <a:t>örtülü olarak dağıtılan kazançlar</a:t>
            </a:r>
            <a:r>
              <a:rPr lang="tr-TR" sz="2000" b="1" u="sng" dirty="0" smtClean="0"/>
              <a:t>.</a:t>
            </a:r>
            <a:endParaRPr lang="tr-TR" sz="2000" b="1" u="sng"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93</a:t>
            </a:fld>
            <a:endParaRPr lang="en-US"/>
          </a:p>
        </p:txBody>
      </p:sp>
    </p:spTree>
    <p:extLst>
      <p:ext uri="{BB962C8B-B14F-4D97-AF65-F5344CB8AC3E}">
        <p14:creationId xmlns:p14="http://schemas.microsoft.com/office/powerpoint/2010/main" val="1450675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3" y="1449324"/>
                <a:ext cx="27299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80819" cy="6357982"/>
            <a:chOff x="1527048" y="1371600"/>
            <a:chExt cx="3074719"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721407"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85786" y="1214422"/>
            <a:ext cx="6030416" cy="954107"/>
          </a:xfrm>
          <a:prstGeom prst="rect">
            <a:avLst/>
          </a:prstGeom>
        </p:spPr>
        <p:txBody>
          <a:bodyPr wrap="square">
            <a:spAutoFit/>
          </a:bodyPr>
          <a:lstStyle/>
          <a:p>
            <a:pPr algn="ctr"/>
            <a:r>
              <a:rPr lang="tr-TR" sz="2800" b="1" dirty="0" smtClean="0"/>
              <a:t>Kurumlar Vergisinde Kanunen Kabul Edilmeyen Giderler</a:t>
            </a:r>
            <a:endParaRPr lang="tr-TR" sz="2800" b="1" dirty="0"/>
          </a:p>
        </p:txBody>
      </p:sp>
      <p:sp>
        <p:nvSpPr>
          <p:cNvPr id="7" name="Dikdörtgen 6"/>
          <p:cNvSpPr/>
          <p:nvPr/>
        </p:nvSpPr>
        <p:spPr>
          <a:xfrm>
            <a:off x="714348" y="2357430"/>
            <a:ext cx="6137730" cy="3785652"/>
          </a:xfrm>
          <a:prstGeom prst="rect">
            <a:avLst/>
          </a:prstGeom>
        </p:spPr>
        <p:txBody>
          <a:bodyPr wrap="square">
            <a:spAutoFit/>
          </a:bodyPr>
          <a:lstStyle/>
          <a:p>
            <a:r>
              <a:rPr lang="tr-TR" sz="2000" dirty="0" smtClean="0"/>
              <a:t>4</a:t>
            </a:r>
            <a:r>
              <a:rPr lang="tr-TR" sz="2000" dirty="0"/>
              <a:t>. </a:t>
            </a:r>
            <a:r>
              <a:rPr lang="tr-TR" sz="2000" b="1" u="sng" dirty="0"/>
              <a:t>Her ne şekilde ve ne isimle olursa olsun ayrılan yedek akçeler </a:t>
            </a:r>
            <a:r>
              <a:rPr lang="tr-TR" sz="2000" dirty="0"/>
              <a:t>(Türk Ticaret Kanununa, kurumların kuruluş kanunlarına, tüzüklerine, ana statülerine veya sözleşmelerine göre </a:t>
            </a:r>
            <a:r>
              <a:rPr lang="tr-TR" sz="2000" dirty="0" err="1"/>
              <a:t>safî</a:t>
            </a:r>
            <a:r>
              <a:rPr lang="tr-TR" sz="2000" dirty="0"/>
              <a:t> kazançlardan ayırdıkları tüm yedek akçeler ile Bankacılık Kanununa göre bankaların ayırdıkları genel karşılıklar dahil</a:t>
            </a:r>
            <a:r>
              <a:rPr lang="tr-TR" sz="2000" dirty="0" smtClean="0"/>
              <a:t>).</a:t>
            </a:r>
          </a:p>
          <a:p>
            <a:endParaRPr lang="tr-TR" sz="2000" dirty="0"/>
          </a:p>
          <a:p>
            <a:r>
              <a:rPr lang="tr-TR" sz="2000" dirty="0" smtClean="0"/>
              <a:t>5. </a:t>
            </a:r>
            <a:r>
              <a:rPr lang="tr-TR" sz="2000" dirty="0"/>
              <a:t>Kanunlarla veya kanunların verdiği yetkiye dayanılarak tespit edilen hadler saklı kalmak kaydıyla, </a:t>
            </a:r>
            <a:r>
              <a:rPr lang="tr-TR" sz="2000" b="1" u="sng" dirty="0"/>
              <a:t>menkul kıymetlerin itibarî değerlerinin altında ihracından doğan zararlar </a:t>
            </a:r>
            <a:r>
              <a:rPr lang="tr-TR" sz="2000" dirty="0"/>
              <a:t>ile bu menkul kıymetlere ilişkin olarak ödenen komisyonlar ve benzeri her türlü giderler</a:t>
            </a:r>
            <a:r>
              <a:rPr lang="tr-TR" sz="2000" dirty="0" smtClean="0"/>
              <a:t>.</a:t>
            </a:r>
            <a:endParaRPr lang="tr-TR" sz="2000"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785786"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94</a:t>
            </a:fld>
            <a:endParaRPr lang="en-US"/>
          </a:p>
        </p:txBody>
      </p:sp>
    </p:spTree>
    <p:extLst>
      <p:ext uri="{BB962C8B-B14F-4D97-AF65-F5344CB8AC3E}">
        <p14:creationId xmlns:p14="http://schemas.microsoft.com/office/powerpoint/2010/main" val="3118190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3" y="1449324"/>
                <a:ext cx="27299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1214422"/>
            <a:ext cx="6030416" cy="954107"/>
          </a:xfrm>
          <a:prstGeom prst="rect">
            <a:avLst/>
          </a:prstGeom>
        </p:spPr>
        <p:txBody>
          <a:bodyPr wrap="square">
            <a:spAutoFit/>
          </a:bodyPr>
          <a:lstStyle/>
          <a:p>
            <a:pPr algn="ctr"/>
            <a:r>
              <a:rPr lang="tr-TR" sz="2800" b="1" dirty="0" smtClean="0"/>
              <a:t>Kurumlar Vergisinde Kanunen Kabul Edilmeyen Giderler</a:t>
            </a:r>
            <a:endParaRPr lang="tr-TR" sz="2800" b="1" dirty="0"/>
          </a:p>
        </p:txBody>
      </p:sp>
      <p:sp>
        <p:nvSpPr>
          <p:cNvPr id="7" name="Dikdörtgen 6"/>
          <p:cNvSpPr/>
          <p:nvPr/>
        </p:nvSpPr>
        <p:spPr>
          <a:xfrm>
            <a:off x="642910" y="2357430"/>
            <a:ext cx="6137730" cy="3785652"/>
          </a:xfrm>
          <a:prstGeom prst="rect">
            <a:avLst/>
          </a:prstGeom>
        </p:spPr>
        <p:txBody>
          <a:bodyPr wrap="square">
            <a:spAutoFit/>
          </a:bodyPr>
          <a:lstStyle/>
          <a:p>
            <a:r>
              <a:rPr lang="tr-TR" sz="2000" dirty="0" smtClean="0"/>
              <a:t>6. Sözleşmelerde ceza şartı olarak konulan tazminatlar hariç olmak üzere kurumun kendisinin, </a:t>
            </a:r>
            <a:r>
              <a:rPr lang="tr-TR" sz="2000" b="1" u="sng" dirty="0" smtClean="0"/>
              <a:t>ortaklarının, yöneticilerinin ve çalışanlarının suçlarından doğan maddî ve manevî zarar tazminat giderleri.</a:t>
            </a:r>
          </a:p>
          <a:p>
            <a:endParaRPr lang="tr-TR" sz="2000" b="1" u="sng" dirty="0" smtClean="0"/>
          </a:p>
          <a:p>
            <a:r>
              <a:rPr lang="tr-TR" sz="2000" dirty="0" smtClean="0"/>
              <a:t>Yukarıdaki maddelere ek olarak Kurumlar Vergisi Kanunu’nun 5/3 maddesi uyarınca, kurumların </a:t>
            </a:r>
            <a:r>
              <a:rPr lang="tr-TR" sz="2000" b="1" u="sng" dirty="0" smtClean="0"/>
              <a:t>kurumlar vergisinden istisna edilen kazançlarına ilişkin giderlerinin veya istisna kapsamındaki faaliyetlerinden doğan zararlarının, istisna dışı kurum kazancından indirilmesi kabul edilmez. </a:t>
            </a:r>
            <a:r>
              <a:rPr lang="tr-TR" sz="2000" dirty="0" smtClean="0"/>
              <a:t>Bu kuralın tek istisnası iştirak hisseleri alımıyla ilgili finansman giderleridir.</a:t>
            </a:r>
            <a:endParaRPr lang="tr-TR" sz="2000" dirty="0"/>
          </a:p>
        </p:txBody>
      </p:sp>
      <p:sp>
        <p:nvSpPr>
          <p:cNvPr id="19" name="Dikdörtgen 18"/>
          <p:cNvSpPr/>
          <p:nvPr/>
        </p:nvSpPr>
        <p:spPr>
          <a:xfrm>
            <a:off x="7092280" y="2636912"/>
            <a:ext cx="1696399" cy="1015663"/>
          </a:xfrm>
          <a:prstGeom prst="rect">
            <a:avLst/>
          </a:prstGeom>
        </p:spPr>
        <p:txBody>
          <a:bodyPr wrap="square">
            <a:spAutoFit/>
          </a:bodyPr>
          <a:lstStyle/>
          <a:p>
            <a:r>
              <a:rPr lang="tr-TR" sz="2000" b="1" dirty="0" smtClean="0"/>
              <a:t>K.K.E.G.</a:t>
            </a:r>
          </a:p>
          <a:p>
            <a:r>
              <a:rPr lang="tr-TR" sz="2000" b="1" dirty="0" smtClean="0"/>
              <a:t>G.V.K. Md. 41</a:t>
            </a:r>
          </a:p>
          <a:p>
            <a:r>
              <a:rPr lang="tr-TR" sz="2000" b="1" dirty="0" smtClean="0"/>
              <a:t>K.V.K. Md. 11</a:t>
            </a:r>
            <a:endParaRPr lang="tr-TR" sz="2000" dirty="0"/>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95</a:t>
            </a:fld>
            <a:endParaRPr lang="en-US"/>
          </a:p>
        </p:txBody>
      </p:sp>
    </p:spTree>
    <p:extLst>
      <p:ext uri="{BB962C8B-B14F-4D97-AF65-F5344CB8AC3E}">
        <p14:creationId xmlns:p14="http://schemas.microsoft.com/office/powerpoint/2010/main" val="108028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75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737045" y="1449324"/>
                <a:ext cx="2834956"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571472" y="1357298"/>
            <a:ext cx="6030416" cy="954107"/>
          </a:xfrm>
          <a:prstGeom prst="rect">
            <a:avLst/>
          </a:prstGeom>
        </p:spPr>
        <p:txBody>
          <a:bodyPr wrap="square">
            <a:spAutoFit/>
          </a:bodyPr>
          <a:lstStyle/>
          <a:p>
            <a:pPr algn="ctr"/>
            <a:r>
              <a:rPr lang="tr-TR" sz="2800" b="1" dirty="0"/>
              <a:t>Diğer Kanunlarda bulunan Kanunen Kabul Edilmeyen Giderler</a:t>
            </a:r>
            <a:endParaRPr lang="tr-TR" sz="2800" dirty="0"/>
          </a:p>
        </p:txBody>
      </p:sp>
      <p:sp>
        <p:nvSpPr>
          <p:cNvPr id="7" name="Dikdörtgen 6"/>
          <p:cNvSpPr/>
          <p:nvPr/>
        </p:nvSpPr>
        <p:spPr>
          <a:xfrm>
            <a:off x="714348" y="2357430"/>
            <a:ext cx="6137730" cy="3539430"/>
          </a:xfrm>
          <a:prstGeom prst="rect">
            <a:avLst/>
          </a:prstGeom>
        </p:spPr>
        <p:txBody>
          <a:bodyPr wrap="square">
            <a:spAutoFit/>
          </a:bodyPr>
          <a:lstStyle/>
          <a:p>
            <a:r>
              <a:rPr lang="tr-TR" sz="2400" b="1" dirty="0"/>
              <a:t> </a:t>
            </a:r>
            <a:r>
              <a:rPr lang="tr-TR" sz="2000" dirty="0" smtClean="0"/>
              <a:t>Gelir </a:t>
            </a:r>
            <a:r>
              <a:rPr lang="tr-TR" sz="2000" dirty="0"/>
              <a:t>ve Kurumlar Vergisi Kanunlarında belirtilmediği halde başka kanunlarda gelir ve kurumlar vergisi matrahından düşülmesi yasaklanan giderler aşağıdadır</a:t>
            </a:r>
            <a:r>
              <a:rPr lang="tr-TR" sz="2000" dirty="0" smtClean="0"/>
              <a:t>.</a:t>
            </a:r>
          </a:p>
          <a:p>
            <a:endParaRPr lang="tr-TR" sz="2000" dirty="0"/>
          </a:p>
          <a:p>
            <a:r>
              <a:rPr lang="tr-TR" sz="2000" dirty="0"/>
              <a:t> </a:t>
            </a:r>
            <a:r>
              <a:rPr lang="tr-TR" sz="2000" dirty="0" smtClean="0"/>
              <a:t>1-5510 </a:t>
            </a:r>
            <a:r>
              <a:rPr lang="tr-TR" sz="2000" dirty="0"/>
              <a:t>sayılı Sosyal Sigortalar ve Genel Sağlık Sigortası Kanunu’nun 88. maddesi gereğince, </a:t>
            </a:r>
            <a:r>
              <a:rPr lang="tr-TR" sz="2000" b="1" u="sng" dirty="0"/>
              <a:t>fiilen ödenmeyen </a:t>
            </a:r>
            <a:r>
              <a:rPr lang="tr-TR" sz="2000" b="1" u="sng" dirty="0" smtClean="0"/>
              <a:t>SGK primleri</a:t>
            </a:r>
          </a:p>
          <a:p>
            <a:endParaRPr lang="tr-TR" sz="2000" dirty="0"/>
          </a:p>
          <a:p>
            <a:r>
              <a:rPr lang="tr-TR" sz="2000" dirty="0"/>
              <a:t>2-Motorlu Taşıtlar Vergisi Kanunu’nun 14 maddesi gereğince </a:t>
            </a:r>
            <a:r>
              <a:rPr lang="tr-TR" sz="2000" b="1" u="sng" dirty="0"/>
              <a:t>Binek otomobillere ve motosikletlere ilişkin olarak ödenen </a:t>
            </a:r>
            <a:r>
              <a:rPr lang="tr-TR" sz="2000" b="1" u="sng" dirty="0" smtClean="0"/>
              <a:t>MTV</a:t>
            </a:r>
            <a:endParaRPr lang="tr-TR" sz="2000" u="sng" dirty="0"/>
          </a:p>
        </p:txBody>
      </p:sp>
      <p:sp>
        <p:nvSpPr>
          <p:cNvPr id="19" name="Dikdörtgen 18"/>
          <p:cNvSpPr/>
          <p:nvPr/>
        </p:nvSpPr>
        <p:spPr>
          <a:xfrm>
            <a:off x="6929454" y="2643182"/>
            <a:ext cx="1714512" cy="1231106"/>
          </a:xfrm>
          <a:prstGeom prst="rect">
            <a:avLst/>
          </a:prstGeom>
        </p:spPr>
        <p:txBody>
          <a:bodyPr wrap="square">
            <a:spAutoFit/>
          </a:bodyPr>
          <a:lstStyle/>
          <a:p>
            <a:r>
              <a:rPr lang="tr-TR" sz="2000" b="1" dirty="0" smtClean="0"/>
              <a:t>K.K.E.G.</a:t>
            </a:r>
          </a:p>
          <a:p>
            <a:r>
              <a:rPr lang="tr-TR" b="1" dirty="0" smtClean="0"/>
              <a:t>DİĞER KANUNLARDAN KAYNAKLANAN</a:t>
            </a:r>
            <a:endParaRPr lang="tr-TR" dirty="0"/>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21 Slayt Numarası Yer Tutucusu"/>
          <p:cNvSpPr>
            <a:spLocks noGrp="1"/>
          </p:cNvSpPr>
          <p:nvPr>
            <p:ph type="sldNum" sz="quarter" idx="12"/>
          </p:nvPr>
        </p:nvSpPr>
        <p:spPr/>
        <p:txBody>
          <a:bodyPr/>
          <a:lstStyle/>
          <a:p>
            <a:fld id="{FA1C692C-4F2D-45F6-A9A8-8A3A8FE27806}" type="slidenum">
              <a:rPr lang="en-US" smtClean="0"/>
              <a:pPr/>
              <a:t>96</a:t>
            </a:fld>
            <a:endParaRPr lang="en-US"/>
          </a:p>
        </p:txBody>
      </p:sp>
    </p:spTree>
    <p:extLst>
      <p:ext uri="{BB962C8B-B14F-4D97-AF65-F5344CB8AC3E}">
        <p14:creationId xmlns:p14="http://schemas.microsoft.com/office/powerpoint/2010/main" val="3297701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7572396" y="214290"/>
            <a:ext cx="135732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7569" y="1449324"/>
                <a:ext cx="2724432"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7358114"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715272" y="357166"/>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21" name="20 Yuvarlatılmış Dikdörtgen"/>
          <p:cNvSpPr/>
          <p:nvPr/>
        </p:nvSpPr>
        <p:spPr>
          <a:xfrm>
            <a:off x="100010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2" name="Rectangle 3"/>
          <p:cNvSpPr txBox="1">
            <a:spLocks noChangeArrowheads="1"/>
          </p:cNvSpPr>
          <p:nvPr/>
        </p:nvSpPr>
        <p:spPr>
          <a:xfrm>
            <a:off x="785786" y="1142984"/>
            <a:ext cx="6577030" cy="489585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SSK Primlerinin Gider Kaydı</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----------------- 30/11/201X-----------------------------</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770 Genel Yönetim Giderleri                                         5.000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335 Personele Borçlar                                                    3.000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360 Ödenecek Vergi ve Fonlar                                         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361 Ödenecek Sosyal Güvenlik Kesintileri                  1.500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 ------------------------------------</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Ödenmeyen SSK Primlerinin Kaydı</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------------------- 31/12/201X ---------------------------</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361 Ödenecek Sosyal Güvenlik Kesintileri                   1.500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368 </a:t>
            </a:r>
            <a:r>
              <a:rPr kumimoji="0" lang="tr-TR" sz="2000" b="0" i="0" u="none" strike="noStrike" kern="1200" cap="none" spc="0" normalizeH="0" baseline="0" noProof="0" dirty="0" err="1" smtClean="0">
                <a:ln>
                  <a:noFill/>
                </a:ln>
                <a:effectLst/>
                <a:uLnTx/>
                <a:uFillTx/>
                <a:latin typeface="+mn-lt"/>
                <a:ea typeface="+mn-ea"/>
                <a:cs typeface="+mn-cs"/>
              </a:rPr>
              <a:t>Va</a:t>
            </a:r>
            <a:r>
              <a:rPr kumimoji="0" lang="tr-TR" sz="2000" b="0" i="0" u="none" strike="noStrike" kern="1200" cap="none" spc="0" normalizeH="0" baseline="0" noProof="0" dirty="0" smtClean="0">
                <a:ln>
                  <a:noFill/>
                </a:ln>
                <a:effectLst/>
                <a:uLnTx/>
                <a:uFillTx/>
                <a:latin typeface="+mn-lt"/>
                <a:ea typeface="+mn-ea"/>
                <a:cs typeface="+mn-cs"/>
              </a:rPr>
              <a:t>.Geç. </a:t>
            </a:r>
            <a:r>
              <a:rPr kumimoji="0" lang="tr-TR" sz="2000" b="0" i="0" u="none" strike="noStrike" kern="1200" cap="none" spc="0" normalizeH="0" baseline="0" noProof="0" dirty="0" err="1" smtClean="0">
                <a:ln>
                  <a:noFill/>
                </a:ln>
                <a:effectLst/>
                <a:uLnTx/>
                <a:uFillTx/>
                <a:latin typeface="+mn-lt"/>
                <a:ea typeface="+mn-ea"/>
                <a:cs typeface="+mn-cs"/>
              </a:rPr>
              <a:t>Ert</a:t>
            </a:r>
            <a:r>
              <a:rPr kumimoji="0" lang="tr-TR" sz="2000" b="0" i="0" u="none" strike="noStrike" kern="1200" cap="none" spc="0" normalizeH="0" baseline="0" noProof="0" dirty="0" smtClean="0">
                <a:ln>
                  <a:noFill/>
                </a:ln>
                <a:effectLst/>
                <a:uLnTx/>
                <a:uFillTx/>
                <a:latin typeface="+mn-lt"/>
                <a:ea typeface="+mn-ea"/>
                <a:cs typeface="+mn-cs"/>
              </a:rPr>
              <a:t>. veya Tak.Vergi ve </a:t>
            </a:r>
            <a:r>
              <a:rPr kumimoji="0" lang="tr-TR" sz="2000" b="0" i="0" u="none" strike="noStrike" kern="1200" cap="none" spc="0" normalizeH="0" baseline="0" noProof="0" dirty="0" err="1" smtClean="0">
                <a:ln>
                  <a:noFill/>
                </a:ln>
                <a:effectLst/>
                <a:uLnTx/>
                <a:uFillTx/>
                <a:latin typeface="+mn-lt"/>
                <a:ea typeface="+mn-ea"/>
                <a:cs typeface="+mn-cs"/>
              </a:rPr>
              <a:t>Diğ</a:t>
            </a:r>
            <a:r>
              <a:rPr kumimoji="0" lang="tr-TR" sz="2000" b="0" i="0" u="none" strike="noStrike" kern="1200" cap="none" spc="0" normalizeH="0" baseline="0" noProof="0" dirty="0" smtClean="0">
                <a:ln>
                  <a:noFill/>
                </a:ln>
                <a:effectLst/>
                <a:uLnTx/>
                <a:uFillTx/>
                <a:latin typeface="+mn-lt"/>
                <a:ea typeface="+mn-ea"/>
                <a:cs typeface="+mn-cs"/>
              </a:rPr>
              <a:t>.Yük.                 1.500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950 Kanunen Kabul Edilmeyen Giderler                       1.500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951 Kan. Kabul Edilmeyen Gider Karşılığı                    1.500</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effectLst/>
                <a:uLnTx/>
                <a:uFillTx/>
                <a:latin typeface="+mn-lt"/>
                <a:ea typeface="+mn-ea"/>
                <a:cs typeface="+mn-cs"/>
              </a:rPr>
              <a:t>------------------------ / ------------------------------------</a:t>
            </a:r>
            <a:endParaRPr kumimoji="0" lang="tr-TR" sz="2000" b="0" i="0" u="none" strike="noStrike" kern="1200" cap="none" spc="0" normalizeH="0" baseline="0" noProof="0" dirty="0">
              <a:ln>
                <a:noFill/>
              </a:ln>
              <a:effectLst/>
              <a:uLnTx/>
              <a:uFillTx/>
              <a:latin typeface="+mn-lt"/>
              <a:ea typeface="+mn-ea"/>
              <a:cs typeface="+mn-cs"/>
            </a:endParaRPr>
          </a:p>
        </p:txBody>
      </p:sp>
      <p:sp>
        <p:nvSpPr>
          <p:cNvPr id="19" name="18 Slayt Numarası Yer Tutucusu"/>
          <p:cNvSpPr>
            <a:spLocks noGrp="1"/>
          </p:cNvSpPr>
          <p:nvPr>
            <p:ph type="sldNum" sz="quarter" idx="12"/>
          </p:nvPr>
        </p:nvSpPr>
        <p:spPr/>
        <p:txBody>
          <a:bodyPr/>
          <a:lstStyle/>
          <a:p>
            <a:fld id="{FA1C692C-4F2D-45F6-A9A8-8A3A8FE27806}" type="slidenum">
              <a:rPr lang="en-US" smtClean="0"/>
              <a:pPr/>
              <a:t>97</a:t>
            </a:fld>
            <a:endParaRPr lang="en-US"/>
          </a:p>
        </p:txBody>
      </p:sp>
    </p:spTree>
    <p:extLst>
      <p:ext uri="{BB962C8B-B14F-4D97-AF65-F5344CB8AC3E}">
        <p14:creationId xmlns:p14="http://schemas.microsoft.com/office/powerpoint/2010/main" val="3297701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 calcmode="lin" valueType="num">
                                      <p:cBhvr additive="base">
                                        <p:cTn id="2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 calcmode="lin" valueType="num">
                                      <p:cBhvr additive="base">
                                        <p:cTn id="27"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 calcmode="lin" valueType="num">
                                      <p:cBhvr additive="base">
                                        <p:cTn id="31"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 calcmode="lin" valueType="num">
                                      <p:cBhvr additive="base">
                                        <p:cTn id="35"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6" end="6"/>
                                            </p:txEl>
                                          </p:spTgt>
                                        </p:tgtEl>
                                        <p:attrNameLst>
                                          <p:attrName>style.visibility</p:attrName>
                                        </p:attrNameLst>
                                      </p:cBhvr>
                                      <p:to>
                                        <p:strVal val="visible"/>
                                      </p:to>
                                    </p:set>
                                    <p:anim calcmode="lin" valueType="num">
                                      <p:cBhvr additive="base">
                                        <p:cTn id="39"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xEl>
                                              <p:pRg st="7" end="7"/>
                                            </p:txEl>
                                          </p:spTgt>
                                        </p:tgtEl>
                                        <p:attrNameLst>
                                          <p:attrName>style.visibility</p:attrName>
                                        </p:attrNameLst>
                                      </p:cBhvr>
                                      <p:to>
                                        <p:strVal val="visible"/>
                                      </p:to>
                                    </p:set>
                                    <p:anim calcmode="lin" valueType="num">
                                      <p:cBhvr additive="base">
                                        <p:cTn id="45"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xEl>
                                              <p:pRg st="8" end="8"/>
                                            </p:txEl>
                                          </p:spTgt>
                                        </p:tgtEl>
                                        <p:attrNameLst>
                                          <p:attrName>style.visibility</p:attrName>
                                        </p:attrNameLst>
                                      </p:cBhvr>
                                      <p:to>
                                        <p:strVal val="visible"/>
                                      </p:to>
                                    </p:set>
                                    <p:anim calcmode="lin" valueType="num">
                                      <p:cBhvr additive="base">
                                        <p:cTn id="49"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xEl>
                                              <p:pRg st="9" end="9"/>
                                            </p:txEl>
                                          </p:spTgt>
                                        </p:tgtEl>
                                        <p:attrNameLst>
                                          <p:attrName>style.visibility</p:attrName>
                                        </p:attrNameLst>
                                      </p:cBhvr>
                                      <p:to>
                                        <p:strVal val="visible"/>
                                      </p:to>
                                    </p:set>
                                    <p:anim calcmode="lin" valueType="num">
                                      <p:cBhvr additive="base">
                                        <p:cTn id="53"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xEl>
                                              <p:pRg st="10" end="10"/>
                                            </p:txEl>
                                          </p:spTgt>
                                        </p:tgtEl>
                                        <p:attrNameLst>
                                          <p:attrName>style.visibility</p:attrName>
                                        </p:attrNameLst>
                                      </p:cBhvr>
                                      <p:to>
                                        <p:strVal val="visible"/>
                                      </p:to>
                                    </p:set>
                                    <p:anim calcmode="lin" valueType="num">
                                      <p:cBhvr additive="base">
                                        <p:cTn id="57"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xEl>
                                              <p:pRg st="11" end="11"/>
                                            </p:txEl>
                                          </p:spTgt>
                                        </p:tgtEl>
                                        <p:attrNameLst>
                                          <p:attrName>style.visibility</p:attrName>
                                        </p:attrNameLst>
                                      </p:cBhvr>
                                      <p:to>
                                        <p:strVal val="visible"/>
                                      </p:to>
                                    </p:set>
                                    <p:anim calcmode="lin" valueType="num">
                                      <p:cBhvr additive="base">
                                        <p:cTn id="61"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xEl>
                                              <p:pRg st="12" end="12"/>
                                            </p:txEl>
                                          </p:spTgt>
                                        </p:tgtEl>
                                        <p:attrNameLst>
                                          <p:attrName>style.visibility</p:attrName>
                                        </p:attrNameLst>
                                      </p:cBhvr>
                                      <p:to>
                                        <p:strVal val="visible"/>
                                      </p:to>
                                    </p:set>
                                    <p:anim calcmode="lin" valueType="num">
                                      <p:cBhvr additive="base">
                                        <p:cTn id="6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xEl>
                                              <p:pRg st="13" end="13"/>
                                            </p:txEl>
                                          </p:spTgt>
                                        </p:tgtEl>
                                        <p:attrNameLst>
                                          <p:attrName>style.visibility</p:attrName>
                                        </p:attrNameLst>
                                      </p:cBhvr>
                                      <p:to>
                                        <p:strVal val="visible"/>
                                      </p:to>
                                    </p:set>
                                    <p:anim calcmode="lin" valueType="num">
                                      <p:cBhvr additive="base">
                                        <p:cTn id="69"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1" cy="6357982"/>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737045" y="1449324"/>
                <a:ext cx="2624961"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85720"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56620" y="1464067"/>
              <a:ext cx="2912753"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714348" y="1285860"/>
            <a:ext cx="6030416" cy="954107"/>
          </a:xfrm>
          <a:prstGeom prst="rect">
            <a:avLst/>
          </a:prstGeom>
        </p:spPr>
        <p:txBody>
          <a:bodyPr wrap="square">
            <a:spAutoFit/>
          </a:bodyPr>
          <a:lstStyle/>
          <a:p>
            <a:pPr algn="ctr"/>
            <a:r>
              <a:rPr lang="tr-TR" sz="2800" b="1" dirty="0"/>
              <a:t>Diğer Kanunlarda bulunan Kanunen Kabul Edilmeyen Giderler</a:t>
            </a:r>
            <a:endParaRPr lang="tr-TR" sz="2800" dirty="0"/>
          </a:p>
        </p:txBody>
      </p:sp>
      <p:sp>
        <p:nvSpPr>
          <p:cNvPr id="7" name="Dikdörtgen 6"/>
          <p:cNvSpPr/>
          <p:nvPr/>
        </p:nvSpPr>
        <p:spPr>
          <a:xfrm>
            <a:off x="785786" y="2571744"/>
            <a:ext cx="6137730" cy="2923877"/>
          </a:xfrm>
          <a:prstGeom prst="rect">
            <a:avLst/>
          </a:prstGeom>
        </p:spPr>
        <p:txBody>
          <a:bodyPr wrap="square">
            <a:spAutoFit/>
          </a:bodyPr>
          <a:lstStyle/>
          <a:p>
            <a:r>
              <a:rPr lang="tr-TR" sz="2400" b="1" dirty="0"/>
              <a:t> </a:t>
            </a:r>
            <a:r>
              <a:rPr lang="tr-TR" sz="2000" dirty="0" smtClean="0"/>
              <a:t>3- </a:t>
            </a:r>
            <a:r>
              <a:rPr lang="tr-TR" sz="2000" dirty="0"/>
              <a:t>6802 Sayılı Gider Vergileri Kanunu’nun 39. maddesinde düzenlenen </a:t>
            </a:r>
            <a:r>
              <a:rPr lang="tr-TR" sz="2000" b="1" u="sng" dirty="0"/>
              <a:t>Özel İletişim </a:t>
            </a:r>
            <a:r>
              <a:rPr lang="tr-TR" sz="2000" b="1" u="sng" dirty="0" smtClean="0"/>
              <a:t>Vergisi</a:t>
            </a:r>
          </a:p>
          <a:p>
            <a:endParaRPr lang="tr-TR" sz="2000" dirty="0"/>
          </a:p>
          <a:p>
            <a:r>
              <a:rPr lang="tr-TR" sz="2000" b="1" dirty="0"/>
              <a:t>4-</a:t>
            </a:r>
            <a:r>
              <a:rPr lang="tr-TR" sz="2000" dirty="0"/>
              <a:t>6111 sayılı</a:t>
            </a:r>
            <a:r>
              <a:rPr lang="tr-TR" sz="2000" b="1" dirty="0"/>
              <a:t> Kanunun çeşitli hükümlerine göre vergi matrahından indirimi kabul edilmeyen giderler;</a:t>
            </a:r>
            <a:endParaRPr lang="tr-TR" sz="2000" dirty="0"/>
          </a:p>
          <a:p>
            <a:r>
              <a:rPr lang="tr-TR" sz="2000" dirty="0"/>
              <a:t>- 6111/7-7 hükmüne göre; vergi artırımı sonucu ödenen katma değer vergisi, gelir veya kurumlar vergisi matrahlarının tespitinde gider veya maliyet unsuru olarak dikkate alınamaz. </a:t>
            </a:r>
          </a:p>
        </p:txBody>
      </p:sp>
      <p:sp>
        <p:nvSpPr>
          <p:cNvPr id="22" name="Dikdörtgen 21"/>
          <p:cNvSpPr/>
          <p:nvPr/>
        </p:nvSpPr>
        <p:spPr>
          <a:xfrm>
            <a:off x="7092280" y="2636912"/>
            <a:ext cx="1696399" cy="1231106"/>
          </a:xfrm>
          <a:prstGeom prst="rect">
            <a:avLst/>
          </a:prstGeom>
        </p:spPr>
        <p:txBody>
          <a:bodyPr wrap="square">
            <a:spAutoFit/>
          </a:bodyPr>
          <a:lstStyle/>
          <a:p>
            <a:r>
              <a:rPr lang="tr-TR" sz="2000" b="1" dirty="0" smtClean="0"/>
              <a:t>K.K.E.G.</a:t>
            </a:r>
          </a:p>
          <a:p>
            <a:r>
              <a:rPr lang="tr-TR" b="1" dirty="0" smtClean="0"/>
              <a:t>DİĞER KANUNLARDAN KAYNAKLANAN</a:t>
            </a:r>
            <a:endParaRPr lang="tr-TR" dirty="0"/>
          </a:p>
        </p:txBody>
      </p:sp>
      <p:sp>
        <p:nvSpPr>
          <p:cNvPr id="21" name="20 Yuvarlatılmış Dikdörtgen"/>
          <p:cNvSpPr/>
          <p:nvPr/>
        </p:nvSpPr>
        <p:spPr>
          <a:xfrm>
            <a:off x="785786"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98</a:t>
            </a:fld>
            <a:endParaRPr lang="en-US"/>
          </a:p>
        </p:txBody>
      </p:sp>
    </p:spTree>
    <p:extLst>
      <p:ext uri="{BB962C8B-B14F-4D97-AF65-F5344CB8AC3E}">
        <p14:creationId xmlns:p14="http://schemas.microsoft.com/office/powerpoint/2010/main" val="3354673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858016" y="214290"/>
            <a:ext cx="2071702" cy="6357982"/>
            <a:chOff x="4571999" y="1371600"/>
            <a:chExt cx="3044953" cy="4114800"/>
          </a:xfrm>
        </p:grpSpPr>
        <p:grpSp>
          <p:nvGrpSpPr>
            <p:cNvPr id="3" name="Inside-right"/>
            <p:cNvGrpSpPr/>
            <p:nvPr/>
          </p:nvGrpSpPr>
          <p:grpSpPr>
            <a:xfrm rot="10800000">
              <a:off x="4571999" y="1371600"/>
              <a:ext cx="3044953" cy="4114800"/>
              <a:chOff x="1527048" y="1371600"/>
              <a:chExt cx="3044953"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842043" y="1449324"/>
                <a:ext cx="2729958"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K.K.E</a:t>
                </a:r>
                <a:endParaRPr lang="tr-TR"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4282" y="214290"/>
            <a:ext cx="6715172" cy="6357982"/>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89014" y="146406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pic>
        <p:nvPicPr>
          <p:cNvPr id="20" name="Picture 4" descr="ismmmo"/>
          <p:cNvPicPr>
            <a:picLocks noChangeAspect="1" noChangeArrowheads="1"/>
          </p:cNvPicPr>
          <p:nvPr/>
        </p:nvPicPr>
        <p:blipFill>
          <a:blip r:embed="rId3" cstate="print"/>
          <a:srcRect/>
          <a:stretch>
            <a:fillRect/>
          </a:stretch>
        </p:blipFill>
        <p:spPr bwMode="auto">
          <a:xfrm>
            <a:off x="7429520" y="857232"/>
            <a:ext cx="1012045" cy="1143008"/>
          </a:xfrm>
          <a:prstGeom prst="rect">
            <a:avLst/>
          </a:prstGeom>
          <a:noFill/>
          <a:ln w="9525">
            <a:noFill/>
            <a:miter lim="800000"/>
            <a:headEnd/>
            <a:tailEnd/>
          </a:ln>
          <a:scene3d>
            <a:camera prst="orthographicFront"/>
            <a:lightRig rig="threePt" dir="t"/>
          </a:scene3d>
          <a:sp3d>
            <a:bevelT w="1022350" h="190500" prst="coolSlant"/>
            <a:bevelB w="444500" h="400050"/>
          </a:sp3d>
        </p:spPr>
      </p:pic>
      <p:sp>
        <p:nvSpPr>
          <p:cNvPr id="6" name="Dikdörtgen 5"/>
          <p:cNvSpPr/>
          <p:nvPr/>
        </p:nvSpPr>
        <p:spPr>
          <a:xfrm>
            <a:off x="857224" y="928670"/>
            <a:ext cx="6030416" cy="954107"/>
          </a:xfrm>
          <a:prstGeom prst="rect">
            <a:avLst/>
          </a:prstGeom>
        </p:spPr>
        <p:txBody>
          <a:bodyPr wrap="square">
            <a:spAutoFit/>
          </a:bodyPr>
          <a:lstStyle/>
          <a:p>
            <a:pPr algn="ctr"/>
            <a:r>
              <a:rPr lang="tr-TR" sz="2800" b="1" dirty="0"/>
              <a:t>Diğer Kanunlarda bulunan Kanunen Kabul Edilmeyen Giderler</a:t>
            </a:r>
            <a:endParaRPr lang="tr-TR" sz="2800" dirty="0"/>
          </a:p>
        </p:txBody>
      </p:sp>
      <p:sp>
        <p:nvSpPr>
          <p:cNvPr id="7" name="Dikdörtgen 6"/>
          <p:cNvSpPr/>
          <p:nvPr/>
        </p:nvSpPr>
        <p:spPr>
          <a:xfrm>
            <a:off x="811819" y="1934451"/>
            <a:ext cx="6137730" cy="3539430"/>
          </a:xfrm>
          <a:prstGeom prst="rect">
            <a:avLst/>
          </a:prstGeom>
        </p:spPr>
        <p:txBody>
          <a:bodyPr wrap="square">
            <a:spAutoFit/>
          </a:bodyPr>
          <a:lstStyle/>
          <a:p>
            <a:r>
              <a:rPr lang="tr-TR" sz="2400" b="1" dirty="0"/>
              <a:t> </a:t>
            </a:r>
            <a:r>
              <a:rPr lang="tr-TR" sz="2200" dirty="0" smtClean="0"/>
              <a:t>- </a:t>
            </a:r>
            <a:r>
              <a:rPr lang="tr-TR" sz="2000" dirty="0"/>
              <a:t>6111/8 vergi artırımı sonucu ödenen gelir (stopaj) vergisi, mükelleflerin gelir veya kurumlar vergisi matrahlarının tespitinde gider veya maliyet unsuru olarak dikkate alınamaz.</a:t>
            </a:r>
          </a:p>
          <a:p>
            <a:r>
              <a:rPr lang="tr-TR" sz="2000" dirty="0"/>
              <a:t>- 6111/9-2 matrah artımı uygulaması nedeniyle hesaplanarak ödenen vergiler, gelir veya kurumlar vergisi matrahlarının tespitinde gider olarak kabul edilmez, indirim, mahsup ve iade konusu yapılmaz. </a:t>
            </a:r>
          </a:p>
          <a:p>
            <a:r>
              <a:rPr lang="tr-TR" sz="2000" dirty="0"/>
              <a:t>- Kayıtlarda yer aldığı halde işletmede bulunmayan kasa ve ortaklardan alacaklar mevcudu için ödenen vergiler, gelir veya kurumlar vergisinden mahsup edilmez. </a:t>
            </a:r>
          </a:p>
        </p:txBody>
      </p:sp>
      <p:sp>
        <p:nvSpPr>
          <p:cNvPr id="22" name="Dikdörtgen 21"/>
          <p:cNvSpPr/>
          <p:nvPr/>
        </p:nvSpPr>
        <p:spPr>
          <a:xfrm>
            <a:off x="7092280" y="2636912"/>
            <a:ext cx="1696399" cy="1231106"/>
          </a:xfrm>
          <a:prstGeom prst="rect">
            <a:avLst/>
          </a:prstGeom>
        </p:spPr>
        <p:txBody>
          <a:bodyPr wrap="square">
            <a:spAutoFit/>
          </a:bodyPr>
          <a:lstStyle/>
          <a:p>
            <a:pPr algn="ctr"/>
            <a:r>
              <a:rPr lang="tr-TR" sz="2000" b="1" dirty="0" smtClean="0"/>
              <a:t>K.K.E.G.</a:t>
            </a:r>
          </a:p>
          <a:p>
            <a:pPr algn="ctr"/>
            <a:r>
              <a:rPr lang="tr-TR" b="1" dirty="0" smtClean="0"/>
              <a:t>DİĞER KANUNLARDAN KAYNAKLANAN</a:t>
            </a:r>
            <a:endParaRPr lang="tr-TR" dirty="0"/>
          </a:p>
        </p:txBody>
      </p:sp>
      <p:sp>
        <p:nvSpPr>
          <p:cNvPr id="21" name="20 Yuvarlatılmış Dikdörtgen"/>
          <p:cNvSpPr/>
          <p:nvPr/>
        </p:nvSpPr>
        <p:spPr>
          <a:xfrm>
            <a:off x="642910" y="357166"/>
            <a:ext cx="6127431" cy="740404"/>
          </a:xfrm>
          <a:prstGeom prst="roundRect">
            <a:avLst>
              <a:gd name="adj" fmla="val 50000"/>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w="0">
            <a:noFill/>
          </a:ln>
          <a:effectLst>
            <a:outerShdw rotWithShape="0">
              <a:srgbClr val="000000">
                <a:alpha val="0"/>
              </a:srgbClr>
            </a:outerShdw>
          </a:effectLst>
          <a:scene3d>
            <a:camera prst="orthographicFront"/>
            <a:lightRig rig="threePt" dir="t"/>
          </a:scene3d>
          <a:sp3d>
            <a:bevelT w="23495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smtClean="0">
                <a:solidFill>
                  <a:prstClr val="white"/>
                </a:solidFill>
              </a:rPr>
              <a:t>İSTANBUL SERBEST MUHASEBECİ MALİ MÜŞAVİRLER ODAS</a:t>
            </a:r>
            <a:r>
              <a:rPr lang="tr-TR" sz="1200" dirty="0" smtClean="0">
                <a:solidFill>
                  <a:prstClr val="white"/>
                </a:solidFill>
              </a:rPr>
              <a:t>I</a:t>
            </a:r>
          </a:p>
          <a:p>
            <a:pPr algn="ctr"/>
            <a:r>
              <a:rPr lang="tr-TR" sz="1400" dirty="0" smtClean="0">
                <a:solidFill>
                  <a:prstClr val="white"/>
                </a:solidFill>
              </a:rPr>
              <a:t>İSTANBUL CHAMBER OF  CERTIFIED PUBLIC ACCOUNTANTS</a:t>
            </a:r>
            <a:endParaRPr lang="tr-TR" sz="1400" dirty="0">
              <a:solidFill>
                <a:prstClr val="white"/>
              </a:solidFill>
            </a:endParaRPr>
          </a:p>
        </p:txBody>
      </p:sp>
      <p:sp>
        <p:nvSpPr>
          <p:cNvPr id="23" name="22 Slayt Numarası Yer Tutucusu"/>
          <p:cNvSpPr>
            <a:spLocks noGrp="1"/>
          </p:cNvSpPr>
          <p:nvPr>
            <p:ph type="sldNum" sz="quarter" idx="12"/>
          </p:nvPr>
        </p:nvSpPr>
        <p:spPr/>
        <p:txBody>
          <a:bodyPr/>
          <a:lstStyle/>
          <a:p>
            <a:fld id="{FA1C692C-4F2D-45F6-A9A8-8A3A8FE27806}" type="slidenum">
              <a:rPr lang="en-US" smtClean="0"/>
              <a:pPr/>
              <a:t>99</a:t>
            </a:fld>
            <a:endParaRPr lang="en-US"/>
          </a:p>
        </p:txBody>
      </p:sp>
    </p:spTree>
    <p:extLst>
      <p:ext uri="{BB962C8B-B14F-4D97-AF65-F5344CB8AC3E}">
        <p14:creationId xmlns:p14="http://schemas.microsoft.com/office/powerpoint/2010/main" val="1077074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theme/theme1.xml><?xml version="1.0" encoding="utf-8"?>
<a:theme xmlns:a="http://schemas.openxmlformats.org/drawingml/2006/main" name="TS1019192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56C619-0B12-42C3-A458-38C5611B4C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TS101919243</Template>
  <TotalTime>0</TotalTime>
  <Words>8575</Words>
  <Application>Microsoft Office PowerPoint</Application>
  <PresentationFormat>Ekran Gösterisi (4:3)</PresentationFormat>
  <Paragraphs>1475</Paragraphs>
  <Slides>121</Slides>
  <Notes>121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121</vt:i4>
      </vt:variant>
    </vt:vector>
  </HeadingPairs>
  <TitlesOfParts>
    <vt:vector size="123" baseType="lpstr">
      <vt:lpstr>TS101919243</vt:lpstr>
      <vt:lpstr>Clip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2013-02-18T20:52:51Z</dcterms:created>
  <dcterms:modified xsi:type="dcterms:W3CDTF">2018-01-07T17:43:18Z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TC019192439991</vt:lpwstr>
  </property>
</Properties>
</file>